
<file path=[Content_Types].xml><?xml version="1.0" encoding="utf-8"?>
<Types xmlns="http://schemas.openxmlformats.org/package/2006/content-types">
  <Default Extension="xml" ContentType="application/xml"/>
  <Default Extension="(null)" ContentType="image/x-emf"/>
  <Default Extension="jpeg" ContentType="image/jpeg"/>
  <Default Extension="tiff" ContentType="image/tiff"/>
  <Default Extension="emf" ContentType="image/x-emf"/>
  <Default Extension="jp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1.xml" ContentType="application/vnd.openxmlformats-officedocument.themeOverride+xml"/>
  <Override PartName="/ppt/notesSlides/notesSlide67.xml" ContentType="application/vnd.openxmlformats-officedocument.presentationml.notesSlide+xml"/>
  <Override PartName="/ppt/theme/themeOverride2.xml" ContentType="application/vnd.openxmlformats-officedocument.themeOverride+xml"/>
  <Override PartName="/ppt/notesSlides/notesSlide68.xml" ContentType="application/vnd.openxmlformats-officedocument.presentationml.notesSlide+xml"/>
  <Override PartName="/ppt/theme/themeOverride3.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3651" r:id="rId2"/>
  </p:sldMasterIdLst>
  <p:notesMasterIdLst>
    <p:notesMasterId r:id="rId109"/>
  </p:notesMasterIdLst>
  <p:handoutMasterIdLst>
    <p:handoutMasterId r:id="rId110"/>
  </p:handoutMasterIdLst>
  <p:sldIdLst>
    <p:sldId id="256" r:id="rId3"/>
    <p:sldId id="349" r:id="rId4"/>
    <p:sldId id="504" r:id="rId5"/>
    <p:sldId id="466" r:id="rId6"/>
    <p:sldId id="577" r:id="rId7"/>
    <p:sldId id="599" r:id="rId8"/>
    <p:sldId id="469" r:id="rId9"/>
    <p:sldId id="470" r:id="rId10"/>
    <p:sldId id="471" r:id="rId11"/>
    <p:sldId id="475" r:id="rId12"/>
    <p:sldId id="476" r:id="rId13"/>
    <p:sldId id="477" r:id="rId14"/>
    <p:sldId id="594" r:id="rId15"/>
    <p:sldId id="478" r:id="rId16"/>
    <p:sldId id="593" r:id="rId17"/>
    <p:sldId id="511" r:id="rId18"/>
    <p:sldId id="590" r:id="rId19"/>
    <p:sldId id="512" r:id="rId20"/>
    <p:sldId id="591" r:id="rId21"/>
    <p:sldId id="513" r:id="rId22"/>
    <p:sldId id="479" r:id="rId23"/>
    <p:sldId id="485" r:id="rId24"/>
    <p:sldId id="611" r:id="rId25"/>
    <p:sldId id="859" r:id="rId26"/>
    <p:sldId id="472" r:id="rId27"/>
    <p:sldId id="473" r:id="rId28"/>
    <p:sldId id="474" r:id="rId29"/>
    <p:sldId id="482" r:id="rId30"/>
    <p:sldId id="483" r:id="rId31"/>
    <p:sldId id="487" r:id="rId32"/>
    <p:sldId id="588" r:id="rId33"/>
    <p:sldId id="568" r:id="rId34"/>
    <p:sldId id="569" r:id="rId35"/>
    <p:sldId id="589" r:id="rId36"/>
    <p:sldId id="574" r:id="rId37"/>
    <p:sldId id="612" r:id="rId38"/>
    <p:sldId id="480" r:id="rId39"/>
    <p:sldId id="495" r:id="rId40"/>
    <p:sldId id="496" r:id="rId41"/>
    <p:sldId id="497" r:id="rId42"/>
    <p:sldId id="499" r:id="rId43"/>
    <p:sldId id="498" r:id="rId44"/>
    <p:sldId id="492" r:id="rId45"/>
    <p:sldId id="506" r:id="rId46"/>
    <p:sldId id="481" r:id="rId47"/>
    <p:sldId id="493" r:id="rId48"/>
    <p:sldId id="494" r:id="rId49"/>
    <p:sldId id="575" r:id="rId50"/>
    <p:sldId id="576" r:id="rId51"/>
    <p:sldId id="573" r:id="rId52"/>
    <p:sldId id="505" r:id="rId53"/>
    <p:sldId id="507" r:id="rId54"/>
    <p:sldId id="572" r:id="rId55"/>
    <p:sldId id="537" r:id="rId56"/>
    <p:sldId id="538" r:id="rId57"/>
    <p:sldId id="595" r:id="rId58"/>
    <p:sldId id="596" r:id="rId59"/>
    <p:sldId id="602" r:id="rId60"/>
    <p:sldId id="503" r:id="rId61"/>
    <p:sldId id="603" r:id="rId62"/>
    <p:sldId id="614" r:id="rId63"/>
    <p:sldId id="610" r:id="rId64"/>
    <p:sldId id="604" r:id="rId65"/>
    <p:sldId id="592" r:id="rId66"/>
    <p:sldId id="514" r:id="rId67"/>
    <p:sldId id="587" r:id="rId68"/>
    <p:sldId id="520" r:id="rId69"/>
    <p:sldId id="521" r:id="rId70"/>
    <p:sldId id="523" r:id="rId71"/>
    <p:sldId id="524" r:id="rId72"/>
    <p:sldId id="522" r:id="rId73"/>
    <p:sldId id="519" r:id="rId74"/>
    <p:sldId id="518" r:id="rId75"/>
    <p:sldId id="527" r:id="rId76"/>
    <p:sldId id="580" r:id="rId77"/>
    <p:sldId id="581" r:id="rId78"/>
    <p:sldId id="582" r:id="rId79"/>
    <p:sldId id="583" r:id="rId80"/>
    <p:sldId id="584" r:id="rId81"/>
    <p:sldId id="534" r:id="rId82"/>
    <p:sldId id="535" r:id="rId83"/>
    <p:sldId id="536" r:id="rId84"/>
    <p:sldId id="539" r:id="rId85"/>
    <p:sldId id="540" r:id="rId86"/>
    <p:sldId id="615" r:id="rId87"/>
    <p:sldId id="616" r:id="rId88"/>
    <p:sldId id="613" r:id="rId89"/>
    <p:sldId id="545" r:id="rId90"/>
    <p:sldId id="547" r:id="rId91"/>
    <p:sldId id="548" r:id="rId92"/>
    <p:sldId id="549" r:id="rId93"/>
    <p:sldId id="550" r:id="rId94"/>
    <p:sldId id="551" r:id="rId95"/>
    <p:sldId id="552" r:id="rId96"/>
    <p:sldId id="553" r:id="rId97"/>
    <p:sldId id="557" r:id="rId98"/>
    <p:sldId id="558" r:id="rId99"/>
    <p:sldId id="559" r:id="rId100"/>
    <p:sldId id="560" r:id="rId101"/>
    <p:sldId id="561" r:id="rId102"/>
    <p:sldId id="605" r:id="rId103"/>
    <p:sldId id="566" r:id="rId104"/>
    <p:sldId id="606" r:id="rId105"/>
    <p:sldId id="607" r:id="rId106"/>
    <p:sldId id="608" r:id="rId107"/>
    <p:sldId id="598" r:id="rId108"/>
  </p:sldIdLst>
  <p:sldSz cx="12192000" cy="6858000"/>
  <p:notesSz cx="6948488" cy="9234488"/>
  <p:defaultTextStyle>
    <a:defPPr>
      <a:defRPr lang="en-GB"/>
    </a:defPPr>
    <a:lvl1pPr algn="l" defTabSz="457200" rtl="0" eaLnBrk="0" fontAlgn="base" hangingPunct="0">
      <a:spcBef>
        <a:spcPct val="0"/>
      </a:spcBef>
      <a:spcAft>
        <a:spcPct val="0"/>
      </a:spcAft>
      <a:defRPr kern="1200">
        <a:solidFill>
          <a:srgbClr val="FFFFFF"/>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kern="1200">
        <a:solidFill>
          <a:srgbClr val="FFFFFF"/>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kern="1200">
        <a:solidFill>
          <a:srgbClr val="FFFFFF"/>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kern="1200">
        <a:solidFill>
          <a:srgbClr val="FFFFFF"/>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kern="1200">
        <a:solidFill>
          <a:srgbClr val="FFFFFF"/>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rgbClr val="FFFFFF"/>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rgbClr val="FFFFFF"/>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rgbClr val="FFFFFF"/>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rgbClr val="FFFFFF"/>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sel Shaikh" initials="FS [17]" lastIdx="1" clrIdx="0"/>
  <p:cmAuthor id="2" name="JACK Cherkas" initials="JC" lastIdx="3" clrIdx="1">
    <p:extLst/>
  </p:cmAuthor>
  <p:cmAuthor id="3" name="Microsoft Office User" initials="Office" lastIdx="1" clrIdx="2">
    <p:extLst/>
  </p:cmAuthor>
  <p:cmAuthor id="4" name="Microsoft Office User" initials="Office [2]" lastIdx="1" clrIdx="3">
    <p:extLst/>
  </p:cmAuthor>
  <p:cmAuthor id="5" name="Microsoft Office User" initials="Office [3]" lastIdx="1" clrIdx="4">
    <p:extLst/>
  </p:cmAuthor>
  <p:cmAuthor id="6" name="Microsoft Office User" initials="Office [4]" lastIdx="1" clrIdx="5">
    <p:extLst/>
  </p:cmAuthor>
  <p:cmAuthor id="7" name="Microsoft Office User" initials="Office [5]" lastIdx="1" clrIdx="6">
    <p:extLst/>
  </p:cmAuthor>
  <p:cmAuthor id="8" name="Microsoft Office User" initials="Office [6]" lastIdx="1" clrIdx="7">
    <p:extLst/>
  </p:cmAuthor>
  <p:cmAuthor id="9" name="Microsoft Office User" initials="Office [7]" lastIdx="1" clrIdx="8">
    <p:extLst/>
  </p:cmAuthor>
  <p:cmAuthor id="10" name="Microsoft Office User" initials="Office [8]" lastIdx="1" clrIdx="9">
    <p:extLst/>
  </p:cmAuthor>
  <p:cmAuthor id="11" name="Microsoft Office User" initials="Office [9]" lastIdx="1" clrIdx="10">
    <p:extLst/>
  </p:cmAuthor>
  <p:cmAuthor id="12" name="Microsoft Office User" initials="Office [10]" lastIdx="1" clrIdx="11">
    <p:extLst/>
  </p:cmAuthor>
  <p:cmAuthor id="13" name="Microsoft Office User" initials="Office [11]" lastIdx="1" clrIdx="12">
    <p:extLst/>
  </p:cmAuthor>
  <p:cmAuthor id="14" name="Microsoft Office User" initials="Office [12]" lastIdx="1" clrIdx="13">
    <p:extLst/>
  </p:cmAuthor>
  <p:cmAuthor id="15" name="Microsoft Office User" initials="Office [13]" lastIdx="1" clrIdx="14">
    <p:extLst/>
  </p:cmAuthor>
  <p:cmAuthor id="16" name="Microsoft Office User" initials="Office [14]" lastIdx="1" clrIdx="15">
    <p:extLst/>
  </p:cmAuthor>
  <p:cmAuthor id="17" name="Microsoft Office User" initials="Office [15]" lastIdx="1" clrIdx="16">
    <p:extLst/>
  </p:cmAuthor>
  <p:cmAuthor id="18" name="Microsoft Office User" initials="Office [16]" lastIdx="1" clrIdx="17">
    <p:extLst/>
  </p:cmAuthor>
  <p:cmAuthor id="19" name="Tom bish" initials="Tb" lastIdx="8" clrIdx="18">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FF"/>
    <a:srgbClr val="2D2DB9"/>
    <a:srgbClr val="00FF00"/>
    <a:srgbClr val="C8E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5958" autoAdjust="0"/>
  </p:normalViewPr>
  <p:slideViewPr>
    <p:cSldViewPr>
      <p:cViewPr varScale="1">
        <p:scale>
          <a:sx n="111" d="100"/>
          <a:sy n="111" d="100"/>
        </p:scale>
        <p:origin x="1192" y="192"/>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68" d="100"/>
          <a:sy n="68" d="100"/>
        </p:scale>
        <p:origin x="306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slide" Target="slides/slide106.xml"/><Relationship Id="rId109"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handoutMaster" Target="handoutMasters/handoutMaster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27A5EE-2B7E-D944-8F22-C90C84BB60D5}" type="doc">
      <dgm:prSet loTypeId="urn:microsoft.com/office/officeart/2005/8/layout/radial6" loCatId="" qsTypeId="urn:microsoft.com/office/officeart/2005/8/quickstyle/3D9" qsCatId="3D" csTypeId="urn:microsoft.com/office/officeart/2005/8/colors/accent1_2" csCatId="accent1" phldr="1"/>
      <dgm:spPr/>
      <dgm:t>
        <a:bodyPr/>
        <a:lstStyle/>
        <a:p>
          <a:endParaRPr lang="en-US"/>
        </a:p>
      </dgm:t>
    </dgm:pt>
    <dgm:pt modelId="{5B364FD0-C85A-324C-A8AA-BD0E1A87CCD2}">
      <dgm:prSet phldrT="[Text]"/>
      <dgm:spPr/>
      <dgm:t>
        <a:bodyPr/>
        <a:lstStyle/>
        <a:p>
          <a:r>
            <a:rPr lang="en-US" dirty="0"/>
            <a:t>SDS</a:t>
          </a:r>
        </a:p>
      </dgm:t>
    </dgm:pt>
    <dgm:pt modelId="{65FDD711-FFDD-064D-B904-C7F4B3443B82}" type="parTrans" cxnId="{3D657EC1-0FB0-184B-A725-55571B7AC56B}">
      <dgm:prSet/>
      <dgm:spPr/>
      <dgm:t>
        <a:bodyPr/>
        <a:lstStyle/>
        <a:p>
          <a:endParaRPr lang="en-US"/>
        </a:p>
      </dgm:t>
    </dgm:pt>
    <dgm:pt modelId="{E89EB9E4-2606-E348-A66D-74E61D7915C7}" type="sibTrans" cxnId="{3D657EC1-0FB0-184B-A725-55571B7AC56B}">
      <dgm:prSet/>
      <dgm:spPr/>
      <dgm:t>
        <a:bodyPr/>
        <a:lstStyle/>
        <a:p>
          <a:endParaRPr lang="en-US"/>
        </a:p>
      </dgm:t>
    </dgm:pt>
    <dgm:pt modelId="{C2B87F53-12BE-554E-9AC0-A123777FA87A}">
      <dgm:prSet phldrT="[Text]"/>
      <dgm:spPr/>
      <dgm:t>
        <a:bodyPr/>
        <a:lstStyle/>
        <a:p>
          <a:r>
            <a:rPr lang="en-US" dirty="0"/>
            <a:t>File</a:t>
          </a:r>
        </a:p>
      </dgm:t>
    </dgm:pt>
    <dgm:pt modelId="{FD34DF20-E875-B44F-96D6-C5C4996DA46D}" type="parTrans" cxnId="{B870C1C7-B701-8A40-B110-AD1FDDC0CEA6}">
      <dgm:prSet/>
      <dgm:spPr/>
      <dgm:t>
        <a:bodyPr/>
        <a:lstStyle/>
        <a:p>
          <a:endParaRPr lang="en-US"/>
        </a:p>
      </dgm:t>
    </dgm:pt>
    <dgm:pt modelId="{87EA9384-E666-0249-AEBD-FD7282E1171F}" type="sibTrans" cxnId="{B870C1C7-B701-8A40-B110-AD1FDDC0CEA6}">
      <dgm:prSet/>
      <dgm:spPr/>
      <dgm:t>
        <a:bodyPr/>
        <a:lstStyle/>
        <a:p>
          <a:endParaRPr lang="en-US"/>
        </a:p>
      </dgm:t>
    </dgm:pt>
    <dgm:pt modelId="{D25E2B01-5957-4C42-BB75-88C8966B6034}">
      <dgm:prSet phldrT="[Text]"/>
      <dgm:spPr/>
      <dgm:t>
        <a:bodyPr/>
        <a:lstStyle/>
        <a:p>
          <a:r>
            <a:rPr lang="en-US" dirty="0"/>
            <a:t>Object</a:t>
          </a:r>
        </a:p>
      </dgm:t>
    </dgm:pt>
    <dgm:pt modelId="{5C46385C-193D-234B-A795-036265051FD1}" type="parTrans" cxnId="{1FE4715D-34B9-E84F-91B3-B76DA8A76E5D}">
      <dgm:prSet/>
      <dgm:spPr/>
      <dgm:t>
        <a:bodyPr/>
        <a:lstStyle/>
        <a:p>
          <a:endParaRPr lang="en-US"/>
        </a:p>
      </dgm:t>
    </dgm:pt>
    <dgm:pt modelId="{5EAD67D1-9F94-B04A-A136-82ED416C2539}" type="sibTrans" cxnId="{1FE4715D-34B9-E84F-91B3-B76DA8A76E5D}">
      <dgm:prSet/>
      <dgm:spPr/>
      <dgm:t>
        <a:bodyPr/>
        <a:lstStyle/>
        <a:p>
          <a:endParaRPr lang="en-US"/>
        </a:p>
      </dgm:t>
    </dgm:pt>
    <dgm:pt modelId="{9C7A9CE2-D07B-EA4D-9286-D51B4356508D}">
      <dgm:prSet phldrT="[Text]"/>
      <dgm:spPr/>
      <dgm:t>
        <a:bodyPr/>
        <a:lstStyle/>
        <a:p>
          <a:r>
            <a:rPr lang="en-US" dirty="0"/>
            <a:t>Block</a:t>
          </a:r>
        </a:p>
      </dgm:t>
    </dgm:pt>
    <dgm:pt modelId="{BF663F29-2E56-D547-B7B0-7A7C6B1AB26F}" type="parTrans" cxnId="{61B193DC-9BBA-BA43-9A34-76F1965676F9}">
      <dgm:prSet/>
      <dgm:spPr/>
      <dgm:t>
        <a:bodyPr/>
        <a:lstStyle/>
        <a:p>
          <a:endParaRPr lang="en-US"/>
        </a:p>
      </dgm:t>
    </dgm:pt>
    <dgm:pt modelId="{C6BC4A9A-3FE3-9D45-ACA9-66DD3D5954D1}" type="sibTrans" cxnId="{61B193DC-9BBA-BA43-9A34-76F1965676F9}">
      <dgm:prSet/>
      <dgm:spPr/>
      <dgm:t>
        <a:bodyPr/>
        <a:lstStyle/>
        <a:p>
          <a:endParaRPr lang="en-US"/>
        </a:p>
      </dgm:t>
    </dgm:pt>
    <dgm:pt modelId="{6228B44A-27EE-D74C-9880-9FB3827D782C}" type="pres">
      <dgm:prSet presAssocID="{BF27A5EE-2B7E-D944-8F22-C90C84BB60D5}" presName="Name0" presStyleCnt="0">
        <dgm:presLayoutVars>
          <dgm:chMax val="1"/>
          <dgm:dir/>
          <dgm:animLvl val="ctr"/>
          <dgm:resizeHandles val="exact"/>
        </dgm:presLayoutVars>
      </dgm:prSet>
      <dgm:spPr/>
      <dgm:t>
        <a:bodyPr/>
        <a:lstStyle/>
        <a:p>
          <a:endParaRPr lang="en-US"/>
        </a:p>
      </dgm:t>
    </dgm:pt>
    <dgm:pt modelId="{761F95CC-505D-C545-AC4B-847BBDE318E0}" type="pres">
      <dgm:prSet presAssocID="{5B364FD0-C85A-324C-A8AA-BD0E1A87CCD2}" presName="centerShape" presStyleLbl="node0" presStyleIdx="0" presStyleCnt="1"/>
      <dgm:spPr/>
      <dgm:t>
        <a:bodyPr/>
        <a:lstStyle/>
        <a:p>
          <a:endParaRPr lang="en-US"/>
        </a:p>
      </dgm:t>
    </dgm:pt>
    <dgm:pt modelId="{547582EB-46DD-0D40-BE18-CEA3B949FA56}" type="pres">
      <dgm:prSet presAssocID="{9C7A9CE2-D07B-EA4D-9286-D51B4356508D}" presName="node" presStyleLbl="node1" presStyleIdx="0" presStyleCnt="3">
        <dgm:presLayoutVars>
          <dgm:bulletEnabled val="1"/>
        </dgm:presLayoutVars>
      </dgm:prSet>
      <dgm:spPr/>
      <dgm:t>
        <a:bodyPr/>
        <a:lstStyle/>
        <a:p>
          <a:endParaRPr lang="en-US"/>
        </a:p>
      </dgm:t>
    </dgm:pt>
    <dgm:pt modelId="{5EF1D412-2194-E246-9598-A6C33F86E235}" type="pres">
      <dgm:prSet presAssocID="{9C7A9CE2-D07B-EA4D-9286-D51B4356508D}" presName="dummy" presStyleCnt="0"/>
      <dgm:spPr/>
    </dgm:pt>
    <dgm:pt modelId="{34CBC916-9550-F748-A0BF-B8BD0DCDD8E3}" type="pres">
      <dgm:prSet presAssocID="{C6BC4A9A-3FE3-9D45-ACA9-66DD3D5954D1}" presName="sibTrans" presStyleLbl="sibTrans2D1" presStyleIdx="0" presStyleCnt="3"/>
      <dgm:spPr/>
      <dgm:t>
        <a:bodyPr/>
        <a:lstStyle/>
        <a:p>
          <a:endParaRPr lang="en-US"/>
        </a:p>
      </dgm:t>
    </dgm:pt>
    <dgm:pt modelId="{CE15E1DA-4F92-034C-9FE1-95466D2FF648}" type="pres">
      <dgm:prSet presAssocID="{C2B87F53-12BE-554E-9AC0-A123777FA87A}" presName="node" presStyleLbl="node1" presStyleIdx="1" presStyleCnt="3">
        <dgm:presLayoutVars>
          <dgm:bulletEnabled val="1"/>
        </dgm:presLayoutVars>
      </dgm:prSet>
      <dgm:spPr/>
      <dgm:t>
        <a:bodyPr/>
        <a:lstStyle/>
        <a:p>
          <a:endParaRPr lang="en-US"/>
        </a:p>
      </dgm:t>
    </dgm:pt>
    <dgm:pt modelId="{A33CF65A-4724-FC4E-83F9-552AD572D24E}" type="pres">
      <dgm:prSet presAssocID="{C2B87F53-12BE-554E-9AC0-A123777FA87A}" presName="dummy" presStyleCnt="0"/>
      <dgm:spPr/>
    </dgm:pt>
    <dgm:pt modelId="{51D761A1-1D95-2D48-9E19-79179BAE3C20}" type="pres">
      <dgm:prSet presAssocID="{87EA9384-E666-0249-AEBD-FD7282E1171F}" presName="sibTrans" presStyleLbl="sibTrans2D1" presStyleIdx="1" presStyleCnt="3"/>
      <dgm:spPr/>
      <dgm:t>
        <a:bodyPr/>
        <a:lstStyle/>
        <a:p>
          <a:endParaRPr lang="en-US"/>
        </a:p>
      </dgm:t>
    </dgm:pt>
    <dgm:pt modelId="{A7014AB5-BD9C-1842-86B5-A76E85E20B29}" type="pres">
      <dgm:prSet presAssocID="{D25E2B01-5957-4C42-BB75-88C8966B6034}" presName="node" presStyleLbl="node1" presStyleIdx="2" presStyleCnt="3">
        <dgm:presLayoutVars>
          <dgm:bulletEnabled val="1"/>
        </dgm:presLayoutVars>
      </dgm:prSet>
      <dgm:spPr/>
      <dgm:t>
        <a:bodyPr/>
        <a:lstStyle/>
        <a:p>
          <a:endParaRPr lang="en-US"/>
        </a:p>
      </dgm:t>
    </dgm:pt>
    <dgm:pt modelId="{5E8F02E0-F33C-9E40-A217-07C445EC1E98}" type="pres">
      <dgm:prSet presAssocID="{D25E2B01-5957-4C42-BB75-88C8966B6034}" presName="dummy" presStyleCnt="0"/>
      <dgm:spPr/>
    </dgm:pt>
    <dgm:pt modelId="{D37C6C07-B629-1243-911A-248B7C272292}" type="pres">
      <dgm:prSet presAssocID="{5EAD67D1-9F94-B04A-A136-82ED416C2539}" presName="sibTrans" presStyleLbl="sibTrans2D1" presStyleIdx="2" presStyleCnt="3"/>
      <dgm:spPr/>
      <dgm:t>
        <a:bodyPr/>
        <a:lstStyle/>
        <a:p>
          <a:endParaRPr lang="en-US"/>
        </a:p>
      </dgm:t>
    </dgm:pt>
  </dgm:ptLst>
  <dgm:cxnLst>
    <dgm:cxn modelId="{D13AEAC0-1362-6A42-AB5A-492822C4762A}" type="presOf" srcId="{BF27A5EE-2B7E-D944-8F22-C90C84BB60D5}" destId="{6228B44A-27EE-D74C-9880-9FB3827D782C}" srcOrd="0" destOrd="0" presId="urn:microsoft.com/office/officeart/2005/8/layout/radial6"/>
    <dgm:cxn modelId="{98EBE864-9602-354C-984B-ADC961A40A48}" type="presOf" srcId="{87EA9384-E666-0249-AEBD-FD7282E1171F}" destId="{51D761A1-1D95-2D48-9E19-79179BAE3C20}" srcOrd="0" destOrd="0" presId="urn:microsoft.com/office/officeart/2005/8/layout/radial6"/>
    <dgm:cxn modelId="{B26FE5F1-0DE4-0943-BBD8-80EC6BE10D31}" type="presOf" srcId="{D25E2B01-5957-4C42-BB75-88C8966B6034}" destId="{A7014AB5-BD9C-1842-86B5-A76E85E20B29}" srcOrd="0" destOrd="0" presId="urn:microsoft.com/office/officeart/2005/8/layout/radial6"/>
    <dgm:cxn modelId="{63E1DAD3-76FF-854E-A403-79991FF49C4D}" type="presOf" srcId="{5B364FD0-C85A-324C-A8AA-BD0E1A87CCD2}" destId="{761F95CC-505D-C545-AC4B-847BBDE318E0}" srcOrd="0" destOrd="0" presId="urn:microsoft.com/office/officeart/2005/8/layout/radial6"/>
    <dgm:cxn modelId="{1FE4715D-34B9-E84F-91B3-B76DA8A76E5D}" srcId="{5B364FD0-C85A-324C-A8AA-BD0E1A87CCD2}" destId="{D25E2B01-5957-4C42-BB75-88C8966B6034}" srcOrd="2" destOrd="0" parTransId="{5C46385C-193D-234B-A795-036265051FD1}" sibTransId="{5EAD67D1-9F94-B04A-A136-82ED416C2539}"/>
    <dgm:cxn modelId="{BC2F85E0-CAD7-4142-B464-9AFD54E8EC69}" type="presOf" srcId="{C2B87F53-12BE-554E-9AC0-A123777FA87A}" destId="{CE15E1DA-4F92-034C-9FE1-95466D2FF648}" srcOrd="0" destOrd="0" presId="urn:microsoft.com/office/officeart/2005/8/layout/radial6"/>
    <dgm:cxn modelId="{E7047CA4-4DBA-3F42-9D23-7387A14AE5E4}" type="presOf" srcId="{5EAD67D1-9F94-B04A-A136-82ED416C2539}" destId="{D37C6C07-B629-1243-911A-248B7C272292}" srcOrd="0" destOrd="0" presId="urn:microsoft.com/office/officeart/2005/8/layout/radial6"/>
    <dgm:cxn modelId="{A488E633-C035-F641-AF01-EB0DAA4B2031}" type="presOf" srcId="{9C7A9CE2-D07B-EA4D-9286-D51B4356508D}" destId="{547582EB-46DD-0D40-BE18-CEA3B949FA56}" srcOrd="0" destOrd="0" presId="urn:microsoft.com/office/officeart/2005/8/layout/radial6"/>
    <dgm:cxn modelId="{3D657EC1-0FB0-184B-A725-55571B7AC56B}" srcId="{BF27A5EE-2B7E-D944-8F22-C90C84BB60D5}" destId="{5B364FD0-C85A-324C-A8AA-BD0E1A87CCD2}" srcOrd="0" destOrd="0" parTransId="{65FDD711-FFDD-064D-B904-C7F4B3443B82}" sibTransId="{E89EB9E4-2606-E348-A66D-74E61D7915C7}"/>
    <dgm:cxn modelId="{61B193DC-9BBA-BA43-9A34-76F1965676F9}" srcId="{5B364FD0-C85A-324C-A8AA-BD0E1A87CCD2}" destId="{9C7A9CE2-D07B-EA4D-9286-D51B4356508D}" srcOrd="0" destOrd="0" parTransId="{BF663F29-2E56-D547-B7B0-7A7C6B1AB26F}" sibTransId="{C6BC4A9A-3FE3-9D45-ACA9-66DD3D5954D1}"/>
    <dgm:cxn modelId="{BB03EE63-86AF-6042-AD34-199E49101A0E}" type="presOf" srcId="{C6BC4A9A-3FE3-9D45-ACA9-66DD3D5954D1}" destId="{34CBC916-9550-F748-A0BF-B8BD0DCDD8E3}" srcOrd="0" destOrd="0" presId="urn:microsoft.com/office/officeart/2005/8/layout/radial6"/>
    <dgm:cxn modelId="{B870C1C7-B701-8A40-B110-AD1FDDC0CEA6}" srcId="{5B364FD0-C85A-324C-A8AA-BD0E1A87CCD2}" destId="{C2B87F53-12BE-554E-9AC0-A123777FA87A}" srcOrd="1" destOrd="0" parTransId="{FD34DF20-E875-B44F-96D6-C5C4996DA46D}" sibTransId="{87EA9384-E666-0249-AEBD-FD7282E1171F}"/>
    <dgm:cxn modelId="{6E5A41CC-CD11-3D40-A323-6B6A6597E401}" type="presParOf" srcId="{6228B44A-27EE-D74C-9880-9FB3827D782C}" destId="{761F95CC-505D-C545-AC4B-847BBDE318E0}" srcOrd="0" destOrd="0" presId="urn:microsoft.com/office/officeart/2005/8/layout/radial6"/>
    <dgm:cxn modelId="{773397B2-FA69-A34D-AA08-123C5772C43B}" type="presParOf" srcId="{6228B44A-27EE-D74C-9880-9FB3827D782C}" destId="{547582EB-46DD-0D40-BE18-CEA3B949FA56}" srcOrd="1" destOrd="0" presId="urn:microsoft.com/office/officeart/2005/8/layout/radial6"/>
    <dgm:cxn modelId="{159CBD19-EE72-6A4C-B168-555E1D8B4859}" type="presParOf" srcId="{6228B44A-27EE-D74C-9880-9FB3827D782C}" destId="{5EF1D412-2194-E246-9598-A6C33F86E235}" srcOrd="2" destOrd="0" presId="urn:microsoft.com/office/officeart/2005/8/layout/radial6"/>
    <dgm:cxn modelId="{A830013B-00D2-F84B-8DD9-A91F714AA639}" type="presParOf" srcId="{6228B44A-27EE-D74C-9880-9FB3827D782C}" destId="{34CBC916-9550-F748-A0BF-B8BD0DCDD8E3}" srcOrd="3" destOrd="0" presId="urn:microsoft.com/office/officeart/2005/8/layout/radial6"/>
    <dgm:cxn modelId="{607E4575-1DA2-4345-9BA5-9AED4017EF5A}" type="presParOf" srcId="{6228B44A-27EE-D74C-9880-9FB3827D782C}" destId="{CE15E1DA-4F92-034C-9FE1-95466D2FF648}" srcOrd="4" destOrd="0" presId="urn:microsoft.com/office/officeart/2005/8/layout/radial6"/>
    <dgm:cxn modelId="{F4EB804A-887D-BC48-A7BA-9BE745C4DBA9}" type="presParOf" srcId="{6228B44A-27EE-D74C-9880-9FB3827D782C}" destId="{A33CF65A-4724-FC4E-83F9-552AD572D24E}" srcOrd="5" destOrd="0" presId="urn:microsoft.com/office/officeart/2005/8/layout/radial6"/>
    <dgm:cxn modelId="{5A1ACDB4-0CF0-304E-9874-8B3D8F69C957}" type="presParOf" srcId="{6228B44A-27EE-D74C-9880-9FB3827D782C}" destId="{51D761A1-1D95-2D48-9E19-79179BAE3C20}" srcOrd="6" destOrd="0" presId="urn:microsoft.com/office/officeart/2005/8/layout/radial6"/>
    <dgm:cxn modelId="{A9C355DC-FA65-4A46-A9EF-889CE2C8A59A}" type="presParOf" srcId="{6228B44A-27EE-D74C-9880-9FB3827D782C}" destId="{A7014AB5-BD9C-1842-86B5-A76E85E20B29}" srcOrd="7" destOrd="0" presId="urn:microsoft.com/office/officeart/2005/8/layout/radial6"/>
    <dgm:cxn modelId="{D9A18545-0507-C345-AEEC-4389D4BB07F3}" type="presParOf" srcId="{6228B44A-27EE-D74C-9880-9FB3827D782C}" destId="{5E8F02E0-F33C-9E40-A217-07C445EC1E98}" srcOrd="8" destOrd="0" presId="urn:microsoft.com/office/officeart/2005/8/layout/radial6"/>
    <dgm:cxn modelId="{D9CA0045-9CD2-7348-8258-458479F947DA}" type="presParOf" srcId="{6228B44A-27EE-D74C-9880-9FB3827D782C}" destId="{D37C6C07-B629-1243-911A-248B7C272292}"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C6C07-B629-1243-911A-248B7C272292}">
      <dsp:nvSpPr>
        <dsp:cNvPr id="0" name=""/>
        <dsp:cNvSpPr/>
      </dsp:nvSpPr>
      <dsp:spPr>
        <a:xfrm>
          <a:off x="361481" y="188152"/>
          <a:ext cx="1258237" cy="1258237"/>
        </a:xfrm>
        <a:prstGeom prst="blockArc">
          <a:avLst>
            <a:gd name="adj1" fmla="val 9000000"/>
            <a:gd name="adj2" fmla="val 16200000"/>
            <a:gd name="adj3" fmla="val 4634"/>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51D761A1-1D95-2D48-9E19-79179BAE3C20}">
      <dsp:nvSpPr>
        <dsp:cNvPr id="0" name=""/>
        <dsp:cNvSpPr/>
      </dsp:nvSpPr>
      <dsp:spPr>
        <a:xfrm>
          <a:off x="361481" y="188152"/>
          <a:ext cx="1258237" cy="1258237"/>
        </a:xfrm>
        <a:prstGeom prst="blockArc">
          <a:avLst>
            <a:gd name="adj1" fmla="val 1800000"/>
            <a:gd name="adj2" fmla="val 9000000"/>
            <a:gd name="adj3" fmla="val 4634"/>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34CBC916-9550-F748-A0BF-B8BD0DCDD8E3}">
      <dsp:nvSpPr>
        <dsp:cNvPr id="0" name=""/>
        <dsp:cNvSpPr/>
      </dsp:nvSpPr>
      <dsp:spPr>
        <a:xfrm>
          <a:off x="361481" y="188152"/>
          <a:ext cx="1258237" cy="1258237"/>
        </a:xfrm>
        <a:prstGeom prst="blockArc">
          <a:avLst>
            <a:gd name="adj1" fmla="val 16200000"/>
            <a:gd name="adj2" fmla="val 1800000"/>
            <a:gd name="adj3" fmla="val 4634"/>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761F95CC-505D-C545-AC4B-847BBDE318E0}">
      <dsp:nvSpPr>
        <dsp:cNvPr id="0" name=""/>
        <dsp:cNvSpPr/>
      </dsp:nvSpPr>
      <dsp:spPr>
        <a:xfrm>
          <a:off x="701352" y="528023"/>
          <a:ext cx="578494" cy="57849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28000" prstMaterial="matte"/>
        </a:bodyPr>
        <a:lstStyle/>
        <a:p>
          <a:pPr lvl="0" algn="ctr" defTabSz="622300">
            <a:lnSpc>
              <a:spcPct val="90000"/>
            </a:lnSpc>
            <a:spcBef>
              <a:spcPct val="0"/>
            </a:spcBef>
            <a:spcAft>
              <a:spcPct val="35000"/>
            </a:spcAft>
          </a:pPr>
          <a:r>
            <a:rPr lang="en-US" sz="1400" kern="1200" dirty="0"/>
            <a:t>SDS</a:t>
          </a:r>
        </a:p>
      </dsp:txBody>
      <dsp:txXfrm>
        <a:off x="786070" y="612741"/>
        <a:ext cx="409058" cy="409058"/>
      </dsp:txXfrm>
    </dsp:sp>
    <dsp:sp modelId="{547582EB-46DD-0D40-BE18-CEA3B949FA56}">
      <dsp:nvSpPr>
        <dsp:cNvPr id="0" name=""/>
        <dsp:cNvSpPr/>
      </dsp:nvSpPr>
      <dsp:spPr>
        <a:xfrm>
          <a:off x="788126" y="256"/>
          <a:ext cx="404946" cy="404946"/>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lvl="0" algn="ctr" defTabSz="311150">
            <a:lnSpc>
              <a:spcPct val="90000"/>
            </a:lnSpc>
            <a:spcBef>
              <a:spcPct val="0"/>
            </a:spcBef>
            <a:spcAft>
              <a:spcPct val="35000"/>
            </a:spcAft>
          </a:pPr>
          <a:r>
            <a:rPr lang="en-US" sz="700" kern="1200" dirty="0"/>
            <a:t>Block</a:t>
          </a:r>
        </a:p>
      </dsp:txBody>
      <dsp:txXfrm>
        <a:off x="847429" y="59559"/>
        <a:ext cx="286340" cy="286340"/>
      </dsp:txXfrm>
    </dsp:sp>
    <dsp:sp modelId="{CE15E1DA-4F92-034C-9FE1-95466D2FF648}">
      <dsp:nvSpPr>
        <dsp:cNvPr id="0" name=""/>
        <dsp:cNvSpPr/>
      </dsp:nvSpPr>
      <dsp:spPr>
        <a:xfrm>
          <a:off x="1320334" y="922068"/>
          <a:ext cx="404946" cy="404946"/>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lvl="0" algn="ctr" defTabSz="311150">
            <a:lnSpc>
              <a:spcPct val="90000"/>
            </a:lnSpc>
            <a:spcBef>
              <a:spcPct val="0"/>
            </a:spcBef>
            <a:spcAft>
              <a:spcPct val="35000"/>
            </a:spcAft>
          </a:pPr>
          <a:r>
            <a:rPr lang="en-US" sz="700" kern="1200" dirty="0"/>
            <a:t>File</a:t>
          </a:r>
        </a:p>
      </dsp:txBody>
      <dsp:txXfrm>
        <a:off x="1379637" y="981371"/>
        <a:ext cx="286340" cy="286340"/>
      </dsp:txXfrm>
    </dsp:sp>
    <dsp:sp modelId="{A7014AB5-BD9C-1842-86B5-A76E85E20B29}">
      <dsp:nvSpPr>
        <dsp:cNvPr id="0" name=""/>
        <dsp:cNvSpPr/>
      </dsp:nvSpPr>
      <dsp:spPr>
        <a:xfrm>
          <a:off x="255918" y="922068"/>
          <a:ext cx="404946" cy="404946"/>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lvl="0" algn="ctr" defTabSz="311150">
            <a:lnSpc>
              <a:spcPct val="90000"/>
            </a:lnSpc>
            <a:spcBef>
              <a:spcPct val="0"/>
            </a:spcBef>
            <a:spcAft>
              <a:spcPct val="35000"/>
            </a:spcAft>
          </a:pPr>
          <a:r>
            <a:rPr lang="en-US" sz="700" kern="1200" dirty="0"/>
            <a:t>Object</a:t>
          </a:r>
        </a:p>
      </dsp:txBody>
      <dsp:txXfrm>
        <a:off x="315221" y="981371"/>
        <a:ext cx="286340" cy="28634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p:cNvPr>
          <p:cNvSpPr>
            <a:spLocks noGrp="1"/>
          </p:cNvSpPr>
          <p:nvPr>
            <p:ph type="hdr" sz="quarter"/>
          </p:nvPr>
        </p:nvSpPr>
        <p:spPr>
          <a:xfrm>
            <a:off x="0" y="0"/>
            <a:ext cx="3011488" cy="46355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a:extLst/>
          </p:cNvPr>
          <p:cNvSpPr>
            <a:spLocks noGrp="1"/>
          </p:cNvSpPr>
          <p:nvPr>
            <p:ph type="dt" sz="quarter" idx="1"/>
          </p:nvPr>
        </p:nvSpPr>
        <p:spPr>
          <a:xfrm>
            <a:off x="3935413" y="0"/>
            <a:ext cx="3011487" cy="46355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EABCF95-8808-4CB0-B4CB-718C06D51A81}" type="datetimeFigureOut">
              <a:rPr lang="en-US" altLang="en-US"/>
              <a:pPr/>
              <a:t>6/6/18</a:t>
            </a:fld>
            <a:endParaRPr lang="en-US" altLang="en-US"/>
          </a:p>
        </p:txBody>
      </p:sp>
      <p:sp>
        <p:nvSpPr>
          <p:cNvPr id="4" name="Footer Placeholder 3">
            <a:extLst/>
          </p:cNvPr>
          <p:cNvSpPr>
            <a:spLocks noGrp="1"/>
          </p:cNvSpPr>
          <p:nvPr>
            <p:ph type="ftr" sz="quarter" idx="2"/>
          </p:nvPr>
        </p:nvSpPr>
        <p:spPr>
          <a:xfrm>
            <a:off x="0" y="8770938"/>
            <a:ext cx="3011488" cy="46355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a:extLst/>
          </p:cNvPr>
          <p:cNvSpPr>
            <a:spLocks noGrp="1"/>
          </p:cNvSpPr>
          <p:nvPr>
            <p:ph type="sldNum" sz="quarter" idx="3"/>
          </p:nvPr>
        </p:nvSpPr>
        <p:spPr>
          <a:xfrm>
            <a:off x="3935413" y="8770938"/>
            <a:ext cx="3011487" cy="4635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3F8A232-8937-4E1C-BAD8-20E6D26EC2AC}" type="slidenum">
              <a:rPr lang="en-US" altLang="en-US"/>
              <a:pPr/>
              <a:t>‹#›</a:t>
            </a:fld>
            <a:endParaRPr lang="en-US" altLang="en-US"/>
          </a:p>
        </p:txBody>
      </p:sp>
    </p:spTree>
    <p:extLst>
      <p:ext uri="{BB962C8B-B14F-4D97-AF65-F5344CB8AC3E}">
        <p14:creationId xmlns:p14="http://schemas.microsoft.com/office/powerpoint/2010/main" val="2327001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0" y="0"/>
            <a:ext cx="300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9459" name="Text Box 2"/>
          <p:cNvSpPr txBox="1">
            <a:spLocks noChangeArrowheads="1"/>
          </p:cNvSpPr>
          <p:nvPr/>
        </p:nvSpPr>
        <p:spPr bwMode="auto">
          <a:xfrm>
            <a:off x="3935413" y="0"/>
            <a:ext cx="300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9460" name="Rectangle 3"/>
          <p:cNvSpPr>
            <a:spLocks noGrp="1" noRot="1" noChangeAspect="1" noChangeArrowheads="1"/>
          </p:cNvSpPr>
          <p:nvPr>
            <p:ph type="sldImg"/>
          </p:nvPr>
        </p:nvSpPr>
        <p:spPr bwMode="auto">
          <a:xfrm>
            <a:off x="396875" y="692150"/>
            <a:ext cx="6151563" cy="346075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 name="Rectangle 4"/>
          <p:cNvSpPr>
            <a:spLocks noGrp="1" noChangeArrowheads="1"/>
          </p:cNvSpPr>
          <p:nvPr>
            <p:ph type="body"/>
          </p:nvPr>
        </p:nvSpPr>
        <p:spPr bwMode="auto">
          <a:xfrm>
            <a:off x="695325" y="4386263"/>
            <a:ext cx="5554663" cy="415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520" tIns="46080" rIns="92520" bIns="46080" numCol="1" anchor="t" anchorCtr="0" compatLnSpc="1">
            <a:prstTxWarp prst="textNoShape">
              <a:avLst/>
            </a:prstTxWarp>
          </a:bodyPr>
          <a:lstStyle/>
          <a:p>
            <a:pPr lvl="0"/>
            <a:endParaRPr lang="en-US" altLang="en-US"/>
          </a:p>
        </p:txBody>
      </p:sp>
      <p:sp>
        <p:nvSpPr>
          <p:cNvPr id="19462" name="Text Box 5"/>
          <p:cNvSpPr txBox="1">
            <a:spLocks noChangeArrowheads="1"/>
          </p:cNvSpPr>
          <p:nvPr/>
        </p:nvSpPr>
        <p:spPr bwMode="auto">
          <a:xfrm>
            <a:off x="0" y="8769350"/>
            <a:ext cx="300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p:cNvSpPr>
            <a:spLocks noGrp="1" noChangeArrowheads="1"/>
          </p:cNvSpPr>
          <p:nvPr>
            <p:ph type="sldNum"/>
          </p:nvPr>
        </p:nvSpPr>
        <p:spPr bwMode="auto">
          <a:xfrm>
            <a:off x="3935413" y="8769350"/>
            <a:ext cx="300831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520" tIns="46080" rIns="92520" bIns="46080" numCol="1" anchor="b" anchorCtr="0" compatLnSpc="1">
            <a:prstTxWarp prst="textNoShape">
              <a:avLst/>
            </a:prstTxWarp>
          </a:bodyPr>
          <a:lstStyle>
            <a:lvl1pPr marL="358775" indent="-358775" algn="r" eaLnBrk="1" hangingPunct="1">
              <a:buClr>
                <a:srgbClr val="000000"/>
              </a:buClr>
              <a:buSzPct val="45000"/>
              <a:buFont typeface="Wingdings" panose="05000000000000000000" pitchFamily="2" charset="2"/>
              <a:buNone/>
              <a:tabLst>
                <a:tab pos="723900" algn="l"/>
                <a:tab pos="1447800" algn="l"/>
                <a:tab pos="2171700" algn="l"/>
                <a:tab pos="2895600" algn="l"/>
              </a:tabLst>
              <a:defRPr sz="1200">
                <a:solidFill>
                  <a:srgbClr val="000000"/>
                </a:solidFill>
                <a:latin typeface="Times New Roman" panose="02020603050405020304" pitchFamily="18" charset="0"/>
              </a:defRPr>
            </a:lvl1pPr>
          </a:lstStyle>
          <a:p>
            <a:fld id="{B915C05B-2501-4FC6-9EA7-4E776E0501C8}" type="slidenum">
              <a:rPr lang="en-US" altLang="en-US"/>
              <a:pPr/>
              <a:t>‹#›</a:t>
            </a:fld>
            <a:endParaRPr lang="en-US" altLang="en-US"/>
          </a:p>
        </p:txBody>
      </p:sp>
    </p:spTree>
    <p:extLst>
      <p:ext uri="{BB962C8B-B14F-4D97-AF65-F5344CB8AC3E}">
        <p14:creationId xmlns:p14="http://schemas.microsoft.com/office/powerpoint/2010/main" val="108787306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S PGothic" panose="020B0600070205080204" pitchFamily="34" charset="-128"/>
        <a:cs typeface="MS PGothic" panose="020B0600070205080204"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notesMaster" Target="../notesMasters/notesMaster1.xml"/><Relationship Id="rId3"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notesMaster" Target="../notesMasters/notesMaster1.xml"/><Relationship Id="rId3"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88B9BD48-2ACB-4FC1-B388-D442ED3CA6ED}" type="slidenum">
              <a:rPr lang="en-US" altLang="en-US">
                <a:solidFill>
                  <a:srgbClr val="000000"/>
                </a:solidFill>
                <a:latin typeface="Times New Roman" panose="02020603050405020304" pitchFamily="18" charset="0"/>
              </a:rPr>
              <a:pPr/>
              <a:t>1</a:t>
            </a:fld>
            <a:endParaRPr lang="en-US" altLang="en-US" dirty="0">
              <a:solidFill>
                <a:srgbClr val="000000"/>
              </a:solidFill>
              <a:latin typeface="Times New Roman" panose="02020603050405020304" pitchFamily="18" charset="0"/>
            </a:endParaRPr>
          </a:p>
        </p:txBody>
      </p:sp>
      <p:sp>
        <p:nvSpPr>
          <p:cNvPr id="22531"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6425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A46240F5-9525-45BC-B17D-DE4D539DAA3C}"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16</a:t>
            </a:fld>
            <a:endParaRPr lang="en-US" altLang="en-US" sz="1200">
              <a:solidFill>
                <a:srgbClr val="000000"/>
              </a:solidFill>
              <a:latin typeface="Times New Roman" panose="02020603050405020304" pitchFamily="18" charset="0"/>
            </a:endParaRPr>
          </a:p>
        </p:txBody>
      </p:sp>
      <p:sp>
        <p:nvSpPr>
          <p:cNvPr id="26627"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a:p>
            <a:endParaRPr lang="en-US" altLang="en-US"/>
          </a:p>
          <a:p>
            <a:endParaRPr lang="en-US" altLang="en-US"/>
          </a:p>
          <a:p>
            <a:endParaRPr lang="en-US" altLang="en-US"/>
          </a:p>
        </p:txBody>
      </p:sp>
    </p:spTree>
    <p:extLst>
      <p:ext uri="{BB962C8B-B14F-4D97-AF65-F5344CB8AC3E}">
        <p14:creationId xmlns:p14="http://schemas.microsoft.com/office/powerpoint/2010/main" val="4196884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A46240F5-9525-45BC-B17D-DE4D539DAA3C}"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17</a:t>
            </a:fld>
            <a:endParaRPr lang="en-US" altLang="en-US" sz="1200">
              <a:solidFill>
                <a:srgbClr val="000000"/>
              </a:solidFill>
              <a:latin typeface="Times New Roman" panose="02020603050405020304" pitchFamily="18" charset="0"/>
            </a:endParaRPr>
          </a:p>
        </p:txBody>
      </p:sp>
      <p:sp>
        <p:nvSpPr>
          <p:cNvPr id="26627"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a:p>
            <a:endParaRPr lang="en-US" altLang="en-US"/>
          </a:p>
          <a:p>
            <a:endParaRPr lang="en-US" altLang="en-US"/>
          </a:p>
          <a:p>
            <a:endParaRPr lang="en-US" altLang="en-US"/>
          </a:p>
        </p:txBody>
      </p:sp>
    </p:spTree>
    <p:extLst>
      <p:ext uri="{BB962C8B-B14F-4D97-AF65-F5344CB8AC3E}">
        <p14:creationId xmlns:p14="http://schemas.microsoft.com/office/powerpoint/2010/main" val="305009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F301176C-01B9-4C22-A33C-2DF40D73F18B}"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18</a:t>
            </a:fld>
            <a:endParaRPr lang="en-US" altLang="en-US" sz="1200">
              <a:solidFill>
                <a:srgbClr val="000000"/>
              </a:solidFill>
              <a:latin typeface="Times New Roman" panose="02020603050405020304" pitchFamily="18" charset="0"/>
            </a:endParaRPr>
          </a:p>
        </p:txBody>
      </p:sp>
      <p:sp>
        <p:nvSpPr>
          <p:cNvPr id="2867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a:p>
            <a:endParaRPr lang="en-US" altLang="en-US"/>
          </a:p>
          <a:p>
            <a:endParaRPr lang="en-US" altLang="en-US"/>
          </a:p>
          <a:p>
            <a:endParaRPr lang="en-US" altLang="en-US"/>
          </a:p>
          <a:p>
            <a:endParaRPr lang="en-US" altLang="en-US"/>
          </a:p>
        </p:txBody>
      </p:sp>
    </p:spTree>
    <p:extLst>
      <p:ext uri="{BB962C8B-B14F-4D97-AF65-F5344CB8AC3E}">
        <p14:creationId xmlns:p14="http://schemas.microsoft.com/office/powerpoint/2010/main" val="419527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F301176C-01B9-4C22-A33C-2DF40D73F18B}"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19</a:t>
            </a:fld>
            <a:endParaRPr lang="en-US" altLang="en-US" sz="1200">
              <a:solidFill>
                <a:srgbClr val="000000"/>
              </a:solidFill>
              <a:latin typeface="Times New Roman" panose="02020603050405020304" pitchFamily="18" charset="0"/>
            </a:endParaRPr>
          </a:p>
        </p:txBody>
      </p:sp>
      <p:sp>
        <p:nvSpPr>
          <p:cNvPr id="2867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a:p>
            <a:endParaRPr lang="en-US" altLang="en-US"/>
          </a:p>
          <a:p>
            <a:endParaRPr lang="en-US" altLang="en-US"/>
          </a:p>
          <a:p>
            <a:endParaRPr lang="en-US" altLang="en-US"/>
          </a:p>
          <a:p>
            <a:endParaRPr lang="en-US" altLang="en-US"/>
          </a:p>
        </p:txBody>
      </p:sp>
    </p:spTree>
    <p:extLst>
      <p:ext uri="{BB962C8B-B14F-4D97-AF65-F5344CB8AC3E}">
        <p14:creationId xmlns:p14="http://schemas.microsoft.com/office/powerpoint/2010/main" val="101940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26349617-85A1-4583-8F8D-D2D9EE156E19}"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20</a:t>
            </a:fld>
            <a:endParaRPr lang="en-US" altLang="en-US" sz="1200">
              <a:solidFill>
                <a:srgbClr val="000000"/>
              </a:solidFill>
              <a:latin typeface="Times New Roman" panose="02020603050405020304" pitchFamily="18" charset="0"/>
            </a:endParaRPr>
          </a:p>
        </p:txBody>
      </p:sp>
      <p:sp>
        <p:nvSpPr>
          <p:cNvPr id="30723"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4"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a:p>
            <a:endParaRPr lang="en-US" altLang="en-US"/>
          </a:p>
          <a:p>
            <a:endParaRPr lang="en-US" altLang="en-US"/>
          </a:p>
        </p:txBody>
      </p:sp>
    </p:spTree>
    <p:extLst>
      <p:ext uri="{BB962C8B-B14F-4D97-AF65-F5344CB8AC3E}">
        <p14:creationId xmlns:p14="http://schemas.microsoft.com/office/powerpoint/2010/main" val="207163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21</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42679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AD75B6C-EC35-4D1A-BADD-EEB8FE6CBE13}" type="slidenum">
              <a:rPr lang="en-US" altLang="ja-JP" smtClean="0"/>
              <a:pPr/>
              <a:t>23</a:t>
            </a:fld>
            <a:endParaRPr lang="en-US" altLang="ja-JP" dirty="0"/>
          </a:p>
        </p:txBody>
      </p:sp>
    </p:spTree>
    <p:extLst>
      <p:ext uri="{BB962C8B-B14F-4D97-AF65-F5344CB8AC3E}">
        <p14:creationId xmlns:p14="http://schemas.microsoft.com/office/powerpoint/2010/main" val="100744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75B6C-EC35-4D1A-BADD-EEB8FE6CBE13}" type="slidenum">
              <a:rPr lang="en-US" altLang="ja-JP" smtClean="0"/>
              <a:pPr/>
              <a:t>24</a:t>
            </a:fld>
            <a:endParaRPr lang="en-US" altLang="ja-JP" dirty="0"/>
          </a:p>
        </p:txBody>
      </p:sp>
    </p:spTree>
    <p:extLst>
      <p:ext uri="{BB962C8B-B14F-4D97-AF65-F5344CB8AC3E}">
        <p14:creationId xmlns:p14="http://schemas.microsoft.com/office/powerpoint/2010/main" val="174731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1563" cy="3460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75B6C-EC35-4D1A-BADD-EEB8FE6CBE13}" type="slidenum">
              <a:rPr lang="en-US" altLang="ja-JP" smtClean="0"/>
              <a:pPr/>
              <a:t>25</a:t>
            </a:fld>
            <a:endParaRPr lang="en-US" altLang="ja-JP" dirty="0"/>
          </a:p>
        </p:txBody>
      </p:sp>
    </p:spTree>
    <p:extLst>
      <p:ext uri="{BB962C8B-B14F-4D97-AF65-F5344CB8AC3E}">
        <p14:creationId xmlns:p14="http://schemas.microsoft.com/office/powerpoint/2010/main" val="211174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1563" cy="3460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D75B6C-EC35-4D1A-BADD-EEB8FE6CBE13}" type="slidenum">
              <a:rPr lang="en-US" altLang="ja-JP" smtClean="0"/>
              <a:pPr/>
              <a:t>26</a:t>
            </a:fld>
            <a:endParaRPr lang="en-US" altLang="ja-JP" dirty="0"/>
          </a:p>
        </p:txBody>
      </p:sp>
    </p:spTree>
    <p:extLst>
      <p:ext uri="{BB962C8B-B14F-4D97-AF65-F5344CB8AC3E}">
        <p14:creationId xmlns:p14="http://schemas.microsoft.com/office/powerpoint/2010/main" val="280213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2</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57541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1563" cy="3460750"/>
          </a:xfrm>
        </p:spPr>
      </p:sp>
      <p:sp>
        <p:nvSpPr>
          <p:cNvPr id="3" name="Notes Placeholder 2"/>
          <p:cNvSpPr>
            <a:spLocks noGrp="1"/>
          </p:cNvSpPr>
          <p:nvPr>
            <p:ph type="body" idx="1"/>
          </p:nvPr>
        </p:nvSpPr>
        <p:spPr/>
        <p:txBody>
          <a:bodyPr/>
          <a:lstStyle/>
          <a:p>
            <a:r>
              <a:rPr lang="en-US" dirty="0"/>
              <a:t>This is a</a:t>
            </a:r>
            <a:r>
              <a:rPr lang="en-US" baseline="0" dirty="0"/>
              <a:t> fully integrated, bundled rack based solution that is a great option for industry leaders. </a:t>
            </a:r>
          </a:p>
          <a:p>
            <a:endParaRPr lang="en-US" baseline="0" dirty="0"/>
          </a:p>
          <a:p>
            <a:r>
              <a:rPr lang="en-US" baseline="0" dirty="0"/>
              <a:t>Again, I won’t go through every feature on this page, but instead just wanted to call out some of the primary benefits:</a:t>
            </a:r>
          </a:p>
          <a:p>
            <a:pPr marL="228600" indent="-228600">
              <a:buAutoNum type="arabicPeriod"/>
            </a:pPr>
            <a:r>
              <a:rPr lang="en-US" baseline="0" dirty="0"/>
              <a:t>It’s also built with </a:t>
            </a:r>
            <a:r>
              <a:rPr lang="en-US" baseline="0" dirty="0" err="1"/>
              <a:t>FlashCore</a:t>
            </a:r>
            <a:r>
              <a:rPr lang="en-US" baseline="0" dirty="0"/>
              <a:t> technology, and has flash-optimized data reduction features to make it a cost-effective all-flash array.</a:t>
            </a:r>
          </a:p>
          <a:p>
            <a:pPr marL="228600" indent="-228600">
              <a:buAutoNum type="arabicPeriod"/>
            </a:pPr>
            <a:r>
              <a:rPr lang="en-US" baseline="0" dirty="0"/>
              <a:t>It makes scaling incredibly easy for our customers because it has a grid-architecture, which means that when you add capacity, it automatically rebalances workloads across all available resources. This automation will greatly simplify our customers’ lives. </a:t>
            </a:r>
          </a:p>
          <a:p>
            <a:pPr marL="228600" indent="-228600">
              <a:buAutoNum type="arabicPeriod"/>
            </a:pPr>
            <a:r>
              <a:rPr lang="en-US" baseline="0" dirty="0"/>
              <a:t>Finally, of course we have the enterprise-class security required in a grid-scale, rack solution, as well as the wide breadth of integrated features that are also available on the </a:t>
            </a:r>
            <a:r>
              <a:rPr lang="en-US" baseline="0" dirty="0" err="1"/>
              <a:t>FlashSystem</a:t>
            </a:r>
            <a:r>
              <a:rPr lang="en-US" baseline="0" dirty="0"/>
              <a:t> A9000. </a:t>
            </a:r>
          </a:p>
        </p:txBody>
      </p:sp>
      <p:sp>
        <p:nvSpPr>
          <p:cNvPr id="4" name="Slide Number Placeholder 3"/>
          <p:cNvSpPr>
            <a:spLocks noGrp="1"/>
          </p:cNvSpPr>
          <p:nvPr>
            <p:ph type="sldNum" idx="10"/>
          </p:nvPr>
        </p:nvSpPr>
        <p:spPr/>
        <p:txBody>
          <a:bodyPr/>
          <a:lstStyle/>
          <a:p>
            <a:fld id="{B915C05B-2501-4FC6-9EA7-4E776E0501C8}" type="slidenum">
              <a:rPr lang="en-US" altLang="en-US" smtClean="0"/>
              <a:pPr/>
              <a:t>29</a:t>
            </a:fld>
            <a:endParaRPr lang="en-US" altLang="en-US"/>
          </a:p>
        </p:txBody>
      </p:sp>
    </p:spTree>
    <p:extLst>
      <p:ext uri="{BB962C8B-B14F-4D97-AF65-F5344CB8AC3E}">
        <p14:creationId xmlns:p14="http://schemas.microsoft.com/office/powerpoint/2010/main" val="157033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D9D9413F-F63A-43D4-8C52-97B5B5D7EF38}" type="slidenum">
              <a:rPr lang="en-US" altLang="en-US">
                <a:solidFill>
                  <a:srgbClr val="000000"/>
                </a:solidFill>
                <a:latin typeface="Times New Roman" panose="02020603050405020304" pitchFamily="18" charset="0"/>
              </a:rPr>
              <a:pPr/>
              <a:t>31</a:t>
            </a:fld>
            <a:endParaRPr lang="en-US" altLang="en-US">
              <a:solidFill>
                <a:srgbClr val="000000"/>
              </a:solidFill>
              <a:latin typeface="Times New Roman" panose="02020603050405020304" pitchFamily="18" charset="0"/>
            </a:endParaRPr>
          </a:p>
        </p:txBody>
      </p:sp>
      <p:sp>
        <p:nvSpPr>
          <p:cNvPr id="36867"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36869"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B7B5C43E-4052-422F-8FEB-49E9E4B14CA6}" type="slidenum">
              <a:rPr lang="en-US" altLang="en-US" sz="1200">
                <a:solidFill>
                  <a:srgbClr val="000000"/>
                </a:solidFill>
                <a:latin typeface="Times New Roman" panose="02020603050405020304" pitchFamily="18" charset="0"/>
              </a:rPr>
              <a:pPr algn="r" eaLnBrk="1" hangingPunct="1">
                <a:buSzPct val="45000"/>
              </a:pPr>
              <a:t>31</a:t>
            </a:fld>
            <a:endParaRPr lang="en-US" altLang="en-US" sz="1200">
              <a:solidFill>
                <a:srgbClr val="000000"/>
              </a:solidFill>
              <a:latin typeface="Times New Roman" panose="02020603050405020304" pitchFamily="18" charset="0"/>
            </a:endParaRPr>
          </a:p>
        </p:txBody>
      </p:sp>
      <p:sp>
        <p:nvSpPr>
          <p:cNvPr id="34822"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a:p>
            <a:endParaRPr lang="en-US" altLang="en-US"/>
          </a:p>
        </p:txBody>
      </p:sp>
    </p:spTree>
    <p:extLst>
      <p:ext uri="{BB962C8B-B14F-4D97-AF65-F5344CB8AC3E}">
        <p14:creationId xmlns:p14="http://schemas.microsoft.com/office/powerpoint/2010/main" val="174917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0CC8A9D8-7F20-4385-9F86-A96E574138C5}" type="slidenum">
              <a:rPr lang="en-US" altLang="en-US">
                <a:solidFill>
                  <a:srgbClr val="000000"/>
                </a:solidFill>
                <a:latin typeface="Times New Roman" panose="02020603050405020304" pitchFamily="18" charset="0"/>
              </a:rPr>
              <a:pPr/>
              <a:t>32</a:t>
            </a:fld>
            <a:endParaRPr lang="en-US" altLang="en-US">
              <a:solidFill>
                <a:srgbClr val="000000"/>
              </a:solidFill>
              <a:latin typeface="Times New Roman" panose="02020603050405020304" pitchFamily="18" charset="0"/>
            </a:endParaRPr>
          </a:p>
        </p:txBody>
      </p:sp>
      <p:sp>
        <p:nvSpPr>
          <p:cNvPr id="32771"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32773"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F91E2BDB-C4E1-40D2-BB75-73779D5E7650}" type="slidenum">
              <a:rPr lang="en-US" altLang="en-US" sz="1200">
                <a:solidFill>
                  <a:srgbClr val="000000"/>
                </a:solidFill>
                <a:latin typeface="Times New Roman" panose="02020603050405020304" pitchFamily="18" charset="0"/>
              </a:rPr>
              <a:pPr algn="r" eaLnBrk="1" hangingPunct="1">
                <a:buSzPct val="45000"/>
              </a:pPr>
              <a:t>32</a:t>
            </a:fld>
            <a:endParaRPr lang="en-US" altLang="en-US" sz="1200">
              <a:solidFill>
                <a:srgbClr val="000000"/>
              </a:solidFill>
              <a:latin typeface="Times New Roman" panose="02020603050405020304" pitchFamily="18" charset="0"/>
            </a:endParaRPr>
          </a:p>
        </p:txBody>
      </p:sp>
      <p:sp>
        <p:nvSpPr>
          <p:cNvPr id="3072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1931038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0CC8A9D8-7F20-4385-9F86-A96E574138C5}" type="slidenum">
              <a:rPr lang="en-US" altLang="en-US">
                <a:solidFill>
                  <a:srgbClr val="000000"/>
                </a:solidFill>
                <a:latin typeface="Times New Roman" panose="02020603050405020304" pitchFamily="18" charset="0"/>
              </a:rPr>
              <a:pPr/>
              <a:t>33</a:t>
            </a:fld>
            <a:endParaRPr lang="en-US" altLang="en-US">
              <a:solidFill>
                <a:srgbClr val="000000"/>
              </a:solidFill>
              <a:latin typeface="Times New Roman" panose="02020603050405020304" pitchFamily="18" charset="0"/>
            </a:endParaRPr>
          </a:p>
        </p:txBody>
      </p:sp>
      <p:sp>
        <p:nvSpPr>
          <p:cNvPr id="32771"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32773"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F91E2BDB-C4E1-40D2-BB75-73779D5E7650}" type="slidenum">
              <a:rPr lang="en-US" altLang="en-US" sz="1200">
                <a:solidFill>
                  <a:srgbClr val="000000"/>
                </a:solidFill>
                <a:latin typeface="Times New Roman" panose="02020603050405020304" pitchFamily="18" charset="0"/>
              </a:rPr>
              <a:pPr algn="r" eaLnBrk="1" hangingPunct="1">
                <a:buSzPct val="45000"/>
              </a:pPr>
              <a:t>33</a:t>
            </a:fld>
            <a:endParaRPr lang="en-US" altLang="en-US" sz="1200">
              <a:solidFill>
                <a:srgbClr val="000000"/>
              </a:solidFill>
              <a:latin typeface="Times New Roman" panose="02020603050405020304" pitchFamily="18" charset="0"/>
            </a:endParaRPr>
          </a:p>
        </p:txBody>
      </p:sp>
      <p:sp>
        <p:nvSpPr>
          <p:cNvPr id="3072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381691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79AA87E8-FB16-4176-AFD2-CAFF2834AA06}" type="slidenum">
              <a:rPr lang="en-US" altLang="en-US">
                <a:solidFill>
                  <a:srgbClr val="000000"/>
                </a:solidFill>
                <a:latin typeface="Times New Roman" panose="02020603050405020304" pitchFamily="18" charset="0"/>
              </a:rPr>
              <a:pPr/>
              <a:t>34</a:t>
            </a:fld>
            <a:endParaRPr lang="en-US" altLang="en-US">
              <a:solidFill>
                <a:srgbClr val="000000"/>
              </a:solidFill>
              <a:latin typeface="Times New Roman" panose="02020603050405020304" pitchFamily="18" charset="0"/>
            </a:endParaRPr>
          </a:p>
        </p:txBody>
      </p:sp>
      <p:sp>
        <p:nvSpPr>
          <p:cNvPr id="34819"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0"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34821"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6C3C32DC-65B1-4715-BB57-F2FCE11B3058}" type="slidenum">
              <a:rPr lang="en-US" altLang="en-US" sz="1200">
                <a:solidFill>
                  <a:srgbClr val="000000"/>
                </a:solidFill>
                <a:latin typeface="Times New Roman" panose="02020603050405020304" pitchFamily="18" charset="0"/>
              </a:rPr>
              <a:pPr algn="r" eaLnBrk="1" hangingPunct="1">
                <a:buSzPct val="45000"/>
              </a:pPr>
              <a:t>34</a:t>
            </a:fld>
            <a:endParaRPr lang="en-US" altLang="en-US" sz="1200">
              <a:solidFill>
                <a:srgbClr val="000000"/>
              </a:solidFill>
              <a:latin typeface="Times New Roman" panose="02020603050405020304" pitchFamily="18" charset="0"/>
            </a:endParaRPr>
          </a:p>
        </p:txBody>
      </p:sp>
      <p:sp>
        <p:nvSpPr>
          <p:cNvPr id="32774"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84684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37</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547891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8F38D1D6-3424-4F54-BB80-9210F65C5D6A}" type="slidenum">
              <a:rPr lang="en-US" altLang="en-US">
                <a:solidFill>
                  <a:srgbClr val="000000"/>
                </a:solidFill>
                <a:latin typeface="Times New Roman" panose="02020603050405020304" pitchFamily="18" charset="0"/>
              </a:rPr>
              <a:pPr/>
              <a:t>38</a:t>
            </a:fld>
            <a:endParaRPr lang="en-US" altLang="en-US">
              <a:solidFill>
                <a:srgbClr val="000000"/>
              </a:solidFill>
              <a:latin typeface="Times New Roman" panose="02020603050405020304" pitchFamily="18" charset="0"/>
            </a:endParaRPr>
          </a:p>
        </p:txBody>
      </p:sp>
      <p:sp>
        <p:nvSpPr>
          <p:cNvPr id="69635"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6"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69637"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3A2A634F-FCA4-463F-9113-6BE9A9E829E3}" type="slidenum">
              <a:rPr lang="en-US" altLang="en-US" sz="1200">
                <a:solidFill>
                  <a:srgbClr val="000000"/>
                </a:solidFill>
                <a:latin typeface="Times New Roman" panose="02020603050405020304" pitchFamily="18" charset="0"/>
              </a:rPr>
              <a:pPr algn="r" eaLnBrk="1" hangingPunct="1">
                <a:buSzPct val="45000"/>
              </a:pPr>
              <a:t>38</a:t>
            </a:fld>
            <a:endParaRPr lang="en-US" altLang="en-US" sz="1200">
              <a:solidFill>
                <a:srgbClr val="000000"/>
              </a:solidFill>
              <a:latin typeface="Times New Roman" panose="02020603050405020304" pitchFamily="18" charset="0"/>
            </a:endParaRPr>
          </a:p>
        </p:txBody>
      </p:sp>
      <p:sp>
        <p:nvSpPr>
          <p:cNvPr id="47110"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418865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ChangeArrowheads="1" noTextEdit="1"/>
          </p:cNvSpPr>
          <p:nvPr>
            <p:ph type="sldImg"/>
          </p:nvPr>
        </p:nvSpPr>
        <p:spPr>
          <a:xfrm>
            <a:off x="381000" y="679450"/>
            <a:ext cx="6046788" cy="3402013"/>
          </a:xfrm>
          <a:ln/>
        </p:spPr>
      </p:sp>
      <p:sp>
        <p:nvSpPr>
          <p:cNvPr id="41987"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spcBef>
                <a:spcPct val="0"/>
              </a:spcBef>
            </a:pPr>
            <a:endParaRPr lang="en-US" altLang="en-US" sz="1000">
              <a:latin typeface="Arial" panose="020B0604020202020204" pitchFamily="34" charset="0"/>
            </a:endParaRPr>
          </a:p>
        </p:txBody>
      </p:sp>
      <p:sp>
        <p:nvSpPr>
          <p:cNvPr id="75780"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defTabSz="914400">
              <a:buClrTx/>
              <a:buSzTx/>
              <a:buFontTx/>
              <a:buNone/>
            </a:pPr>
            <a:fld id="{07E48EE9-A388-41BD-A1CC-E0C7341BE70B}" type="slidenum">
              <a:rPr lang="en-US" altLang="en-US" sz="1800">
                <a:solidFill>
                  <a:srgbClr val="000000"/>
                </a:solidFill>
                <a:latin typeface="Calibri" panose="020F0502020204030204" pitchFamily="34" charset="0"/>
              </a:rPr>
              <a:pPr defTabSz="914400">
                <a:buClrTx/>
                <a:buSzTx/>
                <a:buFontTx/>
                <a:buNone/>
              </a:pPr>
              <a:t>41</a:t>
            </a:fld>
            <a:endParaRPr lang="en-US"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4049136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ChangeArrowheads="1" noTextEdit="1"/>
          </p:cNvSpPr>
          <p:nvPr>
            <p:ph type="sldImg"/>
          </p:nvPr>
        </p:nvSpPr>
        <p:spPr>
          <a:xfrm>
            <a:off x="381000" y="679450"/>
            <a:ext cx="6046788" cy="3402013"/>
          </a:xfrm>
          <a:ln/>
        </p:spPr>
      </p:sp>
      <p:sp>
        <p:nvSpPr>
          <p:cNvPr id="41987"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spcBef>
                <a:spcPct val="0"/>
              </a:spcBef>
            </a:pPr>
            <a:endParaRPr lang="en-US" altLang="en-US" sz="1000">
              <a:latin typeface="Arial" panose="020B0604020202020204" pitchFamily="34" charset="0"/>
            </a:endParaRPr>
          </a:p>
        </p:txBody>
      </p:sp>
      <p:sp>
        <p:nvSpPr>
          <p:cNvPr id="737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FC9BB504-2E4F-4F0D-9698-149474870452}" type="slidenum">
              <a:rPr lang="en-US" altLang="en-US">
                <a:solidFill>
                  <a:srgbClr val="000000"/>
                </a:solidFill>
                <a:latin typeface="Calibri" panose="020F0502020204030204" pitchFamily="34" charset="0"/>
              </a:rPr>
              <a:pPr/>
              <a:t>42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09096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45</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59652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4</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6198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48</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710575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51</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8029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53</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672934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E4F41E6F-7578-45E8-8390-09CAF0D3A7D9}" type="slidenum">
              <a:rPr lang="en-US" altLang="en-US">
                <a:solidFill>
                  <a:srgbClr val="000000"/>
                </a:solidFill>
                <a:latin typeface="Times New Roman" panose="02020603050405020304" pitchFamily="18" charset="0"/>
              </a:rPr>
              <a:pPr/>
              <a:t>54</a:t>
            </a:fld>
            <a:endParaRPr lang="en-US" altLang="en-US">
              <a:solidFill>
                <a:srgbClr val="000000"/>
              </a:solidFill>
              <a:latin typeface="Times New Roman" panose="02020603050405020304" pitchFamily="18" charset="0"/>
            </a:endParaRPr>
          </a:p>
        </p:txBody>
      </p:sp>
      <p:sp>
        <p:nvSpPr>
          <p:cNvPr id="61443"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61445"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8632E6FD-21DD-4AAE-BDD6-048EA182B04C}" type="slidenum">
              <a:rPr lang="en-US" altLang="en-US" sz="1200">
                <a:solidFill>
                  <a:srgbClr val="000000"/>
                </a:solidFill>
                <a:latin typeface="Times New Roman" panose="02020603050405020304" pitchFamily="18" charset="0"/>
              </a:rPr>
              <a:pPr algn="r" eaLnBrk="1" hangingPunct="1">
                <a:buSzPct val="45000"/>
              </a:pPr>
              <a:t>54</a:t>
            </a:fld>
            <a:endParaRPr lang="en-US" altLang="en-US" sz="1200">
              <a:solidFill>
                <a:srgbClr val="000000"/>
              </a:solidFill>
              <a:latin typeface="Times New Roman" panose="02020603050405020304" pitchFamily="18" charset="0"/>
            </a:endParaRPr>
          </a:p>
        </p:txBody>
      </p:sp>
      <p:sp>
        <p:nvSpPr>
          <p:cNvPr id="4096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345760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FD87381C-A819-4CB6-A15C-A0A440447366}" type="slidenum">
              <a:rPr lang="en-US" altLang="en-US">
                <a:solidFill>
                  <a:srgbClr val="000000"/>
                </a:solidFill>
                <a:latin typeface="Times New Roman" panose="02020603050405020304" pitchFamily="18" charset="0"/>
              </a:rPr>
              <a:pPr/>
              <a:t>55</a:t>
            </a:fld>
            <a:endParaRPr lang="en-US" altLang="en-US">
              <a:solidFill>
                <a:srgbClr val="000000"/>
              </a:solidFill>
              <a:latin typeface="Times New Roman" panose="02020603050405020304" pitchFamily="18" charset="0"/>
            </a:endParaRPr>
          </a:p>
        </p:txBody>
      </p:sp>
      <p:sp>
        <p:nvSpPr>
          <p:cNvPr id="63491"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2"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63493"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6102F864-4E44-4B02-9931-97A4D500E8C5}" type="slidenum">
              <a:rPr lang="en-US" altLang="en-US" sz="1200">
                <a:solidFill>
                  <a:srgbClr val="000000"/>
                </a:solidFill>
                <a:latin typeface="Times New Roman" panose="02020603050405020304" pitchFamily="18" charset="0"/>
              </a:rPr>
              <a:pPr algn="r" eaLnBrk="1" hangingPunct="1">
                <a:buSzPct val="45000"/>
              </a:pPr>
              <a:t>55</a:t>
            </a:fld>
            <a:endParaRPr lang="en-US" altLang="en-US" sz="1200">
              <a:solidFill>
                <a:srgbClr val="000000"/>
              </a:solidFill>
              <a:latin typeface="Times New Roman" panose="02020603050405020304" pitchFamily="18" charset="0"/>
            </a:endParaRPr>
          </a:p>
        </p:txBody>
      </p:sp>
      <p:sp>
        <p:nvSpPr>
          <p:cNvPr id="4096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273584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56</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192589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3CF3B411-59F9-471B-A039-6E94F42EC656}" type="slidenum">
              <a:rPr lang="en-US" altLang="en-US">
                <a:solidFill>
                  <a:srgbClr val="000000"/>
                </a:solidFill>
                <a:latin typeface="Times New Roman" panose="02020603050405020304" pitchFamily="18" charset="0"/>
              </a:rPr>
              <a:pPr/>
              <a:t>57</a:t>
            </a:fld>
            <a:endParaRPr lang="en-US" altLang="en-US">
              <a:solidFill>
                <a:srgbClr val="000000"/>
              </a:solidFill>
              <a:latin typeface="Times New Roman" panose="02020603050405020304" pitchFamily="18" charset="0"/>
            </a:endParaRPr>
          </a:p>
        </p:txBody>
      </p:sp>
      <p:sp>
        <p:nvSpPr>
          <p:cNvPr id="103427" name="Rectangle 1"/>
          <p:cNvSpPr>
            <a:spLocks noGrp="1" noRot="1" noChangeAspect="1" noChangeArrowheads="1" noTextEdit="1"/>
          </p:cNvSpPr>
          <p:nvPr>
            <p:ph type="sldImg"/>
          </p:nvPr>
        </p:nvSpPr>
        <p:spPr>
          <a:xfrm>
            <a:off x="330200" y="698500"/>
            <a:ext cx="6197600" cy="34861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Rectangle 2"/>
          <p:cNvSpPr>
            <a:spLocks noGrp="1" noChangeArrowheads="1"/>
          </p:cNvSpPr>
          <p:nvPr>
            <p:ph type="body" idx="1"/>
          </p:nvPr>
        </p:nvSpPr>
        <p:spPr>
          <a:xfrm>
            <a:off x="685800" y="4368800"/>
            <a:ext cx="5484813" cy="427355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996" tIns="43998" rIns="87996" bIns="43998" anchor="ctr"/>
          <a:lstStyle/>
          <a:p>
            <a:endParaRPr lang="en-US" altLang="en-US"/>
          </a:p>
        </p:txBody>
      </p:sp>
    </p:spTree>
    <p:extLst>
      <p:ext uri="{BB962C8B-B14F-4D97-AF65-F5344CB8AC3E}">
        <p14:creationId xmlns:p14="http://schemas.microsoft.com/office/powerpoint/2010/main" val="3263007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58</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7600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426D44AA-38F5-4B75-8ECC-FCA621A8871D}" type="slidenum">
              <a:rPr lang="en-US" altLang="en-US">
                <a:solidFill>
                  <a:srgbClr val="000000"/>
                </a:solidFill>
                <a:latin typeface="Times New Roman" panose="02020603050405020304" pitchFamily="18" charset="0"/>
              </a:rPr>
              <a:pPr/>
              <a:t>59</a:t>
            </a:fld>
            <a:endParaRPr lang="en-US" altLang="en-US" dirty="0">
              <a:solidFill>
                <a:srgbClr val="000000"/>
              </a:solidFill>
              <a:latin typeface="Times New Roman" panose="02020603050405020304" pitchFamily="18" charset="0"/>
            </a:endParaRPr>
          </a:p>
        </p:txBody>
      </p:sp>
      <p:sp>
        <p:nvSpPr>
          <p:cNvPr id="138243"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4"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b="1" dirty="0"/>
          </a:p>
        </p:txBody>
      </p:sp>
    </p:spTree>
    <p:extLst>
      <p:ext uri="{BB962C8B-B14F-4D97-AF65-F5344CB8AC3E}">
        <p14:creationId xmlns:p14="http://schemas.microsoft.com/office/powerpoint/2010/main" val="2625351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3CF3B411-59F9-471B-A039-6E94F42EC656}" type="slidenum">
              <a:rPr lang="en-US" altLang="en-US">
                <a:solidFill>
                  <a:srgbClr val="000000"/>
                </a:solidFill>
                <a:latin typeface="Times New Roman" panose="02020603050405020304" pitchFamily="18" charset="0"/>
              </a:rPr>
              <a:pPr/>
              <a:t>60</a:t>
            </a:fld>
            <a:endParaRPr lang="en-US" altLang="en-US">
              <a:solidFill>
                <a:srgbClr val="000000"/>
              </a:solidFill>
              <a:latin typeface="Times New Roman" panose="02020603050405020304" pitchFamily="18" charset="0"/>
            </a:endParaRPr>
          </a:p>
        </p:txBody>
      </p:sp>
      <p:sp>
        <p:nvSpPr>
          <p:cNvPr id="103427" name="Rectangle 1"/>
          <p:cNvSpPr>
            <a:spLocks noGrp="1" noRot="1" noChangeAspect="1" noChangeArrowheads="1" noTextEdit="1"/>
          </p:cNvSpPr>
          <p:nvPr>
            <p:ph type="sldImg"/>
          </p:nvPr>
        </p:nvSpPr>
        <p:spPr>
          <a:xfrm>
            <a:off x="330200" y="698500"/>
            <a:ext cx="6197600" cy="34861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Rectangle 2"/>
          <p:cNvSpPr>
            <a:spLocks noGrp="1" noChangeArrowheads="1"/>
          </p:cNvSpPr>
          <p:nvPr>
            <p:ph type="body" idx="1"/>
          </p:nvPr>
        </p:nvSpPr>
        <p:spPr>
          <a:xfrm>
            <a:off x="685800" y="4368800"/>
            <a:ext cx="5484813" cy="427355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7996" tIns="43998" rIns="87996" bIns="43998" anchor="ctr"/>
          <a:lstStyle/>
          <a:p>
            <a:endParaRPr lang="en-US" altLang="en-US"/>
          </a:p>
        </p:txBody>
      </p:sp>
    </p:spTree>
    <p:extLst>
      <p:ext uri="{BB962C8B-B14F-4D97-AF65-F5344CB8AC3E}">
        <p14:creationId xmlns:p14="http://schemas.microsoft.com/office/powerpoint/2010/main" val="172745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fld id="{B915C05B-2501-4FC6-9EA7-4E776E0501C8}" type="slidenum">
              <a:rPr lang="en-US" altLang="en-US" smtClean="0"/>
              <a:pPr/>
              <a:t>7</a:t>
            </a:fld>
            <a:endParaRPr lang="en-US" altLang="en-US"/>
          </a:p>
        </p:txBody>
      </p:sp>
    </p:spTree>
    <p:extLst>
      <p:ext uri="{BB962C8B-B14F-4D97-AF65-F5344CB8AC3E}">
        <p14:creationId xmlns:p14="http://schemas.microsoft.com/office/powerpoint/2010/main" val="3145293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61</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462340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EA8F0212-F969-42F0-99FF-B13AEF92A9DD}"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63</a:t>
            </a:fld>
            <a:endParaRPr lang="en-US" altLang="en-US" sz="1200">
              <a:solidFill>
                <a:srgbClr val="000000"/>
              </a:solidFill>
              <a:latin typeface="Times New Roman" panose="02020603050405020304" pitchFamily="18" charset="0"/>
            </a:endParaRPr>
          </a:p>
        </p:txBody>
      </p:sp>
      <p:sp>
        <p:nvSpPr>
          <p:cNvPr id="158723"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4"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63515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88B9BD48-2ACB-4FC1-B388-D442ED3CA6ED}" type="slidenum">
              <a:rPr lang="en-US" altLang="en-US">
                <a:solidFill>
                  <a:srgbClr val="000000"/>
                </a:solidFill>
                <a:latin typeface="Times New Roman" panose="02020603050405020304" pitchFamily="18" charset="0"/>
              </a:rPr>
              <a:pPr/>
              <a:t>64</a:t>
            </a:fld>
            <a:endParaRPr lang="en-US" altLang="en-US" dirty="0">
              <a:solidFill>
                <a:srgbClr val="000000"/>
              </a:solidFill>
              <a:latin typeface="Times New Roman" panose="02020603050405020304" pitchFamily="18" charset="0"/>
            </a:endParaRPr>
          </a:p>
        </p:txBody>
      </p:sp>
      <p:sp>
        <p:nvSpPr>
          <p:cNvPr id="22531"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13587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65</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393933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B578FAA8-CFD6-43CB-9E25-DADDD6A76FD9}" type="slidenum">
              <a:rPr lang="en-US" altLang="en-US">
                <a:solidFill>
                  <a:srgbClr val="000000"/>
                </a:solidFill>
                <a:latin typeface="Times New Roman" panose="02020603050405020304" pitchFamily="18" charset="0"/>
              </a:rPr>
              <a:pPr/>
              <a:t>67</a:t>
            </a:fld>
            <a:endParaRPr lang="en-US" altLang="en-US">
              <a:solidFill>
                <a:srgbClr val="000000"/>
              </a:solidFill>
              <a:latin typeface="Times New Roman" panose="02020603050405020304" pitchFamily="18" charset="0"/>
            </a:endParaRPr>
          </a:p>
        </p:txBody>
      </p:sp>
      <p:sp>
        <p:nvSpPr>
          <p:cNvPr id="49155"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49157"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390C2BBE-55A3-4B95-BAE0-D837AF513C77}" type="slidenum">
              <a:rPr lang="en-US" altLang="en-US" sz="1200">
                <a:solidFill>
                  <a:srgbClr val="000000"/>
                </a:solidFill>
                <a:latin typeface="Times New Roman" panose="02020603050405020304" pitchFamily="18" charset="0"/>
              </a:rPr>
              <a:pPr algn="r" eaLnBrk="1" hangingPunct="1">
                <a:buSzPct val="45000"/>
              </a:pPr>
              <a:t>67</a:t>
            </a:fld>
            <a:endParaRPr lang="en-US" altLang="en-US" sz="1200">
              <a:solidFill>
                <a:srgbClr val="000000"/>
              </a:solidFill>
              <a:latin typeface="Times New Roman" panose="02020603050405020304" pitchFamily="18" charset="0"/>
            </a:endParaRPr>
          </a:p>
        </p:txBody>
      </p:sp>
      <p:sp>
        <p:nvSpPr>
          <p:cNvPr id="45062"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2844295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1B188113-D190-43EF-AF51-0BAEB1E93B3A}" type="slidenum">
              <a:rPr lang="en-US" altLang="en-US">
                <a:solidFill>
                  <a:srgbClr val="000000"/>
                </a:solidFill>
                <a:latin typeface="Times New Roman" panose="02020603050405020304" pitchFamily="18" charset="0"/>
              </a:rPr>
              <a:pPr/>
              <a:t>68</a:t>
            </a:fld>
            <a:endParaRPr lang="en-US" altLang="en-US">
              <a:solidFill>
                <a:srgbClr val="000000"/>
              </a:solidFill>
              <a:latin typeface="Times New Roman" panose="02020603050405020304" pitchFamily="18" charset="0"/>
            </a:endParaRPr>
          </a:p>
        </p:txBody>
      </p:sp>
      <p:sp>
        <p:nvSpPr>
          <p:cNvPr id="51203"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51205"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35339E5D-BE91-404D-8F4A-414BD5A042F8}" type="slidenum">
              <a:rPr lang="en-US" altLang="en-US" sz="1200">
                <a:solidFill>
                  <a:srgbClr val="000000"/>
                </a:solidFill>
                <a:latin typeface="Times New Roman" panose="02020603050405020304" pitchFamily="18" charset="0"/>
              </a:rPr>
              <a:pPr algn="r" eaLnBrk="1" hangingPunct="1">
                <a:buSzPct val="45000"/>
              </a:pPr>
              <a:t>68</a:t>
            </a:fld>
            <a:endParaRPr lang="en-US" altLang="en-US" sz="1200">
              <a:solidFill>
                <a:srgbClr val="000000"/>
              </a:solidFill>
              <a:latin typeface="Times New Roman" panose="02020603050405020304" pitchFamily="18" charset="0"/>
            </a:endParaRPr>
          </a:p>
        </p:txBody>
      </p:sp>
      <p:sp>
        <p:nvSpPr>
          <p:cNvPr id="47110"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1499283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835E10F5-93C5-4A9D-AE72-022E749F7523}" type="slidenum">
              <a:rPr lang="en-US" altLang="en-US">
                <a:solidFill>
                  <a:srgbClr val="000000"/>
                </a:solidFill>
                <a:latin typeface="Times New Roman" panose="02020603050405020304" pitchFamily="18" charset="0"/>
              </a:rPr>
              <a:pPr/>
              <a:t>69</a:t>
            </a:fld>
            <a:endParaRPr lang="en-US" altLang="en-US">
              <a:solidFill>
                <a:srgbClr val="000000"/>
              </a:solidFill>
              <a:latin typeface="Times New Roman" panose="02020603050405020304" pitchFamily="18" charset="0"/>
            </a:endParaRPr>
          </a:p>
        </p:txBody>
      </p:sp>
      <p:sp>
        <p:nvSpPr>
          <p:cNvPr id="53251"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53253"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95F9F354-25C3-41C4-B266-AC6AD1714E7F}" type="slidenum">
              <a:rPr lang="en-US" altLang="en-US" sz="1200">
                <a:solidFill>
                  <a:srgbClr val="000000"/>
                </a:solidFill>
                <a:latin typeface="Times New Roman" panose="02020603050405020304" pitchFamily="18" charset="0"/>
              </a:rPr>
              <a:pPr algn="r" eaLnBrk="1" hangingPunct="1">
                <a:buSzPct val="45000"/>
              </a:pPr>
              <a:t>69</a:t>
            </a:fld>
            <a:endParaRPr lang="en-US" altLang="en-US" sz="1200">
              <a:solidFill>
                <a:srgbClr val="000000"/>
              </a:solidFill>
              <a:latin typeface="Times New Roman" panose="02020603050405020304" pitchFamily="18" charset="0"/>
            </a:endParaRPr>
          </a:p>
        </p:txBody>
      </p:sp>
      <p:sp>
        <p:nvSpPr>
          <p:cNvPr id="49158"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786416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859FD235-99AC-472F-817B-8E284C6FF3C0}" type="slidenum">
              <a:rPr lang="en-US" altLang="en-US">
                <a:solidFill>
                  <a:srgbClr val="000000"/>
                </a:solidFill>
                <a:latin typeface="Times New Roman" panose="02020603050405020304" pitchFamily="18" charset="0"/>
              </a:rPr>
              <a:pPr/>
              <a:t>70</a:t>
            </a:fld>
            <a:endParaRPr lang="en-US" altLang="en-US">
              <a:solidFill>
                <a:srgbClr val="000000"/>
              </a:solidFill>
              <a:latin typeface="Times New Roman" panose="02020603050405020304" pitchFamily="18" charset="0"/>
            </a:endParaRPr>
          </a:p>
        </p:txBody>
      </p:sp>
      <p:sp>
        <p:nvSpPr>
          <p:cNvPr id="55299"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55301"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8F2553AA-ABBF-4D68-9A8B-9DB00691C6DD}" type="slidenum">
              <a:rPr lang="en-US" altLang="en-US" sz="1200">
                <a:solidFill>
                  <a:srgbClr val="000000"/>
                </a:solidFill>
                <a:latin typeface="Times New Roman" panose="02020603050405020304" pitchFamily="18" charset="0"/>
              </a:rPr>
              <a:pPr algn="r" eaLnBrk="1" hangingPunct="1">
                <a:buSzPct val="45000"/>
              </a:pPr>
              <a:t>70</a:t>
            </a:fld>
            <a:endParaRPr lang="en-US" altLang="en-US" sz="1200">
              <a:solidFill>
                <a:srgbClr val="000000"/>
              </a:solidFill>
              <a:latin typeface="Times New Roman" panose="02020603050405020304" pitchFamily="18" charset="0"/>
            </a:endParaRPr>
          </a:p>
        </p:txBody>
      </p:sp>
      <p:sp>
        <p:nvSpPr>
          <p:cNvPr id="5120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Tree>
    <p:extLst>
      <p:ext uri="{BB962C8B-B14F-4D97-AF65-F5344CB8AC3E}">
        <p14:creationId xmlns:p14="http://schemas.microsoft.com/office/powerpoint/2010/main" val="235160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A7AE9888-7182-4F89-BD30-BD93DF27E092}" type="slidenum">
              <a:rPr lang="en-US" altLang="en-US">
                <a:solidFill>
                  <a:srgbClr val="000000"/>
                </a:solidFill>
                <a:latin typeface="Times New Roman" panose="02020603050405020304" pitchFamily="18" charset="0"/>
              </a:rPr>
              <a:pPr/>
              <a:t>71</a:t>
            </a:fld>
            <a:endParaRPr lang="en-US" altLang="en-US">
              <a:solidFill>
                <a:srgbClr val="000000"/>
              </a:solidFill>
              <a:latin typeface="Times New Roman" panose="02020603050405020304" pitchFamily="18" charset="0"/>
            </a:endParaRPr>
          </a:p>
        </p:txBody>
      </p:sp>
      <p:sp>
        <p:nvSpPr>
          <p:cNvPr id="47107"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47109"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71BEB150-8C12-46CC-A07D-177BE1C3060C}" type="slidenum">
              <a:rPr lang="en-US" altLang="en-US" sz="1200">
                <a:solidFill>
                  <a:srgbClr val="000000"/>
                </a:solidFill>
                <a:latin typeface="Times New Roman" panose="02020603050405020304" pitchFamily="18" charset="0"/>
              </a:rPr>
              <a:pPr algn="r" eaLnBrk="1" hangingPunct="1">
                <a:buSzPct val="45000"/>
              </a:pPr>
              <a:t>71</a:t>
            </a:fld>
            <a:endParaRPr lang="en-US" altLang="en-US" sz="1200">
              <a:solidFill>
                <a:srgbClr val="000000"/>
              </a:solidFill>
              <a:latin typeface="Times New Roman" panose="02020603050405020304" pitchFamily="18" charset="0"/>
            </a:endParaRPr>
          </a:p>
        </p:txBody>
      </p:sp>
      <p:sp>
        <p:nvSpPr>
          <p:cNvPr id="43014"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3615452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5A30B46F-18AA-4745-B63D-09ECA34D90F7}" type="slidenum">
              <a:rPr lang="en-US" altLang="en-US">
                <a:solidFill>
                  <a:srgbClr val="000000"/>
                </a:solidFill>
                <a:latin typeface="Times New Roman" panose="02020603050405020304" pitchFamily="18" charset="0"/>
              </a:rPr>
              <a:pPr/>
              <a:t>72</a:t>
            </a:fld>
            <a:endParaRPr lang="en-US" altLang="en-US">
              <a:solidFill>
                <a:srgbClr val="000000"/>
              </a:solidFill>
              <a:latin typeface="Times New Roman" panose="02020603050405020304" pitchFamily="18" charset="0"/>
            </a:endParaRPr>
          </a:p>
        </p:txBody>
      </p:sp>
      <p:sp>
        <p:nvSpPr>
          <p:cNvPr id="45059"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0"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45061"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3F940347-31C7-4E92-8D58-C3CC72AC9A74}" type="slidenum">
              <a:rPr lang="en-US" altLang="en-US" sz="1200">
                <a:solidFill>
                  <a:srgbClr val="000000"/>
                </a:solidFill>
                <a:latin typeface="Times New Roman" panose="02020603050405020304" pitchFamily="18" charset="0"/>
              </a:rPr>
              <a:pPr algn="r" eaLnBrk="1" hangingPunct="1">
                <a:buSzPct val="45000"/>
              </a:pPr>
              <a:t>72</a:t>
            </a:fld>
            <a:endParaRPr lang="en-US" altLang="en-US" sz="1200">
              <a:solidFill>
                <a:srgbClr val="000000"/>
              </a:solidFill>
              <a:latin typeface="Times New Roman" panose="02020603050405020304" pitchFamily="18" charset="0"/>
            </a:endParaRPr>
          </a:p>
        </p:txBody>
      </p:sp>
      <p:sp>
        <p:nvSpPr>
          <p:cNvPr id="40966"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188396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ChangeArrowheads="1" noTextEdit="1"/>
          </p:cNvSpPr>
          <p:nvPr>
            <p:ph type="sldImg"/>
          </p:nvPr>
        </p:nvSpPr>
        <p:spPr>
          <a:xfrm>
            <a:off x="396875" y="692150"/>
            <a:ext cx="6151563" cy="3460750"/>
          </a:xfrm>
          <a:ln/>
        </p:spPr>
      </p:sp>
      <p:sp>
        <p:nvSpPr>
          <p:cNvPr id="54275"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
        <p:nvSpPr>
          <p:cNvPr id="54276"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4E585076-21DD-4625-8F62-B528410390C4}" type="slidenum">
              <a:rPr lang="en-GB" altLang="en-US">
                <a:solidFill>
                  <a:srgbClr val="000000"/>
                </a:solidFill>
                <a:latin typeface="Times New Roman" panose="02020603050405020304" pitchFamily="18" charset="0"/>
              </a:rPr>
              <a:pPr/>
              <a:t>9</a:t>
            </a:fld>
            <a:endParaRPr lang="en-GB"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264942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1pPr>
            <a:lvl2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2pPr>
            <a:lvl3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3pPr>
            <a:lvl4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4pPr>
            <a:lvl5pPr>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panose="020B0604020202020204" pitchFamily="34" charset="0"/>
                <a:ea typeface="MS PGothic" panose="020B0600070205080204" pitchFamily="34" charset="-128"/>
              </a:defRPr>
            </a:lvl9pPr>
          </a:lstStyle>
          <a:p>
            <a:fld id="{AAA93BB1-1921-4704-8D5A-FF970237DB0A}" type="slidenum">
              <a:rPr lang="en-US" altLang="en-US">
                <a:solidFill>
                  <a:srgbClr val="000000"/>
                </a:solidFill>
                <a:latin typeface="Times New Roman" panose="02020603050405020304" pitchFamily="18" charset="0"/>
              </a:rPr>
              <a:pPr/>
              <a:t>73</a:t>
            </a:fld>
            <a:endParaRPr lang="en-US" altLang="en-US">
              <a:solidFill>
                <a:srgbClr val="000000"/>
              </a:solidFill>
              <a:latin typeface="Times New Roman" panose="02020603050405020304" pitchFamily="18" charset="0"/>
            </a:endParaRPr>
          </a:p>
        </p:txBody>
      </p:sp>
      <p:sp>
        <p:nvSpPr>
          <p:cNvPr id="43011" name="Rectangle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Text Box 2"/>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43013" name="Text Box 3"/>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5DF99482-A835-4A8A-8663-7551BB8B0F62}" type="slidenum">
              <a:rPr lang="en-US" altLang="en-US" sz="1200">
                <a:solidFill>
                  <a:srgbClr val="000000"/>
                </a:solidFill>
                <a:latin typeface="Times New Roman" panose="02020603050405020304" pitchFamily="18" charset="0"/>
              </a:rPr>
              <a:pPr algn="r" eaLnBrk="1" hangingPunct="1">
                <a:buSzPct val="45000"/>
              </a:pPr>
              <a:t>73</a:t>
            </a:fld>
            <a:endParaRPr lang="en-US" altLang="en-US" sz="1200">
              <a:solidFill>
                <a:srgbClr val="000000"/>
              </a:solidFill>
              <a:latin typeface="Times New Roman" panose="02020603050405020304" pitchFamily="18" charset="0"/>
            </a:endParaRPr>
          </a:p>
        </p:txBody>
      </p:sp>
      <p:sp>
        <p:nvSpPr>
          <p:cNvPr id="38918" name="Notes Placeholder 1"/>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Tree>
    <p:extLst>
      <p:ext uri="{BB962C8B-B14F-4D97-AF65-F5344CB8AC3E}">
        <p14:creationId xmlns:p14="http://schemas.microsoft.com/office/powerpoint/2010/main" val="818439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74</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70816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xmlns="" id="{03DEBD38-7A17-47B8-975F-1F51F0173976}"/>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7188">
              <a:tabLst>
                <a:tab pos="457200" algn="l"/>
                <a:tab pos="914400" algn="l"/>
                <a:tab pos="1371600" algn="l"/>
                <a:tab pos="1828800" algn="l"/>
                <a:tab pos="2286000" algn="l"/>
                <a:tab pos="2743200" algn="l"/>
              </a:tabLst>
              <a:defRPr>
                <a:solidFill>
                  <a:srgbClr val="FFFFFF"/>
                </a:solidFill>
                <a:latin typeface="Arial" charset="0"/>
                <a:ea typeface="MS PGothic" charset="-128"/>
              </a:defRPr>
            </a:lvl1pPr>
            <a:lvl2pPr>
              <a:tabLst>
                <a:tab pos="457200" algn="l"/>
                <a:tab pos="914400" algn="l"/>
                <a:tab pos="1371600" algn="l"/>
                <a:tab pos="1828800" algn="l"/>
                <a:tab pos="2286000" algn="l"/>
                <a:tab pos="2743200" algn="l"/>
              </a:tabLst>
              <a:defRPr>
                <a:solidFill>
                  <a:srgbClr val="FFFFFF"/>
                </a:solidFill>
                <a:latin typeface="Arial" charset="0"/>
                <a:ea typeface="MS PGothic" charset="-128"/>
              </a:defRPr>
            </a:lvl2pPr>
            <a:lvl3pPr>
              <a:tabLst>
                <a:tab pos="457200" algn="l"/>
                <a:tab pos="914400" algn="l"/>
                <a:tab pos="1371600" algn="l"/>
                <a:tab pos="1828800" algn="l"/>
                <a:tab pos="2286000" algn="l"/>
                <a:tab pos="2743200" algn="l"/>
              </a:tabLst>
              <a:defRPr>
                <a:solidFill>
                  <a:srgbClr val="FFFFFF"/>
                </a:solidFill>
                <a:latin typeface="Arial" charset="0"/>
                <a:ea typeface="MS PGothic" charset="-128"/>
              </a:defRPr>
            </a:lvl3pPr>
            <a:lvl4pPr>
              <a:tabLst>
                <a:tab pos="457200" algn="l"/>
                <a:tab pos="914400" algn="l"/>
                <a:tab pos="1371600" algn="l"/>
                <a:tab pos="1828800" algn="l"/>
                <a:tab pos="2286000" algn="l"/>
                <a:tab pos="2743200" algn="l"/>
              </a:tabLst>
              <a:defRPr>
                <a:solidFill>
                  <a:srgbClr val="FFFFFF"/>
                </a:solidFill>
                <a:latin typeface="Arial" charset="0"/>
                <a:ea typeface="MS PGothic" charset="-128"/>
              </a:defRPr>
            </a:lvl4pPr>
            <a:lvl5pPr>
              <a:tabLst>
                <a:tab pos="457200" algn="l"/>
                <a:tab pos="914400" algn="l"/>
                <a:tab pos="1371600" algn="l"/>
                <a:tab pos="1828800" algn="l"/>
                <a:tab pos="2286000" algn="l"/>
                <a:tab pos="27432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457200" algn="l"/>
                <a:tab pos="914400" algn="l"/>
                <a:tab pos="1371600" algn="l"/>
                <a:tab pos="1828800" algn="l"/>
                <a:tab pos="2286000" algn="l"/>
                <a:tab pos="2743200" algn="l"/>
              </a:tabLst>
              <a:defRPr>
                <a:solidFill>
                  <a:srgbClr val="FFFFFF"/>
                </a:solidFill>
                <a:latin typeface="Arial" charset="0"/>
                <a:ea typeface="MS PGothic" charset="-128"/>
              </a:defRPr>
            </a:lvl9pPr>
          </a:lstStyle>
          <a:p>
            <a:pPr>
              <a:buFont typeface="Wingdings" charset="2"/>
              <a:buNone/>
              <a:defRPr/>
            </a:pPr>
            <a:fld id="{78287F84-1A46-4E2E-A45C-F99C7266D1BF}" type="slidenum">
              <a:rPr lang="en-US" altLang="en-US">
                <a:solidFill>
                  <a:srgbClr val="000000"/>
                </a:solidFill>
                <a:latin typeface="Times New Roman" charset="0"/>
              </a:rPr>
              <a:pPr>
                <a:buFont typeface="Wingdings" charset="2"/>
                <a:buNone/>
                <a:defRPr/>
              </a:pPr>
              <a:t>75</a:t>
            </a:fld>
            <a:endParaRPr lang="en-US" altLang="en-US">
              <a:solidFill>
                <a:srgbClr val="000000"/>
              </a:solidFill>
              <a:latin typeface="Times New Roman" charset="0"/>
            </a:endParaRPr>
          </a:p>
        </p:txBody>
      </p:sp>
      <p:sp>
        <p:nvSpPr>
          <p:cNvPr id="14339" name="Rectangle 1">
            <a:extLst>
              <a:ext uri="{FF2B5EF4-FFF2-40B4-BE49-F238E27FC236}">
                <a16:creationId xmlns:a16="http://schemas.microsoft.com/office/drawing/2014/main" xmlns="" id="{D5EF0048-3A44-4FEC-85EE-3526A9D98059}"/>
              </a:ext>
            </a:extLst>
          </p:cNvPr>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Text Box 2">
            <a:extLst>
              <a:ext uri="{FF2B5EF4-FFF2-40B4-BE49-F238E27FC236}">
                <a16:creationId xmlns:a16="http://schemas.microsoft.com/office/drawing/2014/main" xmlns="" id="{EE560B04-2F6E-4552-9E49-CAAF705C1BCD}"/>
              </a:ext>
            </a:extLst>
          </p:cNvPr>
          <p:cNvSpPr txBox="1">
            <a:spLocks noChangeArrowheads="1"/>
          </p:cNvSpPr>
          <p:nvPr/>
        </p:nvSpPr>
        <p:spPr bwMode="auto">
          <a:xfrm>
            <a:off x="695325" y="4386263"/>
            <a:ext cx="555466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14341" name="Text Box 3">
            <a:extLst>
              <a:ext uri="{FF2B5EF4-FFF2-40B4-BE49-F238E27FC236}">
                <a16:creationId xmlns:a16="http://schemas.microsoft.com/office/drawing/2014/main" xmlns="" id="{BF2993EF-6E83-4D9E-BD34-3D8ED0F90390}"/>
              </a:ext>
            </a:extLst>
          </p:cNvPr>
          <p:cNvSpPr txBox="1">
            <a:spLocks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7188">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1pPr>
            <a:lvl2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2pPr>
            <a:lvl3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3pPr>
            <a:lvl4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4pPr>
            <a:lvl5pPr>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a:solidFill>
                  <a:srgbClr val="FFFFFF"/>
                </a:solidFill>
                <a:latin typeface="Arial" panose="020B0604020202020204" pitchFamily="34" charset="0"/>
                <a:ea typeface="MS PGothic" panose="020B0600070205080204" pitchFamily="34" charset="-128"/>
              </a:defRPr>
            </a:lvl9pPr>
          </a:lstStyle>
          <a:p>
            <a:pPr algn="r" eaLnBrk="1" hangingPunct="1">
              <a:buSzPct val="45000"/>
            </a:pPr>
            <a:fld id="{A1F739ED-A0A6-4BA0-9FA5-0A5650F3CB9E}" type="slidenum">
              <a:rPr lang="en-US" altLang="en-US" sz="1200">
                <a:solidFill>
                  <a:srgbClr val="000000"/>
                </a:solidFill>
                <a:latin typeface="Times New Roman" panose="02020603050405020304" pitchFamily="18" charset="0"/>
              </a:rPr>
              <a:pPr algn="r" eaLnBrk="1" hangingPunct="1">
                <a:buSzPct val="45000"/>
              </a:pPr>
              <a:t>75</a:t>
            </a:fld>
            <a:endParaRPr lang="en-US" altLang="en-US" sz="1200">
              <a:solidFill>
                <a:srgbClr val="000000"/>
              </a:solidFill>
              <a:latin typeface="Times New Roman" panose="02020603050405020304" pitchFamily="18" charset="0"/>
            </a:endParaRPr>
          </a:p>
        </p:txBody>
      </p:sp>
      <p:sp>
        <p:nvSpPr>
          <p:cNvPr id="34822" name="Notes Placeholder 1">
            <a:extLst>
              <a:ext uri="{FF2B5EF4-FFF2-40B4-BE49-F238E27FC236}">
                <a16:creationId xmlns:a16="http://schemas.microsoft.com/office/drawing/2014/main" xmlns="" id="{BC4E65E1-0E75-43E5-95FD-531BB2E39F55}"/>
              </a:ext>
            </a:extLst>
          </p:cNvPr>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tLang="en-US"/>
          </a:p>
          <a:p>
            <a:pPr>
              <a:defRPr/>
            </a:pPr>
            <a:endParaRPr lang="en-US" altLang="en-US"/>
          </a:p>
        </p:txBody>
      </p:sp>
    </p:spTree>
    <p:extLst>
      <p:ext uri="{BB962C8B-B14F-4D97-AF65-F5344CB8AC3E}">
        <p14:creationId xmlns:p14="http://schemas.microsoft.com/office/powerpoint/2010/main" val="2638026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74A7FB73-2634-454F-84D2-44EC2BE9BFF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358775" indent="-357188">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buClrTx/>
              <a:buSzPct val="45000"/>
              <a:buFontTx/>
              <a:buNone/>
            </a:pPr>
            <a:fld id="{D82B0E09-C57C-4C76-B409-6AF774F6EF5E}" type="slidenum">
              <a:rPr lang="en-US" altLang="en-US" smtClean="0"/>
              <a:pPr>
                <a:spcBef>
                  <a:spcPct val="0"/>
                </a:spcBef>
                <a:buClrTx/>
                <a:buSzPct val="45000"/>
                <a:buFontTx/>
                <a:buNone/>
              </a:pPr>
              <a:t>76</a:t>
            </a:fld>
            <a:endParaRPr lang="en-US" altLang="en-US"/>
          </a:p>
        </p:txBody>
      </p:sp>
      <p:sp>
        <p:nvSpPr>
          <p:cNvPr id="16387" name="Rectangle 1">
            <a:extLst>
              <a:ext uri="{FF2B5EF4-FFF2-40B4-BE49-F238E27FC236}">
                <a16:creationId xmlns:a16="http://schemas.microsoft.com/office/drawing/2014/main" xmlns="" id="{35D44470-D610-46EF-951F-6B46634D32A3}"/>
              </a:ext>
            </a:extLst>
          </p:cNvPr>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8" name="Text Box 2">
            <a:extLst>
              <a:ext uri="{FF2B5EF4-FFF2-40B4-BE49-F238E27FC236}">
                <a16:creationId xmlns:a16="http://schemas.microsoft.com/office/drawing/2014/main" xmlns="" id="{C7BFEDE9-2E9E-4A6D-B91F-1605E0FB78C0}"/>
              </a:ext>
            </a:extLst>
          </p:cNvPr>
          <p:cNvSpPr txBox="1">
            <a:spLocks noChangeArrowheads="1"/>
          </p:cNvSpPr>
          <p:nvPr/>
        </p:nvSpPr>
        <p:spPr bwMode="auto">
          <a:xfrm>
            <a:off x="695325" y="4386263"/>
            <a:ext cx="5554663" cy="415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16389" name="Text Box 3">
            <a:extLst>
              <a:ext uri="{FF2B5EF4-FFF2-40B4-BE49-F238E27FC236}">
                <a16:creationId xmlns:a16="http://schemas.microsoft.com/office/drawing/2014/main" xmlns="" id="{DC1AF91A-65CF-44A3-B625-E70C29EB2D29}"/>
              </a:ext>
            </a:extLst>
          </p:cNvPr>
          <p:cNvSpPr txBox="1">
            <a:spLocks noChangeArrowheads="1"/>
          </p:cNvSpPr>
          <p:nvPr/>
        </p:nvSpPr>
        <p:spPr bwMode="auto">
          <a:xfrm>
            <a:off x="3935413" y="8769350"/>
            <a:ext cx="300831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520" tIns="46080" rIns="92520" bIns="46080" anchor="b"/>
          <a:lstStyle>
            <a:lvl1pPr marL="358775" indent="-357188">
              <a:spcBef>
                <a:spcPct val="30000"/>
              </a:spcBef>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358775" algn="l"/>
                <a:tab pos="815975" algn="l"/>
                <a:tab pos="1273175" algn="l"/>
                <a:tab pos="1730375" algn="l"/>
                <a:tab pos="2187575" algn="l"/>
                <a:tab pos="2644775" algn="l"/>
                <a:tab pos="3101975" algn="l"/>
                <a:tab pos="3559175" algn="l"/>
                <a:tab pos="4016375" algn="l"/>
                <a:tab pos="4473575" algn="l"/>
                <a:tab pos="4930775" algn="l"/>
                <a:tab pos="5387975" algn="l"/>
                <a:tab pos="5845175" algn="l"/>
                <a:tab pos="6302375" algn="l"/>
                <a:tab pos="6759575" algn="l"/>
                <a:tab pos="7216775" algn="l"/>
                <a:tab pos="7673975" algn="l"/>
                <a:tab pos="8131175" algn="l"/>
                <a:tab pos="8588375" algn="l"/>
                <a:tab pos="9045575" algn="l"/>
                <a:tab pos="9502775" algn="l"/>
              </a:tabLst>
              <a:defRPr sz="1200">
                <a:solidFill>
                  <a:srgbClr val="000000"/>
                </a:solidFill>
                <a:latin typeface="Times New Roman" panose="02020603050405020304" pitchFamily="18" charset="0"/>
                <a:ea typeface="MS PGothic" panose="020B0600070205080204" pitchFamily="34" charset="-128"/>
              </a:defRPr>
            </a:lvl9pPr>
          </a:lstStyle>
          <a:p>
            <a:pPr algn="r" eaLnBrk="1" hangingPunct="1">
              <a:spcBef>
                <a:spcPct val="0"/>
              </a:spcBef>
              <a:buClrTx/>
              <a:buSzPct val="45000"/>
              <a:buFontTx/>
              <a:buNone/>
            </a:pPr>
            <a:fld id="{C26865C6-2D0A-4908-A80B-89C6C7690F29}" type="slidenum">
              <a:rPr lang="en-US" altLang="en-US"/>
              <a:pPr algn="r" eaLnBrk="1" hangingPunct="1">
                <a:spcBef>
                  <a:spcPct val="0"/>
                </a:spcBef>
                <a:buClrTx/>
                <a:buSzPct val="45000"/>
                <a:buFontTx/>
                <a:buNone/>
              </a:pPr>
              <a:t>76</a:t>
            </a:fld>
            <a:endParaRPr lang="en-US" altLang="en-US"/>
          </a:p>
        </p:txBody>
      </p:sp>
    </p:spTree>
    <p:extLst>
      <p:ext uri="{BB962C8B-B14F-4D97-AF65-F5344CB8AC3E}">
        <p14:creationId xmlns:p14="http://schemas.microsoft.com/office/powerpoint/2010/main" val="4004738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xmlns="" id="{ADEDE4F3-9EE4-4C29-9F98-C2839020EAC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358775" indent="-357188">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buClrTx/>
              <a:buSzPct val="45000"/>
              <a:buFontTx/>
              <a:buNone/>
            </a:pPr>
            <a:fld id="{3950E482-826F-439F-9D40-2D8ADAC6D878}" type="slidenum">
              <a:rPr lang="en-US" altLang="en-US" smtClean="0"/>
              <a:pPr>
                <a:spcBef>
                  <a:spcPct val="0"/>
                </a:spcBef>
                <a:buClrTx/>
                <a:buSzPct val="45000"/>
                <a:buFontTx/>
                <a:buNone/>
              </a:pPr>
              <a:t>77</a:t>
            </a:fld>
            <a:endParaRPr lang="en-US" altLang="en-US"/>
          </a:p>
        </p:txBody>
      </p:sp>
      <p:sp>
        <p:nvSpPr>
          <p:cNvPr id="18435" name="Rectangle 1">
            <a:extLst>
              <a:ext uri="{FF2B5EF4-FFF2-40B4-BE49-F238E27FC236}">
                <a16:creationId xmlns:a16="http://schemas.microsoft.com/office/drawing/2014/main" xmlns="" id="{2AA3B5AB-D1B9-4DCF-839F-C31FB13FD361}"/>
              </a:ext>
            </a:extLst>
          </p:cNvPr>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Rectangle 2">
            <a:extLst>
              <a:ext uri="{FF2B5EF4-FFF2-40B4-BE49-F238E27FC236}">
                <a16:creationId xmlns:a16="http://schemas.microsoft.com/office/drawing/2014/main" xmlns="" id="{468E4689-CC4D-4B0E-BD3E-D071B9BF87F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16785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80</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48535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p:cNvSpPr>
            <a:spLocks noGrp="1" noChangeArrowheads="1"/>
          </p:cNvSpPr>
          <p:nvPr>
            <p:ph type="sldNum" sz="quarter"/>
          </p:nvPr>
        </p:nvSpPr>
        <p:spPr>
          <a:noFill/>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7A7275E6-F624-4B0A-BD4D-CAAD11CE0369}" type="slidenum">
              <a:rPr lang="en-US">
                <a:solidFill>
                  <a:srgbClr val="000000"/>
                </a:solidFill>
                <a:latin typeface="Times New Roman" panose="02020603050405020304" pitchFamily="18" charset="0"/>
              </a:rPr>
              <a:pPr/>
              <a:t>81</a:t>
            </a:fld>
            <a:endParaRPr lang="en-US">
              <a:solidFill>
                <a:srgbClr val="000000"/>
              </a:solidFill>
              <a:latin typeface="Times New Roman" panose="02020603050405020304" pitchFamily="18" charset="0"/>
            </a:endParaRPr>
          </a:p>
        </p:txBody>
      </p:sp>
      <p:sp>
        <p:nvSpPr>
          <p:cNvPr id="132097" name="Text Box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32098" name="Text Box 2"/>
          <p:cNvSpPr>
            <a:spLocks noGrp="1" noChangeArrowheads="1"/>
          </p:cNvSpPr>
          <p:nvPr>
            <p:ph type="body" idx="1"/>
          </p:nvPr>
        </p:nvSpPr>
        <p:spPr>
          <a:xfrm>
            <a:off x="695325" y="4340225"/>
            <a:ext cx="5553075" cy="4243388"/>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62290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050D7397-47EE-4856-A589-53EE22367127}" type="slidenum">
              <a:rPr lang="en-US">
                <a:solidFill>
                  <a:srgbClr val="000000"/>
                </a:solidFill>
                <a:latin typeface="Times New Roman" panose="02020603050405020304" pitchFamily="18" charset="0"/>
              </a:rPr>
              <a:pPr/>
              <a:t>82</a:t>
            </a:fld>
            <a:endParaRPr lang="en-US">
              <a:solidFill>
                <a:srgbClr val="000000"/>
              </a:solidFill>
              <a:latin typeface="Times New Roman" panose="02020603050405020304" pitchFamily="18" charset="0"/>
            </a:endParaRPr>
          </a:p>
        </p:txBody>
      </p:sp>
      <p:sp>
        <p:nvSpPr>
          <p:cNvPr id="133121" name="Text Box 1"/>
          <p:cNvSpPr>
            <a:spLocks noGrp="1" noRot="1" noChangeAspect="1" noChangeArrowheads="1" noTextEdit="1"/>
          </p:cNvSpPr>
          <p:nvPr>
            <p:ph type="sldImg"/>
          </p:nvPr>
        </p:nvSpPr>
        <p:spPr>
          <a:xfrm>
            <a:off x="396875" y="692150"/>
            <a:ext cx="6151563" cy="34607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33122" name="Text Box 2"/>
          <p:cNvSpPr>
            <a:spLocks noGrp="1" noChangeArrowheads="1"/>
          </p:cNvSpPr>
          <p:nvPr>
            <p:ph type="body" idx="1"/>
          </p:nvPr>
        </p:nvSpPr>
        <p:spPr>
          <a:xfrm>
            <a:off x="695325" y="4340225"/>
            <a:ext cx="5553075" cy="4243388"/>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30544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83</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54543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ChangeArrowheads="1" noTextEdit="1"/>
          </p:cNvSpPr>
          <p:nvPr>
            <p:ph type="sldImg"/>
          </p:nvPr>
        </p:nvSpPr>
        <p:spPr>
          <a:xfrm>
            <a:off x="396875" y="692150"/>
            <a:ext cx="6151563" cy="3460750"/>
          </a:xfrm>
          <a:ln/>
        </p:spPr>
      </p:sp>
      <p:sp>
        <p:nvSpPr>
          <p:cNvPr id="77827"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
        <p:nvSpPr>
          <p:cNvPr id="11469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8FA5782-1930-4F53-946B-5622E978B04D}" type="slidenum">
              <a:rPr lang="en-US" altLang="en-US">
                <a:solidFill>
                  <a:srgbClr val="000000"/>
                </a:solidFill>
                <a:latin typeface="Times New Roman" panose="02020603050405020304" pitchFamily="18" charset="0"/>
              </a:rPr>
              <a:pPr/>
              <a:t>84</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6929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a:xfrm>
            <a:off x="396875" y="692150"/>
            <a:ext cx="6151563" cy="3460750"/>
          </a:xfrm>
          <a:ln/>
        </p:spPr>
      </p:sp>
      <p:sp>
        <p:nvSpPr>
          <p:cNvPr id="54275"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
        <p:nvSpPr>
          <p:cNvPr id="54276"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35FECF98-5B7A-427A-8D46-16AB1977ABAA}" type="slidenum">
              <a:rPr lang="en-GB" altLang="en-US">
                <a:solidFill>
                  <a:srgbClr val="000000"/>
                </a:solidFill>
                <a:latin typeface="Times New Roman" panose="02020603050405020304" pitchFamily="18" charset="0"/>
              </a:rPr>
              <a:pPr/>
              <a:t>10</a:t>
            </a:fld>
            <a:endParaRPr lang="en-GB"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688069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55EE196A-0B36-47CE-8FCE-9B17C28BF270}" type="slidenum">
              <a:rPr lang="en-US" altLang="en-US">
                <a:solidFill>
                  <a:srgbClr val="000000"/>
                </a:solidFill>
                <a:latin typeface="Times New Roman" panose="02020603050405020304" pitchFamily="18" charset="0"/>
              </a:rPr>
              <a:pPr/>
              <a:t>85</a:t>
            </a:fld>
            <a:endParaRPr lang="en-US" altLang="en-US">
              <a:solidFill>
                <a:srgbClr val="000000"/>
              </a:solidFill>
              <a:latin typeface="Times New Roman" panose="02020603050405020304" pitchFamily="18" charset="0"/>
            </a:endParaRPr>
          </a:p>
        </p:txBody>
      </p:sp>
      <p:sp>
        <p:nvSpPr>
          <p:cNvPr id="11571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66797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55EE196A-0B36-47CE-8FCE-9B17C28BF270}" type="slidenum">
              <a:rPr lang="en-US" altLang="en-US">
                <a:solidFill>
                  <a:srgbClr val="000000"/>
                </a:solidFill>
                <a:latin typeface="Times New Roman" panose="02020603050405020304" pitchFamily="18" charset="0"/>
              </a:rPr>
              <a:pPr/>
              <a:t>86</a:t>
            </a:fld>
            <a:endParaRPr lang="en-US" altLang="en-US">
              <a:solidFill>
                <a:srgbClr val="000000"/>
              </a:solidFill>
              <a:latin typeface="Times New Roman" panose="02020603050405020304" pitchFamily="18" charset="0"/>
            </a:endParaRPr>
          </a:p>
        </p:txBody>
      </p:sp>
      <p:sp>
        <p:nvSpPr>
          <p:cNvPr id="11571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62684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55EE196A-0B36-47CE-8FCE-9B17C28BF270}" type="slidenum">
              <a:rPr lang="en-US" altLang="en-US">
                <a:solidFill>
                  <a:srgbClr val="000000"/>
                </a:solidFill>
                <a:latin typeface="Times New Roman" panose="02020603050405020304" pitchFamily="18" charset="0"/>
              </a:rPr>
              <a:pPr/>
              <a:t>87</a:t>
            </a:fld>
            <a:endParaRPr lang="en-US" altLang="en-US">
              <a:solidFill>
                <a:srgbClr val="000000"/>
              </a:solidFill>
              <a:latin typeface="Times New Roman" panose="02020603050405020304" pitchFamily="18" charset="0"/>
            </a:endParaRPr>
          </a:p>
        </p:txBody>
      </p:sp>
      <p:sp>
        <p:nvSpPr>
          <p:cNvPr id="11571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dirty="0">
                <a:solidFill>
                  <a:srgbClr val="000000"/>
                </a:solidFill>
                <a:ea typeface="SimSun" panose="02010600030101010101" pitchFamily="2" charset="-122"/>
              </a:rPr>
              <a:t>Note1: Internal URL given to register with your IBM Email ID and register RHEL Server to receive latest packages</a:t>
            </a:r>
          </a:p>
          <a:p>
            <a:endParaRPr lang="en-US" altLang="en-US" dirty="0"/>
          </a:p>
        </p:txBody>
      </p:sp>
    </p:spTree>
    <p:extLst>
      <p:ext uri="{BB962C8B-B14F-4D97-AF65-F5344CB8AC3E}">
        <p14:creationId xmlns:p14="http://schemas.microsoft.com/office/powerpoint/2010/main" val="1209271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88</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21672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BD3FA18C-92EC-4142-A13C-F0C7708953A5}" type="slidenum">
              <a:rPr lang="en-US" altLang="en-US">
                <a:solidFill>
                  <a:srgbClr val="000000"/>
                </a:solidFill>
                <a:latin typeface="Times New Roman" panose="02020603050405020304" pitchFamily="18" charset="0"/>
              </a:rPr>
              <a:pPr/>
              <a:t>89</a:t>
            </a:fld>
            <a:endParaRPr lang="en-US" altLang="en-US">
              <a:solidFill>
                <a:srgbClr val="000000"/>
              </a:solidFill>
              <a:latin typeface="Times New Roman" panose="02020603050405020304" pitchFamily="18" charset="0"/>
            </a:endParaRPr>
          </a:p>
        </p:txBody>
      </p:sp>
      <p:sp>
        <p:nvSpPr>
          <p:cNvPr id="90115" name="Rectangle 1"/>
          <p:cNvSpPr>
            <a:spLocks noGrp="1" noRot="1" noChangeAspect="1" noChangeArrowheads="1" noTextEdit="1"/>
          </p:cNvSpPr>
          <p:nvPr>
            <p:ph type="sldImg"/>
          </p:nvPr>
        </p:nvSpPr>
        <p:spPr>
          <a:xfrm>
            <a:off x="398463" y="695325"/>
            <a:ext cx="6151562" cy="3460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1170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p:cNvSpPr>
            <a:spLocks noGrp="1" noChangeArrowheads="1"/>
          </p:cNvSpPr>
          <p:nvPr>
            <p:ph type="ftr" sz="quarter" idx="4294967295"/>
          </p:nvPr>
        </p:nvSpPr>
        <p:spPr bwMode="auto">
          <a:xfrm>
            <a:off x="0" y="8845550"/>
            <a:ext cx="3043238"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07963" indent="-203200">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1pPr>
            <a:lvl2pPr>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2pPr>
            <a:lvl3pPr>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3pPr>
            <a:lvl4pPr>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4pPr>
            <a:lvl5pPr>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698500" algn="l"/>
                <a:tab pos="1397000" algn="l"/>
                <a:tab pos="2097088" algn="l"/>
                <a:tab pos="2795588" algn="l"/>
                <a:tab pos="3495675" algn="l"/>
                <a:tab pos="4194175" algn="l"/>
                <a:tab pos="4892675" algn="l"/>
              </a:tabLst>
              <a:defRPr>
                <a:solidFill>
                  <a:srgbClr val="FFFFFF"/>
                </a:solidFill>
                <a:latin typeface="Arial" panose="020B0604020202020204" pitchFamily="34" charset="0"/>
                <a:ea typeface="MS PGothic" panose="020B0600070205080204" pitchFamily="34" charset="-128"/>
              </a:defRPr>
            </a:lvl9pPr>
          </a:lstStyle>
          <a:p>
            <a:r>
              <a:rPr lang="en-US" altLang="en-US" sz="900" dirty="0">
                <a:solidFill>
                  <a:srgbClr val="000000"/>
                </a:solidFill>
                <a:latin typeface="Times New Roman" panose="02020603050405020304" pitchFamily="18" charset="0"/>
              </a:rPr>
              <a:t>© Copyright IBM Corporation 2018</a:t>
            </a:r>
          </a:p>
        </p:txBody>
      </p:sp>
      <p:sp>
        <p:nvSpPr>
          <p:cNvPr id="91139" name="Rectangle 9"/>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207963" indent="-203200">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F9A953B-40EB-4307-91D5-2CEC1CFB8255}" type="slidenum">
              <a:rPr lang="en-US" altLang="en-US" sz="1000">
                <a:solidFill>
                  <a:srgbClr val="000000"/>
                </a:solidFill>
                <a:latin typeface="Times New Roman" panose="02020603050405020304" pitchFamily="18" charset="0"/>
              </a:rPr>
              <a:pPr/>
              <a:t>90</a:t>
            </a:fld>
            <a:endParaRPr lang="en-US" altLang="en-US" sz="1000">
              <a:solidFill>
                <a:srgbClr val="000000"/>
              </a:solidFill>
              <a:latin typeface="Times New Roman" panose="02020603050405020304" pitchFamily="18" charset="0"/>
            </a:endParaRPr>
          </a:p>
        </p:txBody>
      </p:sp>
      <p:sp>
        <p:nvSpPr>
          <p:cNvPr id="92164" name="Rectangle 11"/>
          <p:cNvSpPr>
            <a:spLocks noGrp="1" noChangeArrowheads="1"/>
          </p:cNvSpPr>
          <p:nvPr>
            <p:ph type="dt" sz="quarter" idx="4294967295"/>
          </p:nvPr>
        </p:nvSpPr>
        <p:spPr bwMode="auto">
          <a:xfrm>
            <a:off x="3979863" y="0"/>
            <a:ext cx="3044825"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07963" indent="-203200">
              <a:tabLst>
                <a:tab pos="698500" algn="l"/>
              </a:tabLst>
              <a:defRPr>
                <a:solidFill>
                  <a:srgbClr val="FFFFFF"/>
                </a:solidFill>
                <a:latin typeface="Arial" panose="020B0604020202020204" pitchFamily="34" charset="0"/>
                <a:ea typeface="MS PGothic" panose="020B0600070205080204" pitchFamily="34" charset="-128"/>
              </a:defRPr>
            </a:lvl1pPr>
            <a:lvl2pPr>
              <a:tabLst>
                <a:tab pos="698500" algn="l"/>
              </a:tabLst>
              <a:defRPr>
                <a:solidFill>
                  <a:srgbClr val="FFFFFF"/>
                </a:solidFill>
                <a:latin typeface="Arial" panose="020B0604020202020204" pitchFamily="34" charset="0"/>
                <a:ea typeface="MS PGothic" panose="020B0600070205080204" pitchFamily="34" charset="-128"/>
              </a:defRPr>
            </a:lvl2pPr>
            <a:lvl3pPr>
              <a:tabLst>
                <a:tab pos="698500" algn="l"/>
              </a:tabLst>
              <a:defRPr>
                <a:solidFill>
                  <a:srgbClr val="FFFFFF"/>
                </a:solidFill>
                <a:latin typeface="Arial" panose="020B0604020202020204" pitchFamily="34" charset="0"/>
                <a:ea typeface="MS PGothic" panose="020B0600070205080204" pitchFamily="34" charset="-128"/>
              </a:defRPr>
            </a:lvl3pPr>
            <a:lvl4pPr>
              <a:tabLst>
                <a:tab pos="698500" algn="l"/>
              </a:tabLst>
              <a:defRPr>
                <a:solidFill>
                  <a:srgbClr val="FFFFFF"/>
                </a:solidFill>
                <a:latin typeface="Arial" panose="020B0604020202020204" pitchFamily="34" charset="0"/>
                <a:ea typeface="MS PGothic" panose="020B0600070205080204" pitchFamily="34" charset="-128"/>
              </a:defRPr>
            </a:lvl4pPr>
            <a:lvl5pPr>
              <a:tabLst>
                <a:tab pos="6985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6985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6985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6985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698500" algn="l"/>
              </a:tabLst>
              <a:defRPr>
                <a:solidFill>
                  <a:srgbClr val="FFFFFF"/>
                </a:solidFill>
                <a:latin typeface="Arial" panose="020B0604020202020204" pitchFamily="34" charset="0"/>
                <a:ea typeface="MS PGothic" panose="020B0600070205080204" pitchFamily="34" charset="-128"/>
              </a:defRPr>
            </a:lvl9pPr>
          </a:lstStyle>
          <a:p>
            <a:r>
              <a:rPr lang="en-US" altLang="en-US" sz="900" dirty="0">
                <a:solidFill>
                  <a:srgbClr val="000000"/>
                </a:solidFill>
                <a:latin typeface="Times New Roman" panose="02020603050405020304" pitchFamily="18" charset="0"/>
              </a:rPr>
              <a:t>July 17, 2018</a:t>
            </a:r>
          </a:p>
        </p:txBody>
      </p:sp>
      <p:sp>
        <p:nvSpPr>
          <p:cNvPr id="91141" name="Text Box 1"/>
          <p:cNvSpPr txBox="1">
            <a:spLocks noChangeArrowheads="1"/>
          </p:cNvSpPr>
          <p:nvPr/>
        </p:nvSpPr>
        <p:spPr bwMode="auto">
          <a:xfrm>
            <a:off x="698500" y="9050338"/>
            <a:ext cx="5057775" cy="12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9pPr>
          </a:lstStyle>
          <a:p>
            <a:pPr eaLnBrk="1" hangingPunct="1">
              <a:defRPr/>
            </a:pPr>
            <a:r>
              <a:rPr lang="en-US" altLang="en-US" sz="900" dirty="0">
                <a:solidFill>
                  <a:srgbClr val="000000"/>
                </a:solidFill>
                <a:latin typeface="Times New Roman" charset="0"/>
              </a:rPr>
              <a:t>© Copyright IBM Corporation 2018</a:t>
            </a:r>
          </a:p>
        </p:txBody>
      </p:sp>
      <p:sp>
        <p:nvSpPr>
          <p:cNvPr id="91142" name="Text Box 2"/>
          <p:cNvSpPr txBox="1">
            <a:spLocks noChangeArrowheads="1"/>
          </p:cNvSpPr>
          <p:nvPr/>
        </p:nvSpPr>
        <p:spPr bwMode="auto">
          <a:xfrm>
            <a:off x="5875338" y="9042400"/>
            <a:ext cx="668337" cy="13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9pPr>
          </a:lstStyle>
          <a:p>
            <a:pPr algn="r" eaLnBrk="1" hangingPunct="1"/>
            <a:fld id="{F12086D1-5C4F-4A11-AEAC-AD424CFBB02C}" type="slidenum">
              <a:rPr lang="en-US" altLang="en-US" sz="1000">
                <a:solidFill>
                  <a:srgbClr val="000000"/>
                </a:solidFill>
                <a:latin typeface="Times New Roman" panose="02020603050405020304" pitchFamily="18" charset="0"/>
              </a:rPr>
              <a:pPr algn="r" eaLnBrk="1" hangingPunct="1"/>
              <a:t>90</a:t>
            </a:fld>
            <a:endParaRPr lang="en-US" altLang="en-US" sz="1000">
              <a:solidFill>
                <a:srgbClr val="000000"/>
              </a:solidFill>
              <a:latin typeface="Times New Roman" panose="02020603050405020304" pitchFamily="18" charset="0"/>
            </a:endParaRPr>
          </a:p>
        </p:txBody>
      </p:sp>
      <p:sp>
        <p:nvSpPr>
          <p:cNvPr id="91143" name="Text Box 3"/>
          <p:cNvSpPr txBox="1">
            <a:spLocks noChangeArrowheads="1"/>
          </p:cNvSpPr>
          <p:nvPr/>
        </p:nvSpPr>
        <p:spPr bwMode="auto">
          <a:xfrm>
            <a:off x="5318125" y="0"/>
            <a:ext cx="1225550" cy="19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100830" rIns="0" bIns="0"/>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9pPr>
          </a:lstStyle>
          <a:p>
            <a:pPr algn="r" eaLnBrk="1" hangingPunct="1">
              <a:defRPr/>
            </a:pPr>
            <a:r>
              <a:rPr lang="en-US" altLang="en-US" sz="900" dirty="0">
                <a:solidFill>
                  <a:srgbClr val="000000"/>
                </a:solidFill>
                <a:latin typeface="Times New Roman" charset="0"/>
              </a:rPr>
              <a:t>July 17, 2018</a:t>
            </a:r>
          </a:p>
        </p:txBody>
      </p:sp>
      <p:sp>
        <p:nvSpPr>
          <p:cNvPr id="91144" name="Text Box 4"/>
          <p:cNvSpPr txBox="1">
            <a:spLocks noChangeArrowheads="1"/>
          </p:cNvSpPr>
          <p:nvPr/>
        </p:nvSpPr>
        <p:spPr bwMode="auto">
          <a:xfrm>
            <a:off x="698500" y="9050338"/>
            <a:ext cx="5060950" cy="12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9pPr>
          </a:lstStyle>
          <a:p>
            <a:pPr eaLnBrk="1" hangingPunct="1">
              <a:defRPr/>
            </a:pPr>
            <a:r>
              <a:rPr lang="en-US" altLang="en-US" sz="900" dirty="0">
                <a:solidFill>
                  <a:srgbClr val="000000"/>
                </a:solidFill>
                <a:latin typeface="Times New Roman" charset="0"/>
              </a:rPr>
              <a:t>© Copyright IBM Corporation 2018</a:t>
            </a:r>
          </a:p>
        </p:txBody>
      </p:sp>
      <p:sp>
        <p:nvSpPr>
          <p:cNvPr id="91145" name="Text Box 5"/>
          <p:cNvSpPr txBox="1">
            <a:spLocks noChangeArrowheads="1"/>
          </p:cNvSpPr>
          <p:nvPr/>
        </p:nvSpPr>
        <p:spPr bwMode="auto">
          <a:xfrm>
            <a:off x="5875338" y="9042400"/>
            <a:ext cx="669925" cy="13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panose="020B0604020202020204" pitchFamily="34" charset="0"/>
                <a:ea typeface="MS PGothic" panose="020B0600070205080204" pitchFamily="34" charset="-128"/>
              </a:defRPr>
            </a:lvl9pPr>
          </a:lstStyle>
          <a:p>
            <a:pPr algn="r" eaLnBrk="1" hangingPunct="1"/>
            <a:fld id="{6BDDCEBE-5032-4A27-8170-6467D603244B}" type="slidenum">
              <a:rPr lang="en-US" altLang="en-US" sz="1000">
                <a:solidFill>
                  <a:srgbClr val="000000"/>
                </a:solidFill>
                <a:latin typeface="Times New Roman" panose="02020603050405020304" pitchFamily="18" charset="0"/>
              </a:rPr>
              <a:pPr algn="r" eaLnBrk="1" hangingPunct="1"/>
              <a:t>90</a:t>
            </a:fld>
            <a:endParaRPr lang="en-US" altLang="en-US" sz="1000">
              <a:solidFill>
                <a:srgbClr val="000000"/>
              </a:solidFill>
              <a:latin typeface="Times New Roman" panose="02020603050405020304" pitchFamily="18" charset="0"/>
            </a:endParaRPr>
          </a:p>
        </p:txBody>
      </p:sp>
      <p:sp>
        <p:nvSpPr>
          <p:cNvPr id="91146" name="Text Box 6"/>
          <p:cNvSpPr txBox="1">
            <a:spLocks noChangeArrowheads="1"/>
          </p:cNvSpPr>
          <p:nvPr/>
        </p:nvSpPr>
        <p:spPr bwMode="auto">
          <a:xfrm>
            <a:off x="5318125" y="0"/>
            <a:ext cx="1227138" cy="19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100830" rIns="0" bIns="0"/>
          <a:lstStyle>
            <a:lvl1pPr marL="215900" indent="-211138">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FFFFFF"/>
                </a:solidFill>
                <a:latin typeface="Arial" charset="0"/>
                <a:ea typeface="MS PGothic" charset="-128"/>
              </a:defRPr>
            </a:lvl9pPr>
          </a:lstStyle>
          <a:p>
            <a:pPr algn="r" eaLnBrk="1" hangingPunct="1">
              <a:defRPr/>
            </a:pPr>
            <a:r>
              <a:rPr lang="en-US" altLang="en-US" sz="900" dirty="0">
                <a:solidFill>
                  <a:srgbClr val="000000"/>
                </a:solidFill>
                <a:latin typeface="Times New Roman" charset="0"/>
              </a:rPr>
              <a:t>July 17, 2018</a:t>
            </a:r>
          </a:p>
        </p:txBody>
      </p:sp>
      <p:sp>
        <p:nvSpPr>
          <p:cNvPr id="92171" name="Rectangle 7"/>
          <p:cNvSpPr>
            <a:spLocks noGrp="1" noRot="1" noChangeAspect="1" noChangeArrowheads="1" noTextEdit="1"/>
          </p:cNvSpPr>
          <p:nvPr>
            <p:ph type="sldImg"/>
          </p:nvPr>
        </p:nvSpPr>
        <p:spPr>
          <a:xfrm>
            <a:off x="-219075" y="266700"/>
            <a:ext cx="7469188" cy="420211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72" name="Rectangle 8"/>
          <p:cNvSpPr>
            <a:spLocks noGrp="1" noChangeArrowheads="1"/>
          </p:cNvSpPr>
          <p:nvPr>
            <p:ph type="body" idx="1"/>
          </p:nvPr>
        </p:nvSpPr>
        <p:spPr>
          <a:xfrm>
            <a:off x="703263" y="4491038"/>
            <a:ext cx="5619750" cy="4413250"/>
          </a:xfrm>
          <a:noFill/>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04638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93675" y="712788"/>
            <a:ext cx="6351588" cy="3573462"/>
          </a:xfrm>
          <a:ln/>
        </p:spPr>
      </p:sp>
      <p:sp>
        <p:nvSpPr>
          <p:cNvPr id="57347" name="Rectangle 3"/>
          <p:cNvSpPr>
            <a:spLocks noGrp="1" noChangeArrowheads="1"/>
          </p:cNvSpPr>
          <p:nvPr>
            <p:ph type="body" idx="1"/>
          </p:nvPr>
        </p:nvSpPr>
        <p:spPr>
          <a:xfrm>
            <a:off x="896938" y="4522788"/>
            <a:ext cx="4943475" cy="4284662"/>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63" tIns="46231" rIns="92463" bIns="46231"/>
          <a:lstStyle/>
          <a:p>
            <a:pPr defTabSz="914400" eaLnBrk="1" hangingPunct="1"/>
            <a:endParaRPr lang="en-US" altLang="en-US" sz="1400" b="1"/>
          </a:p>
          <a:p>
            <a:pPr defTabSz="914400" eaLnBrk="1" hangingPunct="1"/>
            <a:endParaRPr lang="en-US" altLang="en-US" sz="1400" b="1"/>
          </a:p>
          <a:p>
            <a:pPr defTabSz="914400" eaLnBrk="1" hangingPunct="1"/>
            <a:r>
              <a:rPr lang="en-US" altLang="en-US" sz="1400" b="1"/>
              <a:t>     </a:t>
            </a:r>
          </a:p>
        </p:txBody>
      </p:sp>
    </p:spTree>
    <p:extLst>
      <p:ext uri="{BB962C8B-B14F-4D97-AF65-F5344CB8AC3E}">
        <p14:creationId xmlns:p14="http://schemas.microsoft.com/office/powerpoint/2010/main" val="839206897"/>
      </p:ext>
    </p:extLst>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93675" y="712788"/>
            <a:ext cx="6351588" cy="3573462"/>
          </a:xfrm>
          <a:ln/>
        </p:spPr>
      </p:sp>
      <p:sp>
        <p:nvSpPr>
          <p:cNvPr id="57347" name="Rectangle 3"/>
          <p:cNvSpPr>
            <a:spLocks noGrp="1" noChangeArrowheads="1"/>
          </p:cNvSpPr>
          <p:nvPr>
            <p:ph type="body" idx="1"/>
          </p:nvPr>
        </p:nvSpPr>
        <p:spPr>
          <a:xfrm>
            <a:off x="896938" y="4522788"/>
            <a:ext cx="4943475" cy="4284662"/>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63" tIns="46231" rIns="92463" bIns="46231"/>
          <a:lstStyle/>
          <a:p>
            <a:pPr>
              <a:spcBef>
                <a:spcPct val="0"/>
              </a:spcBef>
            </a:pPr>
            <a:endParaRPr lang="en-US" altLang="en-US" sz="1400" b="1"/>
          </a:p>
          <a:p>
            <a:pPr>
              <a:spcBef>
                <a:spcPct val="0"/>
              </a:spcBef>
            </a:pPr>
            <a:endParaRPr lang="en-US" altLang="en-US" sz="1400" b="1"/>
          </a:p>
          <a:p>
            <a:pPr>
              <a:spcBef>
                <a:spcPct val="0"/>
              </a:spcBef>
            </a:pPr>
            <a:r>
              <a:rPr lang="en-US" altLang="en-US" sz="1400" b="1"/>
              <a:t>     </a:t>
            </a:r>
          </a:p>
        </p:txBody>
      </p:sp>
    </p:spTree>
    <p:extLst>
      <p:ext uri="{BB962C8B-B14F-4D97-AF65-F5344CB8AC3E}">
        <p14:creationId xmlns:p14="http://schemas.microsoft.com/office/powerpoint/2010/main" val="2963965026"/>
      </p:ext>
    </p:extLst>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93675" y="712788"/>
            <a:ext cx="6351588" cy="3573462"/>
          </a:xfrm>
          <a:ln/>
        </p:spPr>
      </p:sp>
      <p:sp>
        <p:nvSpPr>
          <p:cNvPr id="57347" name="Rectangle 3"/>
          <p:cNvSpPr>
            <a:spLocks noGrp="1" noChangeArrowheads="1"/>
          </p:cNvSpPr>
          <p:nvPr>
            <p:ph type="body" idx="1"/>
          </p:nvPr>
        </p:nvSpPr>
        <p:spPr>
          <a:xfrm>
            <a:off x="896938" y="4522788"/>
            <a:ext cx="4943475" cy="4284662"/>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463" tIns="46231" rIns="92463" bIns="46231"/>
          <a:lstStyle/>
          <a:p>
            <a:pPr defTabSz="914400" eaLnBrk="1" hangingPunct="1"/>
            <a:r>
              <a:rPr lang="en-US" altLang="en-US" sz="1600"/>
              <a:t>As you perform these steps, you may find that you need to go back to prior steps if you don't get to the root cause initially.</a:t>
            </a:r>
          </a:p>
          <a:p>
            <a:pPr defTabSz="914400" eaLnBrk="1" hangingPunct="1"/>
            <a:endParaRPr lang="en-US" altLang="en-US" sz="1400" b="1"/>
          </a:p>
          <a:p>
            <a:pPr defTabSz="914400" eaLnBrk="1" hangingPunct="1"/>
            <a:endParaRPr lang="en-US" altLang="en-US" sz="1400" b="1"/>
          </a:p>
          <a:p>
            <a:pPr defTabSz="914400" eaLnBrk="1" hangingPunct="1"/>
            <a:endParaRPr lang="en-US" altLang="en-US" sz="1400" b="1"/>
          </a:p>
          <a:p>
            <a:pPr defTabSz="914400" eaLnBrk="1" hangingPunct="1"/>
            <a:r>
              <a:rPr lang="en-US" altLang="en-US" sz="1400" b="1"/>
              <a:t>     </a:t>
            </a:r>
          </a:p>
        </p:txBody>
      </p:sp>
    </p:spTree>
    <p:extLst>
      <p:ext uri="{BB962C8B-B14F-4D97-AF65-F5344CB8AC3E}">
        <p14:creationId xmlns:p14="http://schemas.microsoft.com/office/powerpoint/2010/main" val="2813387421"/>
      </p:ext>
    </p:extLst>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txBox="1">
            <a:spLocks noGrp="1" noChangeArrowheads="1"/>
          </p:cNvSpPr>
          <p:nvPr/>
        </p:nvSpPr>
        <p:spPr bwMode="auto">
          <a:xfrm>
            <a:off x="3935413" y="8769350"/>
            <a:ext cx="3008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20" tIns="46080" rIns="92520" bIns="46080" anchor="b"/>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pPr algn="r" eaLnBrk="1" hangingPunct="1">
              <a:buClr>
                <a:srgbClr val="000000"/>
              </a:buClr>
              <a:buSzPct val="45000"/>
              <a:buFont typeface="Wingdings" panose="05000000000000000000" pitchFamily="2" charset="2"/>
              <a:buNone/>
            </a:pPr>
            <a:fld id="{885FD455-D703-452B-9736-2FA00CEB5E83}" type="slidenum">
              <a:rPr lang="en-US" altLang="en-US" sz="1200">
                <a:solidFill>
                  <a:srgbClr val="000000"/>
                </a:solidFill>
                <a:latin typeface="Times New Roman" panose="02020603050405020304" pitchFamily="18" charset="0"/>
              </a:rPr>
              <a:pPr algn="r" eaLnBrk="1" hangingPunct="1">
                <a:buClr>
                  <a:srgbClr val="000000"/>
                </a:buClr>
                <a:buSzPct val="45000"/>
                <a:buFont typeface="Wingdings" panose="05000000000000000000" pitchFamily="2" charset="2"/>
                <a:buNone/>
              </a:pPr>
              <a:t>95</a:t>
            </a:fld>
            <a:endParaRPr lang="en-US" altLang="en-US" sz="1200">
              <a:solidFill>
                <a:srgbClr val="000000"/>
              </a:solidFill>
              <a:latin typeface="Times New Roman" panose="02020603050405020304" pitchFamily="18" charset="0"/>
            </a:endParaRPr>
          </a:p>
        </p:txBody>
      </p:sp>
      <p:sp>
        <p:nvSpPr>
          <p:cNvPr id="101379"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80"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8323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ChangeArrowheads="1" noTextEdit="1"/>
          </p:cNvSpPr>
          <p:nvPr>
            <p:ph type="sldImg"/>
          </p:nvPr>
        </p:nvSpPr>
        <p:spPr>
          <a:xfrm>
            <a:off x="396875" y="692150"/>
            <a:ext cx="6151563" cy="3460750"/>
          </a:xfrm>
          <a:ln/>
        </p:spPr>
      </p:sp>
      <p:sp>
        <p:nvSpPr>
          <p:cNvPr id="54275"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p>
        </p:txBody>
      </p:sp>
      <p:sp>
        <p:nvSpPr>
          <p:cNvPr id="54276"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F1070A77-D5C7-4B5C-AFA7-F04F621DD50E}" type="slidenum">
              <a:rPr lang="en-GB" altLang="en-US">
                <a:solidFill>
                  <a:srgbClr val="000000"/>
                </a:solidFill>
                <a:latin typeface="Times New Roman" panose="02020603050405020304" pitchFamily="18" charset="0"/>
              </a:rPr>
              <a:pPr/>
              <a:t>11</a:t>
            </a:fld>
            <a:endParaRPr lang="en-GB"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42507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2CA60021-9F5D-462C-9C33-8E9453982B90}" type="slidenum">
              <a:rPr lang="en-US" altLang="en-US">
                <a:solidFill>
                  <a:srgbClr val="000000"/>
                </a:solidFill>
                <a:latin typeface="Times New Roman" panose="02020603050405020304" pitchFamily="18" charset="0"/>
              </a:rPr>
              <a:pPr/>
              <a:t>96</a:t>
            </a:fld>
            <a:endParaRPr lang="en-US" altLang="en-US">
              <a:solidFill>
                <a:srgbClr val="000000"/>
              </a:solidFill>
              <a:latin typeface="Times New Roman" panose="02020603050405020304" pitchFamily="18" charset="0"/>
            </a:endParaRPr>
          </a:p>
        </p:txBody>
      </p:sp>
      <p:sp>
        <p:nvSpPr>
          <p:cNvPr id="125955"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6"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394518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560EFA34-FF95-4F98-964C-A6DB9EBE4749}" type="slidenum">
              <a:rPr lang="en-US" altLang="en-US">
                <a:solidFill>
                  <a:srgbClr val="000000"/>
                </a:solidFill>
                <a:latin typeface="Times New Roman" panose="02020603050405020304" pitchFamily="18" charset="0"/>
              </a:rPr>
              <a:pPr/>
              <a:t>97</a:t>
            </a:fld>
            <a:endParaRPr lang="en-US" altLang="en-US">
              <a:solidFill>
                <a:srgbClr val="000000"/>
              </a:solidFill>
              <a:latin typeface="Times New Roman" panose="02020603050405020304" pitchFamily="18" charset="0"/>
            </a:endParaRPr>
          </a:p>
        </p:txBody>
      </p:sp>
      <p:sp>
        <p:nvSpPr>
          <p:cNvPr id="123907"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8"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605587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DDB64968-1891-4C1F-B062-9833B277EA1E}" type="slidenum">
              <a:rPr lang="en-US" altLang="en-US">
                <a:solidFill>
                  <a:srgbClr val="000000"/>
                </a:solidFill>
                <a:latin typeface="Times New Roman" panose="02020603050405020304" pitchFamily="18" charset="0"/>
              </a:rPr>
              <a:pPr/>
              <a:t>98</a:t>
            </a:fld>
            <a:endParaRPr lang="en-US" altLang="en-US">
              <a:solidFill>
                <a:srgbClr val="000000"/>
              </a:solidFill>
              <a:latin typeface="Times New Roman" panose="02020603050405020304" pitchFamily="18" charset="0"/>
            </a:endParaRPr>
          </a:p>
        </p:txBody>
      </p:sp>
      <p:sp>
        <p:nvSpPr>
          <p:cNvPr id="128003"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4"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1675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387044F4-BFF8-42DC-B6A2-5F0603926FB2}" type="slidenum">
              <a:rPr lang="en-US" altLang="en-US">
                <a:solidFill>
                  <a:srgbClr val="000000"/>
                </a:solidFill>
                <a:latin typeface="Times New Roman" panose="02020603050405020304" pitchFamily="18" charset="0"/>
              </a:rPr>
              <a:pPr/>
              <a:t>99</a:t>
            </a:fld>
            <a:endParaRPr lang="en-US" altLang="en-US">
              <a:solidFill>
                <a:srgbClr val="000000"/>
              </a:solidFill>
              <a:latin typeface="Times New Roman" panose="02020603050405020304" pitchFamily="18" charset="0"/>
            </a:endParaRPr>
          </a:p>
        </p:txBody>
      </p:sp>
      <p:sp>
        <p:nvSpPr>
          <p:cNvPr id="130051"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2"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442613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DF2919C0-D74E-4A8D-9B18-8905A9B87AD0}" type="slidenum">
              <a:rPr lang="en-US" altLang="en-US">
                <a:solidFill>
                  <a:srgbClr val="000000"/>
                </a:solidFill>
                <a:latin typeface="Times New Roman" panose="02020603050405020304" pitchFamily="18" charset="0"/>
              </a:rPr>
              <a:pPr/>
              <a:t>100</a:t>
            </a:fld>
            <a:endParaRPr lang="en-US" altLang="en-US" dirty="0">
              <a:solidFill>
                <a:srgbClr val="000000"/>
              </a:solidFill>
              <a:latin typeface="Times New Roman" panose="02020603050405020304" pitchFamily="18" charset="0"/>
            </a:endParaRPr>
          </a:p>
        </p:txBody>
      </p:sp>
      <p:sp>
        <p:nvSpPr>
          <p:cNvPr id="134147"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8"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tLang="en-US" b="1" dirty="0"/>
          </a:p>
          <a:p>
            <a:pPr>
              <a:buClrTx/>
              <a:buSzTx/>
              <a:buFontTx/>
              <a:buNone/>
            </a:pPr>
            <a:endParaRPr lang="en-US" altLang="en-US" sz="1000" dirty="0"/>
          </a:p>
        </p:txBody>
      </p:sp>
    </p:spTree>
    <p:extLst>
      <p:ext uri="{BB962C8B-B14F-4D97-AF65-F5344CB8AC3E}">
        <p14:creationId xmlns:p14="http://schemas.microsoft.com/office/powerpoint/2010/main" val="4144494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DF2919C0-D74E-4A8D-9B18-8905A9B87AD0}" type="slidenum">
              <a:rPr lang="en-US" altLang="en-US">
                <a:solidFill>
                  <a:srgbClr val="000000"/>
                </a:solidFill>
                <a:latin typeface="Times New Roman" panose="02020603050405020304" pitchFamily="18" charset="0"/>
              </a:rPr>
              <a:pPr/>
              <a:t>101</a:t>
            </a:fld>
            <a:endParaRPr lang="en-US" altLang="en-US" dirty="0">
              <a:solidFill>
                <a:srgbClr val="000000"/>
              </a:solidFill>
              <a:latin typeface="Times New Roman" panose="02020603050405020304" pitchFamily="18" charset="0"/>
            </a:endParaRPr>
          </a:p>
        </p:txBody>
      </p:sp>
      <p:sp>
        <p:nvSpPr>
          <p:cNvPr id="134147"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8"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ltLang="en-US" b="1" dirty="0"/>
          </a:p>
          <a:p>
            <a:pPr>
              <a:buClrTx/>
              <a:buSzTx/>
              <a:buFontTx/>
              <a:buNone/>
            </a:pPr>
            <a:endParaRPr lang="en-US" altLang="en-US" sz="1000" dirty="0"/>
          </a:p>
        </p:txBody>
      </p:sp>
    </p:spTree>
    <p:extLst>
      <p:ext uri="{BB962C8B-B14F-4D97-AF65-F5344CB8AC3E}">
        <p14:creationId xmlns:p14="http://schemas.microsoft.com/office/powerpoint/2010/main" val="1408843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6B41CA27-9E9D-4D4F-945B-370D03429361}" type="slidenum">
              <a:rPr lang="en-US" altLang="en-US">
                <a:solidFill>
                  <a:srgbClr val="000000"/>
                </a:solidFill>
                <a:latin typeface="Times New Roman" panose="02020603050405020304" pitchFamily="18" charset="0"/>
              </a:rPr>
              <a:pPr/>
              <a:t>102</a:t>
            </a:fld>
            <a:endParaRPr lang="en-US" altLang="en-US">
              <a:solidFill>
                <a:srgbClr val="000000"/>
              </a:solidFill>
              <a:latin typeface="Times New Roman" panose="02020603050405020304" pitchFamily="18" charset="0"/>
            </a:endParaRPr>
          </a:p>
        </p:txBody>
      </p:sp>
      <p:sp>
        <p:nvSpPr>
          <p:cNvPr id="188419" name="Rectangle 2"/>
          <p:cNvSpPr>
            <a:spLocks noGrp="1" noRot="1" noChangeAspect="1" noChangeArrowheads="1" noTextEdit="1"/>
          </p:cNvSpPr>
          <p:nvPr>
            <p:ph type="sldImg"/>
          </p:nvPr>
        </p:nvSpPr>
        <p:spPr>
          <a:xfrm>
            <a:off x="396875" y="692150"/>
            <a:ext cx="6153150" cy="3462338"/>
          </a:xfrm>
          <a:ln/>
        </p:spPr>
      </p:sp>
      <p:sp>
        <p:nvSpPr>
          <p:cNvPr id="22532" name="Rectangle 3"/>
          <p:cNvSpPr>
            <a:spLocks noGrp="1" noChangeArrowheads="1"/>
          </p:cNvSpPr>
          <p:nvPr>
            <p:ph type="body" idx="1"/>
          </p:nvPr>
        </p:nvSpPr>
        <p:spPr>
          <a:xfrm>
            <a:off x="695325" y="4386263"/>
            <a:ext cx="5556250" cy="4154487"/>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208226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EF3FFAA4-FCE8-4EA9-9501-E86F48FED37D}" type="slidenum">
              <a:rPr lang="en-US" altLang="en-US">
                <a:solidFill>
                  <a:srgbClr val="000000"/>
                </a:solidFill>
                <a:latin typeface="Times New Roman" panose="02020603050405020304" pitchFamily="18" charset="0"/>
              </a:rPr>
              <a:pPr/>
              <a:t>103</a:t>
            </a:fld>
            <a:endParaRPr lang="en-US" altLang="en-US" dirty="0">
              <a:solidFill>
                <a:srgbClr val="000000"/>
              </a:solidFill>
              <a:latin typeface="Times New Roman" panose="02020603050405020304" pitchFamily="18" charset="0"/>
            </a:endParaRPr>
          </a:p>
        </p:txBody>
      </p:sp>
      <p:sp>
        <p:nvSpPr>
          <p:cNvPr id="140291"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2" name="Rectangle 2"/>
          <p:cNvSpPr>
            <a:spLocks noGrp="1" noChangeArrowheads="1"/>
          </p:cNvSpPr>
          <p:nvPr>
            <p:ph type="body" idx="1"/>
          </p:nvPr>
        </p:nvSpPr>
        <p:spPr>
          <a:xfrm>
            <a:off x="695325" y="4386263"/>
            <a:ext cx="5556250" cy="4154487"/>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6439174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6"/>
          <p:cNvSpPr txBox="1">
            <a:spLocks noGrp="1" noChangeArrowheads="1"/>
          </p:cNvSpPr>
          <p:nvPr/>
        </p:nvSpPr>
        <p:spPr bwMode="auto">
          <a:xfrm>
            <a:off x="3970338" y="8770938"/>
            <a:ext cx="3035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2881" tIns="46260" rIns="92881" bIns="46260" anchor="b"/>
          <a:lstStyle>
            <a:lvl1pPr marL="360363" indent="-360363"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1pPr>
            <a:lvl2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2pPr>
            <a:lvl3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3pPr>
            <a:lvl4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4pPr>
            <a:lvl5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5pPr>
            <a:lvl6pPr marL="25146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6pPr>
            <a:lvl7pPr marL="29718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7pPr>
            <a:lvl8pPr marL="34290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8pPr>
            <a:lvl9pPr marL="38862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9pPr>
          </a:lstStyle>
          <a:p>
            <a:pPr algn="r">
              <a:buClr>
                <a:srgbClr val="000000"/>
              </a:buClr>
              <a:buSzPct val="45000"/>
              <a:buFont typeface="Wingdings" panose="05000000000000000000" pitchFamily="2" charset="2"/>
              <a:buNone/>
            </a:pPr>
            <a:fld id="{6811E055-5D44-4D6C-9C47-388F41821F5F}" type="slidenum">
              <a:rPr lang="en-US" altLang="en-US" sz="1200">
                <a:solidFill>
                  <a:srgbClr val="000000"/>
                </a:solidFill>
                <a:latin typeface="Times New Roman" panose="02020603050405020304" pitchFamily="18" charset="0"/>
              </a:rPr>
              <a:pPr algn="r">
                <a:buClr>
                  <a:srgbClr val="000000"/>
                </a:buClr>
                <a:buSzPct val="45000"/>
                <a:buFont typeface="Wingdings" panose="05000000000000000000" pitchFamily="2" charset="2"/>
                <a:buNone/>
              </a:pPr>
              <a:t>104</a:t>
            </a:fld>
            <a:endParaRPr lang="en-US" altLang="en-US" sz="1200">
              <a:solidFill>
                <a:srgbClr val="000000"/>
              </a:solidFill>
              <a:latin typeface="Times New Roman" panose="02020603050405020304" pitchFamily="18" charset="0"/>
            </a:endParaRPr>
          </a:p>
        </p:txBody>
      </p:sp>
      <p:sp>
        <p:nvSpPr>
          <p:cNvPr id="142339" name="Rectangle 1"/>
          <p:cNvSpPr>
            <a:spLocks noGrp="1" noRot="1" noChangeAspect="1" noChangeArrowheads="1" noTextEdit="1"/>
          </p:cNvSpPr>
          <p:nvPr>
            <p:ph type="sldImg"/>
          </p:nvPr>
        </p:nvSpPr>
        <p:spPr>
          <a:xfrm>
            <a:off x="427038" y="692150"/>
            <a:ext cx="6153150" cy="3462338"/>
          </a:xfrm>
          <a:ln/>
        </p:spPr>
      </p:sp>
      <p:sp>
        <p:nvSpPr>
          <p:cNvPr id="139268" name="Rectangle 2"/>
          <p:cNvSpPr>
            <a:spLocks noGrp="1" noChangeArrowheads="1"/>
          </p:cNvSpPr>
          <p:nvPr>
            <p:ph type="body" idx="1"/>
          </p:nvPr>
        </p:nvSpPr>
        <p:spPr>
          <a:xfrm>
            <a:off x="701675" y="4386263"/>
            <a:ext cx="5605463" cy="4156075"/>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881" tIns="46260" rIns="92881" bIns="46260" anchor="ctr"/>
          <a:lstStyle/>
          <a:p>
            <a:pPr>
              <a:buFont typeface="Helvetica" panose="020B0604020202020204" pitchFamily="34" charset="0"/>
              <a:buNone/>
            </a:pPr>
            <a:r>
              <a:rPr lang="sv-SE" altLang="en-US" dirty="0" err="1"/>
              <a:t>This</a:t>
            </a:r>
            <a:r>
              <a:rPr lang="sv-SE" altLang="en-US" dirty="0"/>
              <a:t> TIER </a:t>
            </a:r>
            <a:r>
              <a:rPr lang="sv-SE" altLang="en-US" dirty="0" err="1"/>
              <a:t>guidance</a:t>
            </a:r>
            <a:r>
              <a:rPr lang="sv-SE" altLang="en-US" dirty="0"/>
              <a:t> </a:t>
            </a:r>
            <a:r>
              <a:rPr lang="sv-SE" altLang="en-US" dirty="0" err="1"/>
              <a:t>should</a:t>
            </a:r>
            <a:r>
              <a:rPr lang="sv-SE" altLang="en-US" dirty="0"/>
              <a:t> be </a:t>
            </a:r>
            <a:r>
              <a:rPr lang="sv-SE" altLang="en-US" dirty="0" err="1"/>
              <a:t>used</a:t>
            </a:r>
            <a:r>
              <a:rPr lang="sv-SE" altLang="en-US" dirty="0"/>
              <a:t> in </a:t>
            </a:r>
            <a:r>
              <a:rPr lang="sv-SE" altLang="en-US" dirty="0" err="1"/>
              <a:t>conjunction</a:t>
            </a:r>
            <a:r>
              <a:rPr lang="sv-SE" altLang="en-US" dirty="0"/>
              <a:t> </a:t>
            </a:r>
            <a:r>
              <a:rPr lang="sv-SE" altLang="en-US" dirty="0" err="1"/>
              <a:t>with</a:t>
            </a:r>
            <a:r>
              <a:rPr lang="sv-SE" altLang="en-US" dirty="0"/>
              <a:t> the </a:t>
            </a:r>
            <a:r>
              <a:rPr lang="sv-SE" altLang="en-US" dirty="0" err="1"/>
              <a:t>restore</a:t>
            </a:r>
            <a:r>
              <a:rPr lang="sv-SE" altLang="en-US" dirty="0"/>
              <a:t> </a:t>
            </a:r>
            <a:r>
              <a:rPr lang="sv-SE" altLang="en-US" dirty="0" err="1"/>
              <a:t>requirements</a:t>
            </a:r>
            <a:r>
              <a:rPr lang="sv-SE" altLang="en-US" dirty="0"/>
              <a:t> for a </a:t>
            </a:r>
            <a:r>
              <a:rPr lang="sv-SE" altLang="en-US" dirty="0" err="1"/>
              <a:t>customer</a:t>
            </a:r>
            <a:r>
              <a:rPr lang="sv-SE" altLang="en-US" dirty="0"/>
              <a:t>.  </a:t>
            </a:r>
            <a:r>
              <a:rPr lang="sv-SE" altLang="en-US" dirty="0" err="1"/>
              <a:t>There</a:t>
            </a:r>
            <a:r>
              <a:rPr lang="sv-SE" altLang="en-US" dirty="0"/>
              <a:t> is no ”rate” information in the table </a:t>
            </a:r>
            <a:r>
              <a:rPr lang="sv-SE" altLang="en-US" dirty="0" err="1"/>
              <a:t>because</a:t>
            </a:r>
            <a:r>
              <a:rPr lang="sv-SE" altLang="en-US" dirty="0"/>
              <a:t>, </a:t>
            </a:r>
            <a:r>
              <a:rPr lang="sv-SE" altLang="en-US" dirty="0" err="1"/>
              <a:t>even</a:t>
            </a:r>
            <a:r>
              <a:rPr lang="sv-SE" altLang="en-US" dirty="0"/>
              <a:t> </a:t>
            </a:r>
            <a:r>
              <a:rPr lang="sv-SE" altLang="en-US" dirty="0" err="1"/>
              <a:t>within</a:t>
            </a:r>
            <a:r>
              <a:rPr lang="sv-SE" altLang="en-US" dirty="0"/>
              <a:t> a TIER, it </a:t>
            </a:r>
            <a:r>
              <a:rPr lang="sv-SE" altLang="en-US" dirty="0" err="1"/>
              <a:t>should</a:t>
            </a:r>
            <a:r>
              <a:rPr lang="sv-SE" altLang="en-US" dirty="0"/>
              <a:t> be </a:t>
            </a:r>
            <a:r>
              <a:rPr lang="sv-SE" altLang="en-US" dirty="0" err="1"/>
              <a:t>possible</a:t>
            </a:r>
            <a:r>
              <a:rPr lang="sv-SE" altLang="en-US" dirty="0"/>
              <a:t> to </a:t>
            </a:r>
            <a:r>
              <a:rPr lang="sv-SE" altLang="en-US" dirty="0" err="1"/>
              <a:t>scale</a:t>
            </a:r>
            <a:r>
              <a:rPr lang="sv-SE" altLang="en-US" dirty="0"/>
              <a:t> the solution </a:t>
            </a:r>
            <a:r>
              <a:rPr lang="sv-SE" altLang="en-US" dirty="0" err="1"/>
              <a:t>up</a:t>
            </a:r>
            <a:r>
              <a:rPr lang="sv-SE" altLang="en-US" dirty="0"/>
              <a:t> – </a:t>
            </a:r>
            <a:r>
              <a:rPr lang="sv-SE" altLang="en-US" dirty="0" err="1"/>
              <a:t>e.g</a:t>
            </a:r>
            <a:r>
              <a:rPr lang="sv-SE" altLang="en-US" dirty="0"/>
              <a:t>. </a:t>
            </a:r>
            <a:r>
              <a:rPr lang="sv-SE" altLang="en-US" dirty="0" err="1"/>
              <a:t>multiple</a:t>
            </a:r>
            <a:r>
              <a:rPr lang="sv-SE" altLang="en-US" dirty="0"/>
              <a:t> </a:t>
            </a:r>
            <a:r>
              <a:rPr lang="sv-SE" altLang="en-US" dirty="0" err="1"/>
              <a:t>restore</a:t>
            </a:r>
            <a:r>
              <a:rPr lang="sv-SE" altLang="en-US" dirty="0"/>
              <a:t> sessions from </a:t>
            </a:r>
            <a:r>
              <a:rPr lang="sv-SE" altLang="en-US" dirty="0" err="1"/>
              <a:t>multiple</a:t>
            </a:r>
            <a:r>
              <a:rPr lang="sv-SE" altLang="en-US" dirty="0"/>
              <a:t> tape drives or disks – to </a:t>
            </a:r>
            <a:r>
              <a:rPr lang="sv-SE" altLang="en-US" dirty="0" err="1"/>
              <a:t>achieve</a:t>
            </a:r>
            <a:r>
              <a:rPr lang="sv-SE" altLang="en-US" dirty="0"/>
              <a:t> the </a:t>
            </a:r>
            <a:r>
              <a:rPr lang="sv-SE" altLang="en-US" dirty="0" err="1"/>
              <a:t>desired</a:t>
            </a:r>
            <a:r>
              <a:rPr lang="sv-SE" altLang="en-US" dirty="0"/>
              <a:t> RTO </a:t>
            </a:r>
            <a:r>
              <a:rPr lang="sv-SE" altLang="en-US" dirty="0" err="1"/>
              <a:t>requirement</a:t>
            </a:r>
            <a:r>
              <a:rPr lang="sv-SE" altLang="en-US" dirty="0"/>
              <a:t>.   </a:t>
            </a:r>
            <a:r>
              <a:rPr lang="sv-SE" altLang="en-US" dirty="0" err="1"/>
              <a:t>We</a:t>
            </a:r>
            <a:r>
              <a:rPr lang="sv-SE" altLang="en-US" dirty="0"/>
              <a:t> </a:t>
            </a:r>
            <a:r>
              <a:rPr lang="sv-SE" altLang="en-US" dirty="0" err="1"/>
              <a:t>might</a:t>
            </a:r>
            <a:r>
              <a:rPr lang="sv-SE" altLang="en-US" dirty="0"/>
              <a:t> be </a:t>
            </a:r>
            <a:r>
              <a:rPr lang="sv-SE" altLang="en-US" dirty="0" err="1"/>
              <a:t>able</a:t>
            </a:r>
            <a:r>
              <a:rPr lang="sv-SE" altLang="en-US" dirty="0"/>
              <a:t> to look at </a:t>
            </a:r>
            <a:r>
              <a:rPr lang="sv-SE" altLang="en-US" dirty="0" err="1"/>
              <a:t>adding</a:t>
            </a:r>
            <a:r>
              <a:rPr lang="sv-SE" altLang="en-US" dirty="0"/>
              <a:t> </a:t>
            </a:r>
            <a:r>
              <a:rPr lang="sv-SE" altLang="en-US" dirty="0" err="1"/>
              <a:t>some</a:t>
            </a:r>
            <a:r>
              <a:rPr lang="sv-SE" altLang="en-US" dirty="0"/>
              <a:t> ”</a:t>
            </a:r>
            <a:r>
              <a:rPr lang="sv-SE" altLang="en-US" dirty="0" err="1"/>
              <a:t>single</a:t>
            </a:r>
            <a:r>
              <a:rPr lang="sv-SE" altLang="en-US" dirty="0"/>
              <a:t> session” </a:t>
            </a:r>
            <a:r>
              <a:rPr lang="sv-SE" altLang="en-US" dirty="0" err="1"/>
              <a:t>guidance</a:t>
            </a:r>
            <a:r>
              <a:rPr lang="sv-SE" altLang="en-US" dirty="0"/>
              <a:t> in the </a:t>
            </a:r>
            <a:r>
              <a:rPr lang="sv-SE" altLang="en-US" dirty="0" err="1"/>
              <a:t>future</a:t>
            </a:r>
            <a:r>
              <a:rPr lang="sv-SE" altLang="en-US" dirty="0"/>
              <a:t> </a:t>
            </a:r>
            <a:r>
              <a:rPr lang="sv-SE" altLang="en-US" dirty="0" err="1"/>
              <a:t>but</a:t>
            </a:r>
            <a:r>
              <a:rPr lang="sv-SE" altLang="en-US" dirty="0"/>
              <a:t> </a:t>
            </a:r>
            <a:r>
              <a:rPr lang="sv-SE" altLang="en-US" dirty="0" err="1"/>
              <a:t>this</a:t>
            </a:r>
            <a:r>
              <a:rPr lang="sv-SE" altLang="en-US" dirty="0"/>
              <a:t> is not </a:t>
            </a:r>
            <a:r>
              <a:rPr lang="sv-SE" altLang="en-US" dirty="0" err="1"/>
              <a:t>available</a:t>
            </a:r>
            <a:r>
              <a:rPr lang="sv-SE" altLang="en-US" dirty="0"/>
              <a:t> at the moment as it </a:t>
            </a:r>
            <a:r>
              <a:rPr lang="sv-SE" altLang="en-US" dirty="0" err="1"/>
              <a:t>depends</a:t>
            </a:r>
            <a:r>
              <a:rPr lang="sv-SE" altLang="en-US" dirty="0"/>
              <a:t> on so </a:t>
            </a:r>
            <a:r>
              <a:rPr lang="sv-SE" altLang="en-US" dirty="0" err="1"/>
              <a:t>many</a:t>
            </a:r>
            <a:r>
              <a:rPr lang="sv-SE" altLang="en-US" dirty="0"/>
              <a:t> </a:t>
            </a:r>
            <a:r>
              <a:rPr lang="sv-SE" altLang="en-US" dirty="0" err="1"/>
              <a:t>variables</a:t>
            </a:r>
            <a:r>
              <a:rPr lang="sv-SE" altLang="en-US" dirty="0"/>
              <a:t>.</a:t>
            </a:r>
          </a:p>
          <a:p>
            <a:endParaRPr lang="sv-SE" altLang="en-US" dirty="0"/>
          </a:p>
          <a:p>
            <a:pPr>
              <a:buFont typeface="Helvetica" panose="020B0604020202020204" pitchFamily="34" charset="0"/>
              <a:buChar char="•"/>
            </a:pPr>
            <a:r>
              <a:rPr lang="en-US" altLang="en-US" dirty="0">
                <a:solidFill>
                  <a:schemeClr val="bg1"/>
                </a:solidFill>
              </a:rPr>
              <a:t>There is no point in implementing a backup schedule without first understanding, documenting and agreeing the requirements for restores.  Three things to consider:</a:t>
            </a:r>
          </a:p>
          <a:p>
            <a:pPr lvl="1">
              <a:buFont typeface="Arial" panose="020B0604020202020204" pitchFamily="34" charset="0"/>
              <a:buChar char="•"/>
            </a:pPr>
            <a:r>
              <a:rPr lang="en-US" altLang="en-US" dirty="0">
                <a:solidFill>
                  <a:schemeClr val="bg1"/>
                </a:solidFill>
              </a:rPr>
              <a:t>Under what circumstances might you need to </a:t>
            </a:r>
            <a:r>
              <a:rPr lang="en-US" altLang="en-US" u="sng" dirty="0">
                <a:solidFill>
                  <a:schemeClr val="bg1"/>
                </a:solidFill>
              </a:rPr>
              <a:t>restore</a:t>
            </a:r>
            <a:r>
              <a:rPr lang="en-US" altLang="en-US" dirty="0">
                <a:solidFill>
                  <a:schemeClr val="bg1"/>
                </a:solidFill>
              </a:rPr>
              <a:t> data – Full DB corruption, partial DB corruption, disk failure (usually multiple drives), </a:t>
            </a:r>
            <a:r>
              <a:rPr lang="nb-NO" altLang="en-US" dirty="0"/>
              <a:t>virus, hacking </a:t>
            </a:r>
            <a:r>
              <a:rPr lang="nb-NO" altLang="en-US" dirty="0" err="1"/>
              <a:t>event</a:t>
            </a:r>
            <a:r>
              <a:rPr lang="nb-NO" altLang="en-US" dirty="0"/>
              <a:t>, </a:t>
            </a:r>
            <a:r>
              <a:rPr lang="nb-NO" altLang="en-US" dirty="0" err="1"/>
              <a:t>accidental</a:t>
            </a:r>
            <a:r>
              <a:rPr lang="nb-NO" altLang="en-US" dirty="0"/>
              <a:t> data </a:t>
            </a:r>
            <a:r>
              <a:rPr lang="nb-NO" altLang="en-US" dirty="0" err="1"/>
              <a:t>deletion</a:t>
            </a:r>
            <a:r>
              <a:rPr lang="nb-NO" altLang="en-US" dirty="0"/>
              <a:t> </a:t>
            </a:r>
            <a:r>
              <a:rPr lang="en-US" altLang="en-US" dirty="0">
                <a:solidFill>
                  <a:schemeClr val="bg1"/>
                </a:solidFill>
              </a:rPr>
              <a:t>etc.</a:t>
            </a:r>
          </a:p>
          <a:p>
            <a:pPr lvl="1">
              <a:buFont typeface="Arial" panose="020B0604020202020204" pitchFamily="34" charset="0"/>
              <a:buChar char="•"/>
            </a:pPr>
            <a:r>
              <a:rPr lang="en-US" altLang="en-US" dirty="0">
                <a:solidFill>
                  <a:schemeClr val="bg1"/>
                </a:solidFill>
              </a:rPr>
              <a:t>For each of these scenarios, how quickly would you need to be able to restore and then recover the service?  Note that it may be practical to recover a service by failing over in less than 1 hour but you are unlikely to be able to restore a multi-TB database in the same time without significant investment.</a:t>
            </a:r>
          </a:p>
          <a:p>
            <a:pPr lvl="1">
              <a:buFont typeface="Arial" panose="020B0604020202020204" pitchFamily="34" charset="0"/>
              <a:buChar char="•"/>
            </a:pPr>
            <a:r>
              <a:rPr lang="en-US" altLang="en-US" dirty="0">
                <a:solidFill>
                  <a:schemeClr val="bg1"/>
                </a:solidFill>
              </a:rPr>
              <a:t>To what point would you need to recover/restore?  Put another way, how much data is the business prepared to lose in each of the circumstances above?  Answering these questions  will help define the frequency of backups, particularly of DB redo logs.</a:t>
            </a:r>
          </a:p>
          <a:p>
            <a:endParaRPr lang="en-US" altLang="en-US" dirty="0">
              <a:solidFill>
                <a:schemeClr val="bg1"/>
              </a:solidFill>
            </a:endParaRPr>
          </a:p>
          <a:p>
            <a:pPr>
              <a:buFont typeface="Helvetica" panose="020B0604020202020204" pitchFamily="34" charset="0"/>
              <a:buChar char="•"/>
            </a:pPr>
            <a:r>
              <a:rPr lang="en-US" altLang="en-US" dirty="0">
                <a:solidFill>
                  <a:schemeClr val="bg1"/>
                </a:solidFill>
              </a:rPr>
              <a:t>All of the above needs to be mutually agreed between a supplier and a customer. If there is no agreement then the supplier risks implementing something which they </a:t>
            </a:r>
            <a:r>
              <a:rPr lang="en-US" altLang="en-US" u="sng" dirty="0">
                <a:solidFill>
                  <a:schemeClr val="bg1"/>
                </a:solidFill>
              </a:rPr>
              <a:t>think</a:t>
            </a:r>
            <a:r>
              <a:rPr lang="en-US" altLang="en-US" dirty="0">
                <a:solidFill>
                  <a:schemeClr val="bg1"/>
                </a:solidFill>
              </a:rPr>
              <a:t> meets the customer’s business requirements but which actually does not meet their expectations.</a:t>
            </a:r>
          </a:p>
          <a:p>
            <a:pPr>
              <a:buFont typeface="Helvetica" panose="020B0604020202020204" pitchFamily="34" charset="0"/>
              <a:buChar char="•"/>
            </a:pPr>
            <a:endParaRPr lang="en-US" altLang="en-US" dirty="0">
              <a:solidFill>
                <a:schemeClr val="bg1"/>
              </a:solidFill>
            </a:endParaRPr>
          </a:p>
          <a:p>
            <a:pPr>
              <a:buFont typeface="Helvetica" panose="020B0604020202020204" pitchFamily="34" charset="0"/>
              <a:buChar char="•"/>
            </a:pPr>
            <a:r>
              <a:rPr lang="en-US" altLang="en-US" dirty="0">
                <a:solidFill>
                  <a:schemeClr val="bg1"/>
                </a:solidFill>
              </a:rPr>
              <a:t>A secondary issue is that many services change over time.  Business requirements change and a service which is not important today can become vital tomorrow.  Regular review and re-validation by both parties of the requirements would allow such changes to be captured and, if necessary, backup methodologies to be changed to meet any new restore requirements.</a:t>
            </a:r>
          </a:p>
          <a:p>
            <a:endParaRPr lang="en-US" altLang="en-US" dirty="0">
              <a:solidFill>
                <a:schemeClr val="bg1"/>
              </a:solidFill>
            </a:endParaRPr>
          </a:p>
          <a:p>
            <a:pPr>
              <a:buFont typeface="Helvetica" panose="020B0604020202020204" pitchFamily="34" charset="0"/>
              <a:buChar char="•"/>
            </a:pPr>
            <a:r>
              <a:rPr lang="en-US" altLang="en-US" dirty="0">
                <a:solidFill>
                  <a:schemeClr val="bg1"/>
                </a:solidFill>
              </a:rPr>
              <a:t>Once the restore requirements have been agreed then you can decide which methodology/TIER might be appropriate to back up data in a way that facilitates the restore requirement.</a:t>
            </a:r>
          </a:p>
          <a:p>
            <a:endParaRPr lang="en-US" altLang="en-US" dirty="0">
              <a:solidFill>
                <a:schemeClr val="bg1"/>
              </a:solidFill>
            </a:endParaRPr>
          </a:p>
          <a:p>
            <a:pPr>
              <a:buFont typeface="Helvetica" panose="020B0604020202020204" pitchFamily="34" charset="0"/>
              <a:buChar char="•"/>
            </a:pPr>
            <a:r>
              <a:rPr lang="en-US" altLang="en-US" dirty="0">
                <a:solidFill>
                  <a:schemeClr val="bg1"/>
                </a:solidFill>
              </a:rPr>
              <a:t>Note that these slides currently only cover distributed environments and do not include </a:t>
            </a:r>
            <a:r>
              <a:rPr lang="en-US" altLang="en-US" dirty="0" err="1">
                <a:solidFill>
                  <a:schemeClr val="bg1"/>
                </a:solidFill>
              </a:rPr>
              <a:t>zSeries</a:t>
            </a:r>
            <a:r>
              <a:rPr lang="en-US" altLang="en-US" dirty="0">
                <a:solidFill>
                  <a:schemeClr val="bg1"/>
                </a:solidFill>
              </a:rPr>
              <a:t> or iSeries.  The former probably requires a whole set of slides on it’s own and Best Practice for the latter is currently to use BRMS.</a:t>
            </a:r>
            <a:endParaRPr lang="sv-SE" altLang="en-US" dirty="0"/>
          </a:p>
        </p:txBody>
      </p:sp>
    </p:spTree>
    <p:extLst>
      <p:ext uri="{BB962C8B-B14F-4D97-AF65-F5344CB8AC3E}">
        <p14:creationId xmlns:p14="http://schemas.microsoft.com/office/powerpoint/2010/main" val="21281074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6"/>
          <p:cNvSpPr txBox="1">
            <a:spLocks noGrp="1" noChangeArrowheads="1"/>
          </p:cNvSpPr>
          <p:nvPr/>
        </p:nvSpPr>
        <p:spPr bwMode="auto">
          <a:xfrm>
            <a:off x="3970338" y="8770938"/>
            <a:ext cx="3035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2881" tIns="46260" rIns="92881" bIns="46260" anchor="b"/>
          <a:lstStyle>
            <a:lvl1pPr marL="360363" indent="-360363"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1pPr>
            <a:lvl2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2pPr>
            <a:lvl3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3pPr>
            <a:lvl4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4pPr>
            <a:lvl5pPr defTabSz="458788">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5pPr>
            <a:lvl6pPr marL="25146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6pPr>
            <a:lvl7pPr marL="29718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7pPr>
            <a:lvl8pPr marL="34290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8pPr>
            <a:lvl9pPr marL="3886200" indent="-228600" defTabSz="458788" eaLnBrk="0" fontAlgn="base" hangingPunct="0">
              <a:spcBef>
                <a:spcPct val="0"/>
              </a:spcBef>
              <a:spcAft>
                <a:spcPct val="0"/>
              </a:spcAft>
              <a:tabLst>
                <a:tab pos="727075" algn="l"/>
                <a:tab pos="1454150" algn="l"/>
                <a:tab pos="2179638" algn="l"/>
                <a:tab pos="2906713" algn="l"/>
              </a:tabLst>
              <a:defRPr>
                <a:solidFill>
                  <a:srgbClr val="FFFFFF"/>
                </a:solidFill>
                <a:latin typeface="Arial" panose="020B0604020202020204" pitchFamily="34" charset="0"/>
                <a:ea typeface="MS PGothic" panose="020B0600070205080204" pitchFamily="34" charset="-128"/>
              </a:defRPr>
            </a:lvl9pPr>
          </a:lstStyle>
          <a:p>
            <a:pPr algn="r">
              <a:buClr>
                <a:srgbClr val="000000"/>
              </a:buClr>
              <a:buSzPct val="45000"/>
              <a:buFont typeface="Wingdings" panose="05000000000000000000" pitchFamily="2" charset="2"/>
              <a:buNone/>
            </a:pPr>
            <a:fld id="{5789A9D8-B356-421E-BBA0-BE1DF708DC9A}" type="slidenum">
              <a:rPr lang="en-US" altLang="en-US" sz="1200">
                <a:solidFill>
                  <a:srgbClr val="000000"/>
                </a:solidFill>
                <a:latin typeface="Times New Roman" panose="02020603050405020304" pitchFamily="18" charset="0"/>
              </a:rPr>
              <a:pPr algn="r">
                <a:buClr>
                  <a:srgbClr val="000000"/>
                </a:buClr>
                <a:buSzPct val="45000"/>
                <a:buFont typeface="Wingdings" panose="05000000000000000000" pitchFamily="2" charset="2"/>
                <a:buNone/>
              </a:pPr>
              <a:t>105</a:t>
            </a:fld>
            <a:endParaRPr lang="en-US" altLang="en-US" sz="1200">
              <a:solidFill>
                <a:srgbClr val="000000"/>
              </a:solidFill>
              <a:latin typeface="Times New Roman" panose="02020603050405020304" pitchFamily="18" charset="0"/>
            </a:endParaRPr>
          </a:p>
        </p:txBody>
      </p:sp>
      <p:sp>
        <p:nvSpPr>
          <p:cNvPr id="144387" name="Rectangle 1"/>
          <p:cNvSpPr>
            <a:spLocks noGrp="1" noRot="1" noChangeAspect="1" noChangeArrowheads="1" noTextEdit="1"/>
          </p:cNvSpPr>
          <p:nvPr>
            <p:ph type="sldImg"/>
          </p:nvPr>
        </p:nvSpPr>
        <p:spPr>
          <a:xfrm>
            <a:off x="427038" y="692150"/>
            <a:ext cx="6153150" cy="3462338"/>
          </a:xfrm>
          <a:ln/>
        </p:spPr>
      </p:sp>
      <p:sp>
        <p:nvSpPr>
          <p:cNvPr id="141316" name="Rectangle 2"/>
          <p:cNvSpPr>
            <a:spLocks noGrp="1" noChangeArrowheads="1"/>
          </p:cNvSpPr>
          <p:nvPr>
            <p:ph type="body" idx="1"/>
          </p:nvPr>
        </p:nvSpPr>
        <p:spPr>
          <a:xfrm>
            <a:off x="701675" y="4386263"/>
            <a:ext cx="5605463" cy="4156075"/>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881" tIns="46260" rIns="92881" bIns="46260" anchor="ctr"/>
          <a:lstStyle/>
          <a:p>
            <a:pPr>
              <a:buFont typeface="Helvetica" panose="020B0604020202020204" pitchFamily="34" charset="0"/>
              <a:buChar char="•"/>
            </a:pPr>
            <a:r>
              <a:rPr lang="en-US" altLang="en-US" dirty="0"/>
              <a:t>This slide covers a number of other BaaS areas which should be considered.  These may not directly affect the ability to back up or restore but relate to things like the currency of an environment, manageability, replication between sites, encryption etc.</a:t>
            </a:r>
          </a:p>
          <a:p>
            <a:pPr>
              <a:buFont typeface="Helvetica" panose="020B0604020202020204" pitchFamily="34" charset="0"/>
              <a:buChar char="•"/>
            </a:pPr>
            <a:endParaRPr lang="en-US" altLang="en-US" dirty="0"/>
          </a:p>
          <a:p>
            <a:pPr>
              <a:buFont typeface="Helvetica" panose="020B0604020202020204" pitchFamily="34" charset="0"/>
              <a:buChar char="•"/>
            </a:pPr>
            <a:r>
              <a:rPr lang="en-US" altLang="en-US" dirty="0"/>
              <a:t>Note that Butterfly have two components, Butterfly Analysis Engine Report (AER) </a:t>
            </a:r>
            <a:r>
              <a:rPr lang="en-GB" altLang="en-US" dirty="0"/>
              <a:t>have an automated software process which give complete visualisation of current customer environment (as a health check of the </a:t>
            </a:r>
            <a:r>
              <a:rPr lang="en-GB" altLang="en-US" sz="800" dirty="0">
                <a:latin typeface="Helvetica" panose="020B0604020202020204" pitchFamily="34" charset="0"/>
                <a:ea typeface="SimSun" panose="02010600030101010101" pitchFamily="2" charset="-122"/>
              </a:rPr>
              <a:t>Spectrum Protect</a:t>
            </a:r>
            <a:r>
              <a:rPr lang="en-GB" altLang="en-US" dirty="0"/>
              <a:t> infrastructure) </a:t>
            </a:r>
            <a:r>
              <a:rPr lang="en-US" altLang="en-US" dirty="0"/>
              <a:t>and for pre-sale to generate revenue </a:t>
            </a:r>
            <a:r>
              <a:rPr lang="en-GB" altLang="en-US" dirty="0"/>
              <a:t>and is designed to tackle the problem of historic data migration and vendor proprietary lock in. </a:t>
            </a:r>
          </a:p>
          <a:p>
            <a:pPr>
              <a:buFont typeface="Helvetica" panose="020B0604020202020204" pitchFamily="34" charset="0"/>
              <a:buChar char="•"/>
            </a:pPr>
            <a:r>
              <a:rPr lang="en-GB" altLang="en-US" dirty="0"/>
              <a:t>It allows in depth comparison to target environment and delivers differential business case in easy to digest visual report. </a:t>
            </a:r>
            <a:r>
              <a:rPr lang="en-US" altLang="en-US" dirty="0"/>
              <a:t>Butterfly </a:t>
            </a:r>
            <a:r>
              <a:rPr lang="en-GB" altLang="en-US" dirty="0"/>
              <a:t>fully automates actual data migration quickly, safely and without disruption to the production environment. </a:t>
            </a:r>
          </a:p>
          <a:p>
            <a:pPr>
              <a:buFont typeface="Helvetica" panose="020B0604020202020204" pitchFamily="34" charset="0"/>
              <a:buChar char="•"/>
            </a:pPr>
            <a:r>
              <a:rPr lang="en-GB" altLang="en-US" dirty="0"/>
              <a:t>There is no downtime of the </a:t>
            </a:r>
            <a:r>
              <a:rPr lang="en-GB" altLang="en-US" sz="800" dirty="0">
                <a:latin typeface="Helvetica" panose="020B0604020202020204" pitchFamily="34" charset="0"/>
                <a:ea typeface="SimSun" panose="02010600030101010101" pitchFamily="2" charset="-122"/>
              </a:rPr>
              <a:t>Spectrum Protect</a:t>
            </a:r>
            <a:r>
              <a:rPr lang="en-US" altLang="en-US" sz="800" dirty="0">
                <a:latin typeface="Helvetica" panose="020B0604020202020204" pitchFamily="34" charset="0"/>
                <a:ea typeface="SimSun" panose="02010600030101010101" pitchFamily="2" charset="-122"/>
              </a:rPr>
              <a:t> </a:t>
            </a:r>
            <a:r>
              <a:rPr lang="en-GB" altLang="en-US" dirty="0"/>
              <a:t> Server when using the migration tool, and eliminates inherent risk in manual data migration. </a:t>
            </a:r>
            <a:r>
              <a:rPr lang="en-US" altLang="en-US" dirty="0"/>
              <a:t>Butterfly can be used not only for accessing old non-</a:t>
            </a:r>
            <a:r>
              <a:rPr lang="en-GB" altLang="en-US" sz="800" dirty="0">
                <a:latin typeface="Helvetica" panose="020B0604020202020204" pitchFamily="34" charset="0"/>
                <a:ea typeface="SimSun" panose="02010600030101010101" pitchFamily="2" charset="-122"/>
              </a:rPr>
              <a:t>Spectrum Protect</a:t>
            </a:r>
            <a:r>
              <a:rPr lang="en-US" altLang="en-US" dirty="0"/>
              <a:t> backups but also to analyze the existing environment and size the new TSM environment.</a:t>
            </a:r>
            <a:r>
              <a:rPr lang="en-GB" altLang="en-US" dirty="0"/>
              <a:t>. </a:t>
            </a:r>
          </a:p>
          <a:p>
            <a:pPr>
              <a:buFont typeface="Helvetica" panose="020B0604020202020204" pitchFamily="34" charset="0"/>
              <a:buChar char="•"/>
            </a:pPr>
            <a:r>
              <a:rPr lang="en-GB" altLang="en-US" dirty="0"/>
              <a:t>Also a</a:t>
            </a:r>
            <a:r>
              <a:rPr lang="en-US" altLang="en-US" dirty="0"/>
              <a:t> migration tool from </a:t>
            </a:r>
            <a:r>
              <a:rPr lang="en-GB" altLang="en-US" sz="800" dirty="0">
                <a:latin typeface="Helvetica" panose="020B0604020202020204" pitchFamily="34" charset="0"/>
                <a:ea typeface="SimSun" panose="02010600030101010101" pitchFamily="2" charset="-122"/>
              </a:rPr>
              <a:t>Spectrum Protect</a:t>
            </a:r>
            <a:r>
              <a:rPr lang="en-US" altLang="en-US" dirty="0"/>
              <a:t> v5.5 to latest recommended level and migration from ISV to </a:t>
            </a:r>
            <a:r>
              <a:rPr lang="en-GB" altLang="en-US" sz="800" dirty="0">
                <a:latin typeface="Helvetica" panose="020B0604020202020204" pitchFamily="34" charset="0"/>
                <a:ea typeface="SimSun" panose="02010600030101010101" pitchFamily="2" charset="-122"/>
              </a:rPr>
              <a:t>Spectrum Protect</a:t>
            </a:r>
            <a:r>
              <a:rPr lang="en-US" altLang="en-US" dirty="0"/>
              <a:t>, in an automatic fashion and without any downtime for the backup &amp; recovery service. The Butterfly AER includes a unique library containing efficiency and effectiveness statistics for various storage, server and infrastructure configurations. It provides a complete view of an organization’s existing data and infrastructure, presents the findings in an easily understood format that enables organizations to assess the cost and risk implications of staying with the current environment, and compares that to the proposed consolidated backup environment. </a:t>
            </a:r>
          </a:p>
          <a:p>
            <a:pPr>
              <a:buFont typeface="Helvetica" panose="020B0604020202020204" pitchFamily="34" charset="0"/>
              <a:buChar char="•"/>
            </a:pPr>
            <a:r>
              <a:rPr lang="en-US" altLang="en-US" dirty="0"/>
              <a:t>Contact persons on Butterfly are Mikael Lindstrom/Sweden/IBM and Jarl </a:t>
            </a:r>
            <a:r>
              <a:rPr lang="en-US" altLang="en-US" dirty="0" err="1"/>
              <a:t>Theuwissen</a:t>
            </a:r>
            <a:r>
              <a:rPr lang="en-US" altLang="en-US" dirty="0"/>
              <a:t>/France/IBM</a:t>
            </a:r>
          </a:p>
          <a:p>
            <a:endParaRPr lang="en-US" altLang="en-US" dirty="0"/>
          </a:p>
          <a:p>
            <a:endParaRPr lang="en-US" altLang="en-US" dirty="0"/>
          </a:p>
        </p:txBody>
      </p:sp>
    </p:spTree>
    <p:extLst>
      <p:ext uri="{BB962C8B-B14F-4D97-AF65-F5344CB8AC3E}">
        <p14:creationId xmlns:p14="http://schemas.microsoft.com/office/powerpoint/2010/main" val="128130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14</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93512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6"/>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6B41CA27-9E9D-4D4F-945B-370D03429361}" type="slidenum">
              <a:rPr lang="en-US" altLang="en-US">
                <a:solidFill>
                  <a:srgbClr val="000000"/>
                </a:solidFill>
                <a:latin typeface="Times New Roman" panose="02020603050405020304" pitchFamily="18" charset="0"/>
              </a:rPr>
              <a:pPr/>
              <a:t>106</a:t>
            </a:fld>
            <a:endParaRPr lang="en-US" altLang="en-US">
              <a:solidFill>
                <a:srgbClr val="000000"/>
              </a:solidFill>
              <a:latin typeface="Times New Roman" panose="02020603050405020304" pitchFamily="18" charset="0"/>
            </a:endParaRPr>
          </a:p>
        </p:txBody>
      </p:sp>
      <p:sp>
        <p:nvSpPr>
          <p:cNvPr id="188419" name="Rectangle 2"/>
          <p:cNvSpPr>
            <a:spLocks noGrp="1" noRot="1" noChangeAspect="1" noChangeArrowheads="1" noTextEdit="1"/>
          </p:cNvSpPr>
          <p:nvPr>
            <p:ph type="sldImg"/>
          </p:nvPr>
        </p:nvSpPr>
        <p:spPr>
          <a:xfrm>
            <a:off x="396875" y="692150"/>
            <a:ext cx="6153150" cy="3462338"/>
          </a:xfrm>
          <a:ln/>
        </p:spPr>
      </p:sp>
      <p:sp>
        <p:nvSpPr>
          <p:cNvPr id="22532" name="Rectangle 3"/>
          <p:cNvSpPr>
            <a:spLocks noGrp="1" noChangeArrowheads="1"/>
          </p:cNvSpPr>
          <p:nvPr>
            <p:ph type="body" idx="1"/>
          </p:nvPr>
        </p:nvSpPr>
        <p:spPr>
          <a:xfrm>
            <a:off x="695325" y="4386263"/>
            <a:ext cx="5556250" cy="4154487"/>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1150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xfrm>
            <a:off x="396875" y="692150"/>
            <a:ext cx="6151563" cy="3460750"/>
          </a:xfrm>
          <a:ln/>
        </p:spPr>
      </p:sp>
      <p:sp>
        <p:nvSpPr>
          <p:cNvPr id="22531" name="Notes Placeholder 2"/>
          <p:cNvSpPr>
            <a:spLocks noGrp="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b="1"/>
          </a:p>
        </p:txBody>
      </p:sp>
      <p:sp>
        <p:nvSpPr>
          <p:cNvPr id="22532" name="Slide Number Placeholder 3"/>
          <p:cNvSpPr>
            <a:spLocks noGrp="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358775" indent="-358775">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rgbClr val="FFFFFF"/>
                </a:solidFill>
                <a:latin typeface="Arial" panose="020B0604020202020204" pitchFamily="34" charset="0"/>
                <a:ea typeface="MS PGothic" panose="020B0600070205080204" pitchFamily="34" charset="-128"/>
              </a:defRPr>
            </a:lvl9pPr>
          </a:lstStyle>
          <a:p>
            <a:fld id="{C105E2FC-D695-48B4-BC46-53C566D1A0DE}" type="slidenum">
              <a:rPr lang="en-US" altLang="en-US">
                <a:solidFill>
                  <a:srgbClr val="000000"/>
                </a:solidFill>
                <a:latin typeface="Times New Roman" panose="02020603050405020304" pitchFamily="18" charset="0"/>
              </a:rPr>
              <a:pPr/>
              <a:t>15</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8018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7466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01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59801" y="381001"/>
            <a:ext cx="2817284" cy="5781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600" y="381001"/>
            <a:ext cx="8255000" cy="5781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54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381001"/>
            <a:ext cx="10989733" cy="1433513"/>
          </a:xfrm>
        </p:spPr>
        <p:txBody>
          <a:bodyPr/>
          <a:lstStyle/>
          <a:p>
            <a:r>
              <a:rPr lang="en-US"/>
              <a:t>Click to edit Master title style</a:t>
            </a:r>
          </a:p>
        </p:txBody>
      </p:sp>
      <p:sp>
        <p:nvSpPr>
          <p:cNvPr id="3" name="Text Placeholder 2"/>
          <p:cNvSpPr>
            <a:spLocks noGrp="1"/>
          </p:cNvSpPr>
          <p:nvPr>
            <p:ph type="body" sz="half" idx="1"/>
          </p:nvPr>
        </p:nvSpPr>
        <p:spPr>
          <a:xfrm>
            <a:off x="321734" y="1130301"/>
            <a:ext cx="5425017" cy="5032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49951" y="1130301"/>
            <a:ext cx="5427133" cy="5032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037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Text Placeholder 4"/>
          <p:cNvSpPr>
            <a:spLocks noGrp="1"/>
          </p:cNvSpPr>
          <p:nvPr>
            <p:ph type="body" sz="quarter" idx="11"/>
          </p:nvPr>
        </p:nvSpPr>
        <p:spPr>
          <a:xfrm>
            <a:off x="609600" y="1604968"/>
            <a:ext cx="10972800" cy="4513263"/>
          </a:xfrm>
          <a:prstGeom prst="rect">
            <a:avLst/>
          </a:prstGeom>
        </p:spPr>
        <p:txBody>
          <a:bodyPr/>
          <a:lstStyle>
            <a:lvl1pPr marL="174571" indent="-174571">
              <a:buFont typeface="Wingdings" panose="05000000000000000000" pitchFamily="2" charset="2"/>
              <a:buChar char="§"/>
              <a:defRPr sz="1600"/>
            </a:lvl1pPr>
            <a:lvl2pPr marL="515779" indent="-176159">
              <a:defRPr sz="1600"/>
            </a:lvl2pPr>
            <a:lvl3pPr marL="855400" indent="-165049">
              <a:buFont typeface="Wingdings" panose="05000000000000000000" pitchFamily="2" charset="2"/>
              <a:buChar cha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52"/>
          <p:cNvSpPr>
            <a:spLocks noGrp="1" noChangeArrowheads="1"/>
          </p:cNvSpPr>
          <p:nvPr>
            <p:ph type="sldNum" sz="quarter" idx="12"/>
          </p:nvPr>
        </p:nvSpPr>
        <p:spPr>
          <a:xfrm>
            <a:off x="11489268" y="6499225"/>
            <a:ext cx="486833" cy="228600"/>
          </a:xfrm>
          <a:prstGeom prst="rect">
            <a:avLst/>
          </a:prstGeom>
        </p:spPr>
        <p:txBody>
          <a:bodyPr vert="horz" wrap="square" lIns="91413" tIns="45708" rIns="91413" bIns="45708" numCol="1" anchor="t" anchorCtr="0" compatLnSpc="1">
            <a:prstTxWarp prst="textNoShape">
              <a:avLst/>
            </a:prstTxWarp>
          </a:bodyPr>
          <a:lstStyle>
            <a:lvl1pPr algn="r">
              <a:defRPr sz="1000">
                <a:solidFill>
                  <a:srgbClr val="000000"/>
                </a:solidFill>
              </a:defRPr>
            </a:lvl1pPr>
          </a:lstStyle>
          <a:p>
            <a:fld id="{8B8412C3-E764-4CC6-ACF1-6D90FFFC4AB0}" type="slidenum">
              <a:rPr lang="en-US" altLang="ja-JP"/>
              <a:pPr/>
              <a:t>‹#›</a:t>
            </a:fld>
            <a:endParaRPr lang="en-US" altLang="ja-JP"/>
          </a:p>
        </p:txBody>
      </p:sp>
    </p:spTree>
    <p:extLst>
      <p:ext uri="{BB962C8B-B14F-4D97-AF65-F5344CB8AC3E}">
        <p14:creationId xmlns:p14="http://schemas.microsoft.com/office/powerpoint/2010/main" val="2672646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304800" y="282315"/>
            <a:ext cx="10972800" cy="891349"/>
          </a:xfrm>
          <a:prstGeom prst="rect">
            <a:avLst/>
          </a:prstGeom>
        </p:spPr>
        <p:txBody>
          <a:bodyPr/>
          <a:lstStyle>
            <a:lvl1pPr algn="l">
              <a:defRPr sz="2800" b="1" baseline="0">
                <a:latin typeface="Arial Narrow"/>
                <a:cs typeface="Arial Narrow"/>
              </a:defRPr>
            </a:lvl1pPr>
          </a:lstStyle>
          <a:p>
            <a:r>
              <a:rPr lang="en-US"/>
              <a:t>Click to edit Master title style</a:t>
            </a:r>
            <a:endParaRPr lang="en-US" dirty="0"/>
          </a:p>
        </p:txBody>
      </p:sp>
      <p:sp>
        <p:nvSpPr>
          <p:cNvPr id="3" name="Slide Number Placeholder 5">
            <a:extLst/>
          </p:cNvPr>
          <p:cNvSpPr>
            <a:spLocks noGrp="1"/>
          </p:cNvSpPr>
          <p:nvPr>
            <p:ph type="sldNum" sz="quarter" idx="10"/>
          </p:nvPr>
        </p:nvSpPr>
        <p:spPr>
          <a:xfrm>
            <a:off x="9144000" y="485775"/>
            <a:ext cx="2844800" cy="363538"/>
          </a:xfrm>
          <a:prstGeom prst="rect">
            <a:avLst/>
          </a:prstGeom>
        </p:spPr>
        <p:txBody>
          <a:bodyPr vert="horz" wrap="square" lIns="91440" tIns="45720" rIns="91440" bIns="45720" numCol="1" anchor="t" anchorCtr="0" compatLnSpc="1">
            <a:prstTxWarp prst="textNoShape">
              <a:avLst/>
            </a:prstTxWarp>
          </a:bodyPr>
          <a:lstStyle>
            <a:lvl1pPr algn="r">
              <a:spcBef>
                <a:spcPct val="20000"/>
              </a:spcBef>
              <a:buClr>
                <a:srgbClr val="A70000"/>
              </a:buClr>
              <a:buFont typeface="Wingdings" panose="05000000000000000000" pitchFamily="2" charset="2"/>
              <a:buNone/>
              <a:defRPr>
                <a:solidFill>
                  <a:schemeClr val="bg1"/>
                </a:solidFill>
                <a:latin typeface="Arial Narrow" panose="020B0606020202030204" pitchFamily="34" charset="0"/>
              </a:defRPr>
            </a:lvl1pPr>
          </a:lstStyle>
          <a:p>
            <a:fld id="{356D2F20-7072-47C9-A0C9-271AFB9DE81A}" type="slidenum">
              <a:rPr lang="en-US" altLang="en-US"/>
              <a:pPr/>
              <a:t>‹#›</a:t>
            </a:fld>
            <a:endParaRPr lang="en-US" altLang="en-US"/>
          </a:p>
        </p:txBody>
      </p:sp>
    </p:spTree>
    <p:extLst>
      <p:ext uri="{BB962C8B-B14F-4D97-AF65-F5344CB8AC3E}">
        <p14:creationId xmlns:p14="http://schemas.microsoft.com/office/powerpoint/2010/main" val="3344064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43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928787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816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0937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8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959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783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Box 11"/>
          <p:cNvSpPr txBox="1">
            <a:spLocks noChangeArrowheads="1"/>
          </p:cNvSpPr>
          <p:nvPr userDrawn="1"/>
        </p:nvSpPr>
        <p:spPr bwMode="auto">
          <a:xfrm>
            <a:off x="914400" y="5257800"/>
            <a:ext cx="447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IBM Internal Use Only</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598862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8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620631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67744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428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600201"/>
            <a:ext cx="2743200" cy="4525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600201"/>
            <a:ext cx="80264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94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6415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1734" y="1130301"/>
            <a:ext cx="5425017" cy="503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49951" y="1130301"/>
            <a:ext cx="5427133" cy="503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05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3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22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12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265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603748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8"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3" Type="http://schemas.openxmlformats.org/officeDocument/2006/relationships/image" Target="../media/image3.jpeg"/><Relationship Id="rId14" Type="http://schemas.openxmlformats.org/officeDocument/2006/relationships/image" Target="../media/image2.jpeg"/><Relationship Id="rId15" Type="http://schemas.openxmlformats.org/officeDocument/2006/relationships/image" Target="../media/image1.jpeg"/><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4" y="34925"/>
            <a:ext cx="12181416"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p:cNvPicPr>
            <a:picLocks noChangeAspect="1" noChangeArrowheads="1"/>
          </p:cNvPicPr>
          <p:nvPr/>
        </p:nvPicPr>
        <p:blipFill>
          <a:blip r:embed="rId18">
            <a:extLst>
              <a:ext uri="{28A0092B-C50C-407E-A947-70E740481C1C}">
                <a14:useLocalDpi xmlns:a14="http://schemas.microsoft.com/office/drawing/2010/main" val="0"/>
              </a:ext>
            </a:extLst>
          </a:blip>
          <a:srcRect b="468"/>
          <a:stretch>
            <a:fillRect/>
          </a:stretch>
        </p:blipFill>
        <p:spPr bwMode="auto">
          <a:xfrm>
            <a:off x="0" y="6470651"/>
            <a:ext cx="121920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a:extLst/>
          </p:cNvPr>
          <p:cNvSpPr>
            <a:spLocks noChangeArrowheads="1"/>
          </p:cNvSpPr>
          <p:nvPr/>
        </p:nvSpPr>
        <p:spPr bwMode="auto">
          <a:xfrm>
            <a:off x="205318" y="6502401"/>
            <a:ext cx="1341967" cy="2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104000"/>
              </a:lnSpc>
              <a:spcBef>
                <a:spcPts val="563"/>
              </a:spcBef>
              <a:buSzPct val="100000"/>
            </a:pPr>
            <a:fld id="{C8CEE47B-2AC7-4FEE-A7C0-BAC85AC7E666}" type="slidenum">
              <a:rPr lang="en-GB" altLang="en-US" sz="900" b="1">
                <a:ea typeface="SimSun" panose="02010600030101010101" pitchFamily="2" charset="-122"/>
              </a:rPr>
              <a:pPr eaLnBrk="1" hangingPunct="1">
                <a:lnSpc>
                  <a:spcPct val="104000"/>
                </a:lnSpc>
                <a:spcBef>
                  <a:spcPts val="563"/>
                </a:spcBef>
                <a:buSzPct val="100000"/>
              </a:pPr>
              <a:t>‹#›</a:t>
            </a:fld>
            <a:endParaRPr lang="en-GB" altLang="en-US" sz="900" b="1">
              <a:ea typeface="SimSun" panose="02010600030101010101" pitchFamily="2" charset="-122"/>
            </a:endParaRPr>
          </a:p>
        </p:txBody>
      </p:sp>
      <p:sp>
        <p:nvSpPr>
          <p:cNvPr id="1029" name="Rectangle 4"/>
          <p:cNvSpPr>
            <a:spLocks noGrp="1" noChangeArrowheads="1"/>
          </p:cNvSpPr>
          <p:nvPr>
            <p:ph type="body" idx="1"/>
          </p:nvPr>
        </p:nvSpPr>
        <p:spPr bwMode="auto">
          <a:xfrm>
            <a:off x="321734" y="1130301"/>
            <a:ext cx="11055351"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dirty="0"/>
              <a:t>Click to edit the outline text format</a:t>
            </a:r>
          </a:p>
          <a:p>
            <a:pPr lvl="1"/>
            <a:r>
              <a:rPr lang="en-GB" altLang="en-US" dirty="0"/>
              <a:t>Second Outline Level</a:t>
            </a:r>
          </a:p>
          <a:p>
            <a:pPr lvl="2"/>
            <a:r>
              <a:rPr lang="en-GB" altLang="en-US" dirty="0"/>
              <a:t>Third Outline Level</a:t>
            </a:r>
          </a:p>
          <a:p>
            <a:pPr lvl="3"/>
            <a:r>
              <a:rPr lang="en-GB" altLang="en-US" dirty="0"/>
              <a:t>Fourth Outline Level</a:t>
            </a:r>
          </a:p>
          <a:p>
            <a:pPr lvl="4"/>
            <a:r>
              <a:rPr lang="en-GB" altLang="en-US" dirty="0"/>
              <a:t>Fifth Outline Level</a:t>
            </a:r>
          </a:p>
          <a:p>
            <a:pPr lvl="4"/>
            <a:r>
              <a:rPr lang="en-GB" altLang="en-US" dirty="0"/>
              <a:t>Sixth Outline Level</a:t>
            </a:r>
          </a:p>
          <a:p>
            <a:pPr lvl="4"/>
            <a:r>
              <a:rPr lang="en-GB" altLang="en-US" dirty="0"/>
              <a:t>Seventh Outline Level</a:t>
            </a:r>
          </a:p>
          <a:p>
            <a:pPr lvl="4"/>
            <a:r>
              <a:rPr lang="en-GB" altLang="en-US" dirty="0"/>
              <a:t>Eighth Outline Level</a:t>
            </a:r>
          </a:p>
          <a:p>
            <a:pPr lvl="4"/>
            <a:r>
              <a:rPr lang="en-GB" altLang="en-US" dirty="0"/>
              <a:t>Ninth Outline Level</a:t>
            </a:r>
          </a:p>
        </p:txBody>
      </p:sp>
      <p:sp>
        <p:nvSpPr>
          <p:cNvPr id="1030" name="Rectangle 5"/>
          <p:cNvSpPr>
            <a:spLocks noGrp="1" noChangeArrowheads="1"/>
          </p:cNvSpPr>
          <p:nvPr>
            <p:ph type="title"/>
          </p:nvPr>
        </p:nvSpPr>
        <p:spPr bwMode="auto">
          <a:xfrm>
            <a:off x="101600" y="447674"/>
            <a:ext cx="10989733"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title text format</a:t>
            </a:r>
          </a:p>
        </p:txBody>
      </p:sp>
      <p:sp>
        <p:nvSpPr>
          <p:cNvPr id="2" name="Text Box 6"/>
          <p:cNvSpPr txBox="1">
            <a:spLocks noChangeArrowheads="1"/>
          </p:cNvSpPr>
          <p:nvPr/>
        </p:nvSpPr>
        <p:spPr bwMode="auto">
          <a:xfrm>
            <a:off x="325967" y="55563"/>
            <a:ext cx="298688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charset="0"/>
                <a:cs typeface="Arial" charset="0"/>
              </a:defRPr>
            </a:lvl9pPr>
          </a:lstStyle>
          <a:p>
            <a:pPr defTabSz="914400" eaLnBrk="1" hangingPunct="1">
              <a:defRPr/>
            </a:pPr>
            <a:r>
              <a:rPr lang="en-US" sz="1600" dirty="0">
                <a:ea typeface="ＭＳ Ｐゴシック" charset="0"/>
              </a:rPr>
              <a:t>TI&amp;A Storage Domain Strategy</a:t>
            </a:r>
          </a:p>
        </p:txBody>
      </p:sp>
      <p:sp>
        <p:nvSpPr>
          <p:cNvPr id="14344" name="Rectangle 7">
            <a:extLst/>
          </p:cNvPr>
          <p:cNvSpPr>
            <a:spLocks noChangeArrowheads="1"/>
          </p:cNvSpPr>
          <p:nvPr userDrawn="1"/>
        </p:nvSpPr>
        <p:spPr bwMode="auto">
          <a:xfrm>
            <a:off x="3924301" y="6499225"/>
            <a:ext cx="811741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9pPr>
          </a:lstStyle>
          <a:p>
            <a:pPr algn="r" eaLnBrk="1" hangingPunct="1">
              <a:buSzPct val="100000"/>
              <a:defRPr/>
            </a:pPr>
            <a:r>
              <a:rPr lang="en-US" altLang="en-US" sz="1000" dirty="0">
                <a:ea typeface="SimSun" panose="02010600030101010101" pitchFamily="2" charset="-122"/>
              </a:rPr>
              <a:t>© 2018 IBM Corporation</a:t>
            </a:r>
          </a:p>
        </p:txBody>
      </p:sp>
      <p:sp>
        <p:nvSpPr>
          <p:cNvPr id="1033" name="TextBox 11"/>
          <p:cNvSpPr txBox="1">
            <a:spLocks noChangeArrowheads="1"/>
          </p:cNvSpPr>
          <p:nvPr userDrawn="1"/>
        </p:nvSpPr>
        <p:spPr bwMode="auto">
          <a:xfrm>
            <a:off x="9677400" y="15875"/>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t>IBM Internal Use Only</a:t>
            </a:r>
          </a:p>
        </p:txBody>
      </p:sp>
    </p:spTree>
  </p:cSld>
  <p:clrMap bg1="lt1" tx1="dk1" bg2="lt2" tx2="dk2" accent1="accent1" accent2="accent2" accent3="accent3" accent4="accent4" accent5="accent5" accent6="accent6" hlink="hlink" folHlink="folHlink"/>
  <p:sldLayoutIdLst>
    <p:sldLayoutId id="2147496428" r:id="rId1"/>
    <p:sldLayoutId id="2147496429" r:id="rId2"/>
    <p:sldLayoutId id="2147496430" r:id="rId3"/>
    <p:sldLayoutId id="2147496431" r:id="rId4"/>
    <p:sldLayoutId id="2147496432" r:id="rId5"/>
    <p:sldLayoutId id="2147496433" r:id="rId6"/>
    <p:sldLayoutId id="2147496434" r:id="rId7"/>
    <p:sldLayoutId id="2147496435" r:id="rId8"/>
    <p:sldLayoutId id="2147496436" r:id="rId9"/>
    <p:sldLayoutId id="2147496437" r:id="rId10"/>
    <p:sldLayoutId id="2147496438" r:id="rId11"/>
    <p:sldLayoutId id="2147496439" r:id="rId12"/>
    <p:sldLayoutId id="2147496451" r:id="rId13"/>
    <p:sldLayoutId id="2147496453" r:id="rId14"/>
    <p:sldLayoutId id="2147496454" r:id="rId15"/>
  </p:sldLayoutIdLst>
  <p:hf sldNum="0" hdr="0" ftr="0" dt="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2D2DB9"/>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p:titleStyle>
    <p:body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buChar char="•"/>
        <a:defRPr sz="1600">
          <a:solidFill>
            <a:srgbClr val="000000"/>
          </a:solidFill>
          <a:latin typeface="+mn-lt"/>
          <a:ea typeface="+mn-ea"/>
          <a:cs typeface="SimSun" charset="0"/>
        </a:defRPr>
      </a:lvl1pPr>
      <a:lvl2pPr marL="742950" indent="-28575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3399"/>
          </a:solidFill>
          <a:latin typeface="+mn-lt"/>
          <a:ea typeface="+mn-ea"/>
          <a:cs typeface="SimSun" charset="0"/>
        </a:defRPr>
      </a:lvl2pPr>
      <a:lvl3pPr marL="11430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3pPr>
      <a:lvl4pPr marL="1600200" indent="-228600" algn="l" defTabSz="457200" rtl="0" eaLnBrk="0" fontAlgn="base" hangingPunct="0">
        <a:spcBef>
          <a:spcPts val="525"/>
        </a:spcBef>
        <a:spcAft>
          <a:spcPct val="0"/>
        </a:spcAft>
        <a:buClr>
          <a:srgbClr val="000000"/>
        </a:buClr>
        <a:buSzPct val="100000"/>
        <a:buFont typeface="Times New Roman" panose="02020603050405020304" pitchFamily="18" charset="0"/>
        <a:buChar char="–"/>
        <a:defRPr sz="1400">
          <a:solidFill>
            <a:srgbClr val="000000"/>
          </a:solidFill>
          <a:latin typeface="+mn-lt"/>
          <a:ea typeface="+mn-ea"/>
          <a:cs typeface="SimSun" charset="0"/>
        </a:defRPr>
      </a:lvl4pPr>
      <a:lvl5pPr marL="20574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5pPr>
      <a:lvl6pPr marL="25146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6pPr>
      <a:lvl7pPr marL="29718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7pPr>
      <a:lvl8pPr marL="34290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8pPr>
      <a:lvl9pPr marL="38862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chemeClr val="bg1"/>
          </a:bgClr>
        </a:patt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76400"/>
            <a:ext cx="121920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2"/>
          <p:cNvPicPr>
            <a:picLocks noChangeAspect="1" noChangeArrowheads="1"/>
          </p:cNvPicPr>
          <p:nvPr/>
        </p:nvPicPr>
        <p:blipFill>
          <a:blip r:embed="rId14">
            <a:extLst>
              <a:ext uri="{28A0092B-C50C-407E-A947-70E740481C1C}">
                <a14:useLocalDpi xmlns:a14="http://schemas.microsoft.com/office/drawing/2010/main" val="0"/>
              </a:ext>
            </a:extLst>
          </a:blip>
          <a:srcRect b="468"/>
          <a:stretch>
            <a:fillRect/>
          </a:stretch>
        </p:blipFill>
        <p:spPr bwMode="auto">
          <a:xfrm>
            <a:off x="0" y="5241926"/>
            <a:ext cx="12192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21920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4">
            <a:extLst/>
          </p:cNvPr>
          <p:cNvSpPr>
            <a:spLocks noChangeArrowheads="1"/>
          </p:cNvSpPr>
          <p:nvPr/>
        </p:nvSpPr>
        <p:spPr bwMode="auto">
          <a:xfrm>
            <a:off x="971549" y="1295400"/>
            <a:ext cx="7789333" cy="306388"/>
          </a:xfrm>
          <a:prstGeom prst="rect">
            <a:avLst/>
          </a:prstGeom>
          <a:noFill/>
          <a:ln>
            <a:noFill/>
          </a:ln>
          <a:effectLst/>
          <a:extLst/>
        </p:spPr>
        <p:txBody>
          <a:bodyPr lIns="18360" tIns="18360" rIns="18360" bIns="18360" anchor="ctr"/>
          <a:lstStyle>
            <a:lvl1pPr marL="341313" indent="-339725"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1pPr>
            <a:lvl2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2pPr>
            <a:lvl3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3pPr>
            <a:lvl4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4pPr>
            <a:lvl5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rgbClr val="FFFFFF"/>
                </a:solidFill>
                <a:latin typeface="Arial" panose="020B0604020202020204" pitchFamily="34" charset="0"/>
                <a:ea typeface="MS PGothic" panose="020B0600070205080204" pitchFamily="34" charset="-128"/>
              </a:defRPr>
            </a:lvl9pPr>
          </a:lstStyle>
          <a:p>
            <a:pPr eaLnBrk="1" hangingPunct="1">
              <a:lnSpc>
                <a:spcPct val="94000"/>
              </a:lnSpc>
              <a:spcBef>
                <a:spcPts val="425"/>
              </a:spcBef>
              <a:buSzPct val="100000"/>
              <a:defRPr/>
            </a:pPr>
            <a:r>
              <a:rPr lang="en-GB" sz="1700" dirty="0">
                <a:ea typeface="SimSun" panose="02010600030101010101" pitchFamily="2" charset="-122"/>
              </a:rPr>
              <a:t>Global Technology Services</a:t>
            </a:r>
          </a:p>
        </p:txBody>
      </p:sp>
      <p:sp>
        <p:nvSpPr>
          <p:cNvPr id="4102" name="Line 5"/>
          <p:cNvSpPr>
            <a:spLocks noChangeShapeType="1"/>
          </p:cNvSpPr>
          <p:nvPr/>
        </p:nvSpPr>
        <p:spPr bwMode="auto">
          <a:xfrm flipV="1">
            <a:off x="914400" y="1358901"/>
            <a:ext cx="2116" cy="339725"/>
          </a:xfrm>
          <a:prstGeom prst="line">
            <a:avLst/>
          </a:prstGeom>
          <a:noFill/>
          <a:ln w="126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6391" name="Rectangle 6">
            <a:extLst/>
          </p:cNvPr>
          <p:cNvSpPr>
            <a:spLocks noChangeArrowheads="1"/>
          </p:cNvSpPr>
          <p:nvPr/>
        </p:nvSpPr>
        <p:spPr bwMode="auto">
          <a:xfrm>
            <a:off x="9387418" y="6270625"/>
            <a:ext cx="2444749"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Arial" panose="020B0604020202020204" pitchFamily="34" charset="0"/>
                <a:ea typeface="MS PGothic" panose="020B0600070205080204" pitchFamily="34" charset="-128"/>
              </a:defRPr>
            </a:lvl9pPr>
          </a:lstStyle>
          <a:p>
            <a:pPr algn="r" eaLnBrk="1" hangingPunct="1">
              <a:buSzPct val="100000"/>
              <a:defRPr/>
            </a:pPr>
            <a:r>
              <a:rPr lang="en-GB" altLang="en-US" sz="1000" dirty="0">
                <a:ea typeface="SimSun" panose="02010600030101010101" pitchFamily="2" charset="-122"/>
              </a:rPr>
              <a:t>© 2018 IBM Corporation</a:t>
            </a:r>
          </a:p>
        </p:txBody>
      </p:sp>
      <p:pic>
        <p:nvPicPr>
          <p:cNvPr id="4104"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3001" y="687388"/>
            <a:ext cx="133561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AutoShape 9">
            <a:extLst/>
          </p:cNvPr>
          <p:cNvSpPr>
            <a:spLocks noChangeArrowheads="1"/>
          </p:cNvSpPr>
          <p:nvPr/>
        </p:nvSpPr>
        <p:spPr bwMode="auto">
          <a:xfrm>
            <a:off x="6506633" y="5270500"/>
            <a:ext cx="4143420" cy="389980"/>
          </a:xfrm>
          <a:prstGeom prst="roundRect">
            <a:avLst>
              <a:gd name="adj" fmla="val 412"/>
            </a:avLst>
          </a:prstGeom>
          <a:noFill/>
          <a:ln>
            <a:noFill/>
          </a:ln>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0000"/>
              </a:lnSpc>
              <a:buClrTx/>
              <a:buFontTx/>
              <a:buNone/>
              <a:defRPr/>
            </a:pPr>
            <a:r>
              <a:rPr lang="en-GB" sz="2400" b="1">
                <a:solidFill>
                  <a:srgbClr val="EAEAEA"/>
                </a:solidFill>
                <a:latin typeface="Arial Black" panose="020B0A04020102020204" pitchFamily="34" charset="0"/>
                <a:ea typeface="SimSun" panose="02010600030101010101" pitchFamily="2" charset="-122"/>
              </a:rPr>
              <a:t>Innovation that matters</a:t>
            </a:r>
          </a:p>
        </p:txBody>
      </p:sp>
      <p:sp>
        <p:nvSpPr>
          <p:cNvPr id="2" name="Oval 11"/>
          <p:cNvSpPr>
            <a:spLocks noChangeArrowheads="1"/>
          </p:cNvSpPr>
          <p:nvPr/>
        </p:nvSpPr>
        <p:spPr bwMode="auto">
          <a:xfrm>
            <a:off x="8439151" y="317500"/>
            <a:ext cx="1464733" cy="1098550"/>
          </a:xfrm>
          <a:prstGeom prst="ellipse">
            <a:avLst/>
          </a:prstGeom>
          <a:noFill/>
          <a:ln w="76320">
            <a:solidFill>
              <a:srgbClr val="838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07" name="Rectangle 12"/>
          <p:cNvSpPr>
            <a:spLocks noGrp="1" noChangeArrowheads="1"/>
          </p:cNvSpPr>
          <p:nvPr>
            <p:ph type="title"/>
          </p:nvPr>
        </p:nvSpPr>
        <p:spPr bwMode="auto">
          <a:xfrm>
            <a:off x="914401" y="2130426"/>
            <a:ext cx="10462684"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title text format</a:t>
            </a:r>
          </a:p>
        </p:txBody>
      </p:sp>
    </p:spTree>
  </p:cSld>
  <p:clrMap bg1="lt1" tx1="dk1" bg2="lt2" tx2="dk2" accent1="accent1" accent2="accent2" accent3="accent3" accent4="accent4" accent5="accent5" accent6="accent6" hlink="hlink" folHlink="folHlink"/>
  <p:sldLayoutIdLst>
    <p:sldLayoutId id="2147496440" r:id="rId1"/>
    <p:sldLayoutId id="2147496441" r:id="rId2"/>
    <p:sldLayoutId id="2147496442" r:id="rId3"/>
    <p:sldLayoutId id="2147496443" r:id="rId4"/>
    <p:sldLayoutId id="2147496444" r:id="rId5"/>
    <p:sldLayoutId id="2147496452" r:id="rId6"/>
    <p:sldLayoutId id="2147496445" r:id="rId7"/>
    <p:sldLayoutId id="2147496446" r:id="rId8"/>
    <p:sldLayoutId id="2147496447" r:id="rId9"/>
    <p:sldLayoutId id="2147496448" r:id="rId10"/>
    <p:sldLayoutId id="2147496449" r:id="rId11"/>
  </p:sldLayoutIdLst>
  <p:hf sldNum="0" hdr="0" ftr="0" dt="0"/>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p:titleStyle>
    <p:bodyStyle>
      <a:lvl1pPr marL="342900" indent="-342900" algn="ctr" defTabSz="457200" rtl="0" eaLnBrk="0" fontAlgn="base" hangingPunct="0">
        <a:spcBef>
          <a:spcPct val="0"/>
        </a:spcBef>
        <a:spcAft>
          <a:spcPct val="0"/>
        </a:spcAft>
        <a:buClr>
          <a:srgbClr val="000000"/>
        </a:buClr>
        <a:buSzPct val="100000"/>
        <a:buFont typeface="Times New Roman" panose="02020603050405020304" pitchFamily="18" charset="0"/>
        <a:buChar char="•"/>
        <a:defRPr sz="1900">
          <a:solidFill>
            <a:srgbClr val="000000"/>
          </a:solidFill>
          <a:latin typeface="+mn-lt"/>
          <a:ea typeface="MS PGothic" panose="020B0600070205080204" pitchFamily="34" charset="-128"/>
          <a:cs typeface="+mn-cs"/>
        </a:defRPr>
      </a:lvl1pPr>
      <a:lvl2pPr marL="742950" indent="-285750" algn="ctr" defTabSz="457200" rtl="0" eaLnBrk="0" fontAlgn="base" hangingPunct="0">
        <a:lnSpc>
          <a:spcPct val="79000"/>
        </a:lnSpc>
        <a:spcBef>
          <a:spcPts val="188"/>
        </a:spcBef>
        <a:spcAft>
          <a:spcPct val="0"/>
        </a:spcAft>
        <a:buClr>
          <a:srgbClr val="000000"/>
        </a:buClr>
        <a:buSzPct val="100000"/>
        <a:buFont typeface="Times New Roman" panose="02020603050405020304" pitchFamily="18" charset="0"/>
        <a:buChar char="–"/>
        <a:defRPr sz="1500">
          <a:solidFill>
            <a:srgbClr val="003399"/>
          </a:solidFill>
          <a:latin typeface="+mn-lt"/>
          <a:ea typeface="MS PGothic" panose="020B0600070205080204" pitchFamily="34" charset="-128"/>
          <a:cs typeface="+mn-cs"/>
        </a:defRPr>
      </a:lvl2pPr>
      <a:lvl3pPr marL="1143000" indent="-228600" algn="ctr" defTabSz="457200" rtl="0" eaLnBrk="0" fontAlgn="base" hangingPunct="0">
        <a:lnSpc>
          <a:spcPct val="90000"/>
        </a:lnSpc>
        <a:spcBef>
          <a:spcPts val="188"/>
        </a:spcBef>
        <a:spcAft>
          <a:spcPct val="0"/>
        </a:spcAft>
        <a:buClr>
          <a:srgbClr val="000000"/>
        </a:buClr>
        <a:buSzPct val="100000"/>
        <a:buFont typeface="Times New Roman" panose="02020603050405020304" pitchFamily="18" charset="0"/>
        <a:buChar char="•"/>
        <a:defRPr sz="1500">
          <a:solidFill>
            <a:srgbClr val="000000"/>
          </a:solidFill>
          <a:latin typeface="+mn-lt"/>
          <a:ea typeface="MS PGothic" panose="020B0600070205080204" pitchFamily="34" charset="-128"/>
          <a:cs typeface="+mn-cs"/>
        </a:defRPr>
      </a:lvl3pPr>
      <a:lvl4pPr marL="1600200" indent="-228600" algn="ctr"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buChar char="–"/>
        <a:defRPr sz="1400">
          <a:solidFill>
            <a:srgbClr val="000000"/>
          </a:solidFill>
          <a:latin typeface="+mn-lt"/>
          <a:ea typeface="MS PGothic" panose="020B0600070205080204" pitchFamily="34" charset="-128"/>
          <a:cs typeface="+mn-cs"/>
        </a:defRPr>
      </a:lvl4pPr>
      <a:lvl5pPr marL="2057400" indent="-228600" algn="ctr"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buChar char="»"/>
        <a:defRPr sz="1500">
          <a:solidFill>
            <a:srgbClr val="000000"/>
          </a:solidFill>
          <a:latin typeface="+mn-lt"/>
          <a:ea typeface="MS PGothic" panose="020B0600070205080204" pitchFamily="34" charset="-128"/>
          <a:cs typeface="+mn-cs"/>
        </a:defRPr>
      </a:lvl5pPr>
      <a:lvl6pPr marL="2514600" indent="-228600" algn="ctr" defTabSz="457200" rtl="0" fontAlgn="base">
        <a:lnSpc>
          <a:spcPct val="90000"/>
        </a:lnSpc>
        <a:spcBef>
          <a:spcPct val="0"/>
        </a:spcBef>
        <a:spcAft>
          <a:spcPct val="0"/>
        </a:spcAft>
        <a:buClr>
          <a:srgbClr val="000000"/>
        </a:buClr>
        <a:buSzPct val="100000"/>
        <a:buFont typeface="Times New Roman" pitchFamily="18" charset="0"/>
        <a:buChar char="»"/>
        <a:defRPr sz="1500">
          <a:solidFill>
            <a:srgbClr val="000000"/>
          </a:solidFill>
          <a:latin typeface="+mn-lt"/>
          <a:cs typeface="+mn-cs"/>
        </a:defRPr>
      </a:lvl6pPr>
      <a:lvl7pPr marL="2971800" indent="-228600" algn="ctr" defTabSz="457200" rtl="0" fontAlgn="base">
        <a:lnSpc>
          <a:spcPct val="90000"/>
        </a:lnSpc>
        <a:spcBef>
          <a:spcPct val="0"/>
        </a:spcBef>
        <a:spcAft>
          <a:spcPct val="0"/>
        </a:spcAft>
        <a:buClr>
          <a:srgbClr val="000000"/>
        </a:buClr>
        <a:buSzPct val="100000"/>
        <a:buFont typeface="Times New Roman" pitchFamily="18" charset="0"/>
        <a:buChar char="»"/>
        <a:defRPr sz="1500">
          <a:solidFill>
            <a:srgbClr val="000000"/>
          </a:solidFill>
          <a:latin typeface="+mn-lt"/>
          <a:cs typeface="+mn-cs"/>
        </a:defRPr>
      </a:lvl7pPr>
      <a:lvl8pPr marL="3429000" indent="-228600" algn="ctr" defTabSz="457200" rtl="0" fontAlgn="base">
        <a:lnSpc>
          <a:spcPct val="90000"/>
        </a:lnSpc>
        <a:spcBef>
          <a:spcPct val="0"/>
        </a:spcBef>
        <a:spcAft>
          <a:spcPct val="0"/>
        </a:spcAft>
        <a:buClr>
          <a:srgbClr val="000000"/>
        </a:buClr>
        <a:buSzPct val="100000"/>
        <a:buFont typeface="Times New Roman" pitchFamily="18" charset="0"/>
        <a:buChar char="»"/>
        <a:defRPr sz="1500">
          <a:solidFill>
            <a:srgbClr val="000000"/>
          </a:solidFill>
          <a:latin typeface="+mn-lt"/>
          <a:cs typeface="+mn-cs"/>
        </a:defRPr>
      </a:lvl8pPr>
      <a:lvl9pPr marL="3886200" indent="-228600" algn="ctr" defTabSz="457200" rtl="0" fontAlgn="base">
        <a:lnSpc>
          <a:spcPct val="90000"/>
        </a:lnSpc>
        <a:spcBef>
          <a:spcPct val="0"/>
        </a:spcBef>
        <a:spcAft>
          <a:spcPct val="0"/>
        </a:spcAft>
        <a:buClr>
          <a:srgbClr val="000000"/>
        </a:buClr>
        <a:buSzPct val="100000"/>
        <a:buFont typeface="Times New Roman" pitchFamily="18" charset="0"/>
        <a:buChar char="»"/>
        <a:defRPr sz="15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hyperlink" Target="http://ibm.biz/BdrAQ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3" Type="http://schemas.openxmlformats.org/officeDocument/2006/relationships/hyperlink" Target="https://ibm.biz/BdX3xd" TargetMode="External"/><Relationship Id="rId4" Type="http://schemas.openxmlformats.org/officeDocument/2006/relationships/hyperlink" Target="https://www.ibm.com/developerworks/community/wikis/home?lang=en#!/wiki/Tivoli%20Storage%20Manager/page/Directory-container%20storage%20pools%20FAQs" TargetMode="External"/><Relationship Id="rId5" Type="http://schemas.openxmlformats.org/officeDocument/2006/relationships/hyperlink" Target="https://www.ibm.com/developerworks/community/wikis/home?lang=en#!/wiki/Tivoli%20Storage%20Manager/page/Cloud-container%20storage%20pools%20FAQs" TargetMode="External"/><Relationship Id="rId6" Type="http://schemas.openxmlformats.org/officeDocument/2006/relationships/hyperlink" Target="https://w3-connections.ibm.com/blogs/ee2222e8-6a33-4f67-9c79-79e45bc8db5b/entry/The_Economics_of_Large_Scale_Data_Protection?lang=en" TargetMode="External"/><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1.xml.rels><?xml version="1.0" encoding="UTF-8" standalone="yes"?>
<Relationships xmlns="http://schemas.openxmlformats.org/package/2006/relationships"><Relationship Id="rId3" Type="http://schemas.openxmlformats.org/officeDocument/2006/relationships/hyperlink" Target="https://www.ibm.com/developerworks/community/wikis/home?lang=en#!/wiki/Tivoli%20Storage%20Manager/page/Container%20Pool%20Best%20Practices" TargetMode="External"/><Relationship Id="rId4" Type="http://schemas.openxmlformats.org/officeDocument/2006/relationships/hyperlink" Target="https://w3-connections.ibm.com/blogs/ee2222e8-6a33-4f67-9c79-79e45bc8db5b/entry/The_Economics_of_Large_Scale_Data_Protection?lang=en" TargetMode="External"/><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s://ibm.biz/BdZcu5"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ibm.biz/IBMSpectrumProtectBlueprint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w3-connections.ibm.com/communities/service/html/communitystart?communityUuid=ee2222e8-6a33-4f67-9c79-79e45bc8db5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hyperlink" Target="https://w3-03.ibm.com/services/salesone/salesessentials#/ok/62494/" TargetMode="External"/><Relationship Id="rId6" Type="http://schemas.openxmlformats.org/officeDocument/2006/relationships/hyperlink" Target="http://ibm.biz/cloud_PS" TargetMode="External"/><Relationship Id="rId7" Type="http://schemas.openxmlformats.org/officeDocument/2006/relationships/hyperlink" Target="https://w3.gsar.ibm.com/services/gsar/gda/sbb_details.xhtml?id=547" TargetMode="External"/><Relationship Id="rId8"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3.gsar.ibm.com/services/gsar/gda/sbb_details.xhtml?id=418" TargetMode="External"/><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3-connections.ibm.com/blogs/39899e7b-9a4b-4c54-8d92-aefc9cdf11ec/entry/2017softwaredefinedstrategyupdate?lang=en_us"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hyperlink" Target="https://w3.gsar.ibm.com/services/gsar/gda/sbb_details.xhtml?id=103" TargetMode="Externa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5.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w3.gsar.ibm.com/services/gsar/gda/sbb_details.xhtml?id=545"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hyperlink" Target="https://w3.gsar.ibm.com/services/gsar/gda/sbb_details.xhtml?id=388" TargetMode="External"/><Relationship Id="rId6" Type="http://schemas.openxmlformats.org/officeDocument/2006/relationships/image" Target="../media/image34.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hyperlink" Target="https://w3.gsar.ibm.com/services/gsar/gda/sbb_details.xhtml?id=638" TargetMode="External"/><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4.xml.rels><?xml version="1.0" encoding="UTF-8" standalone="yes"?>
<Relationships xmlns="http://schemas.openxmlformats.org/package/2006/relationships"><Relationship Id="rId3" Type="http://schemas.openxmlformats.org/officeDocument/2006/relationships/hyperlink" Target="https://apps.na.collabserv.com/wikis/home?lang=en-us#!/wiki/W6a1c2cf32e79_46d3_a29a_8922f8ebeeeb/page/Block%20Storage" TargetMode="External"/><Relationship Id="rId4" Type="http://schemas.openxmlformats.org/officeDocument/2006/relationships/hyperlink" Target="https://apps.na.collabserv.com/wikis/home?lang=en-us#!/wiki/W6a1c2cf32e79_46d3_a29a_8922f8ebeeeb/page/File%20Storage" TargetMode="External"/><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s://w3.gsar.ibm.com/services/gsar/gda/sbb_details.xhtml?id=5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nul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3" Type="http://schemas.openxmlformats.org/officeDocument/2006/relationships/hyperlink" Target="https://ibm.biz/BdXKFd" TargetMode="External"/><Relationship Id="rId4" Type="http://schemas.openxmlformats.org/officeDocument/2006/relationships/hyperlink" Target="http://bldgsa.ibm.com/projects/s/storage_automation/sat/SATHC.html" TargetMode="External"/><Relationship Id="rId5" Type="http://schemas.openxmlformats.org/officeDocument/2006/relationships/hyperlink" Target="http://bldgsa.ibm.com/projects/s/storage_automation/sat/AutoPI.html" TargetMode="External"/><Relationship Id="rId6" Type="http://schemas.openxmlformats.org/officeDocument/2006/relationships/hyperlink" Target="https://ibm.biz/BdsLcN" TargetMode="External"/><Relationship Id="rId7" Type="http://schemas.openxmlformats.org/officeDocument/2006/relationships/hyperlink" Target="https://ibm.biz/BdXR77" TargetMode="External"/><Relationship Id="rId8" Type="http://schemas.openxmlformats.org/officeDocument/2006/relationships/hyperlink" Target="https://ibm.biz/BdXFjb"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ibm.biz/BdiG2u"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3-03.sso.ibm.com/sales/support/ShowDoc.wss?docid=B211929B17868C16" TargetMode="External"/><Relationship Id="rId4" Type="http://schemas.openxmlformats.org/officeDocument/2006/relationships/hyperlink" Target="https://ibm.biz/BdHHAm" TargetMode="External"/><Relationship Id="rId5" Type="http://schemas.openxmlformats.org/officeDocument/2006/relationships/hyperlink" Target="https://w3-connections.ibm.com/files/app#/file/25dece18-128b-491b-9769-5827a61f3f55" TargetMode="External"/><Relationship Id="rId6" Type="http://schemas.openxmlformats.org/officeDocument/2006/relationships/hyperlink" Target="https://w3-connections.ibm.com/files/app/file/25dece18-128b-491b-9769-5827a61f3f55"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3" Type="http://schemas.openxmlformats.org/officeDocument/2006/relationships/hyperlink" Target="mailto:greg.fazio@Broadcom.COM" TargetMode="External"/><Relationship Id="rId4" Type="http://schemas.openxmlformats.org/officeDocument/2006/relationships/hyperlink" Target="mailto:jegatz@cisco.com" TargetMode="External"/><Relationship Id="rId1" Type="http://schemas.openxmlformats.org/officeDocument/2006/relationships/slideLayout" Target="../slideLayouts/slideLayout4.xml"/><Relationship Id="rId2" Type="http://schemas.openxmlformats.org/officeDocument/2006/relationships/hyperlink" Target="https://ibm.biz/BdXR7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ibm.box.com/v/gtsstoragestrategychangelog" TargetMode="External"/><Relationship Id="rId4" Type="http://schemas.openxmlformats.org/officeDocument/2006/relationships/hyperlink" Target="http://w3.tap.ibm.com/medialibrary/media_view?id=376681"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www.netapp.com/us/media/tr-3548.pd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3" Type="http://schemas.openxmlformats.org/officeDocument/2006/relationships/hyperlink" Target="http://www.redbooks.ibm.com/abstracts/redp5408.html?Open&amp;pdfbookmark" TargetMode="External"/><Relationship Id="rId4" Type="http://schemas.openxmlformats.org/officeDocument/2006/relationships/hyperlink" Target="https://wiki.xiv.ibm.com/display/XEST/PMS+for+Patch+Management+Utility" TargetMode="External"/><Relationship Id="rId5" Type="http://schemas.openxmlformats.org/officeDocument/2006/relationships/hyperlink" Target="https://wiki.xiv.ibm.com/pages/viewpage.action?pageId=126574275" TargetMode="External"/><Relationship Id="rId6" Type="http://schemas.openxmlformats.org/officeDocument/2006/relationships/hyperlink" Target="http://www-01.ibm.com/support/docview.wss?uid=ssg1S1010564" TargetMode="External"/><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3" Type="http://schemas.openxmlformats.org/officeDocument/2006/relationships/hyperlink" Target="https://ftp3.linux.ibm.com/internal_satellite/system_registration.php" TargetMode="External"/><Relationship Id="rId4" Type="http://schemas.openxmlformats.org/officeDocument/2006/relationships/hyperlink" Target="https://kb.vmware.com/s/article/2151070" TargetMode="External"/><Relationship Id="rId5" Type="http://schemas.openxmlformats.org/officeDocument/2006/relationships/hyperlink" Target="https://www.redbooks.ibm.com/redpapers/pdfs/redp5434.pdf" TargetMode="External"/><Relationship Id="rId6" Type="http://schemas.openxmlformats.org/officeDocument/2006/relationships/image" Target="../media/image49.emf"/><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ibm.biz/globalsvcbp"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redbooks.ibm.com/abstracts/redp4859.html?Open" TargetMode="External"/><Relationship Id="rId4" Type="http://schemas.openxmlformats.org/officeDocument/2006/relationships/hyperlink" Target="https://w3-03.ibm.com/tools/cm/iram/oslc/assets/BFCD523F-57B5-F729-9864-FD43CAA4E005/1.0" TargetMode="External"/><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3.xml.rels><?xml version="1.0" encoding="UTF-8" standalone="yes"?>
<Relationships xmlns="http://schemas.openxmlformats.org/package/2006/relationships"><Relationship Id="rId3" Type="http://schemas.openxmlformats.org/officeDocument/2006/relationships/hyperlink" Target="http://ibm.biz/BdRUR7" TargetMode="External"/><Relationship Id="rId4" Type="http://schemas.openxmlformats.org/officeDocument/2006/relationships/hyperlink" Target="https://www-01.ibm.com/support/knowledgecenter/SSNE44_5.2.6/com.ibm.tpc_V526.doc/fqz0_r_cr_storage_systems_space_rpt.html" TargetMode="External"/><Relationship Id="rId5" Type="http://schemas.openxmlformats.org/officeDocument/2006/relationships/hyperlink" Target="notes://D01DB034/85256FAC0019FBDC/F499A794F73637A885256FA50066975B/5CFA4874A408D270852577A10063B652"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8.xml.rels><?xml version="1.0" encoding="UTF-8" standalone="yes"?>
<Relationships xmlns="http://schemas.openxmlformats.org/package/2006/relationships"><Relationship Id="rId3" Type="http://schemas.openxmlformats.org/officeDocument/2006/relationships/hyperlink" Target="http://w3-03.ibm.com/support/techdocs/atsmastr.nsf/WebIndex/WP102295" TargetMode="External"/><Relationship Id="rId4" Type="http://schemas.openxmlformats.org/officeDocument/2006/relationships/hyperlink" Target="http://www-03.ibm.com/support/techdocs/atsmastr.nsf/WebIndex/WP101844" TargetMode="External"/><Relationship Id="rId5" Type="http://schemas.openxmlformats.org/officeDocument/2006/relationships/hyperlink" Target="http://www-03.ibm.com/systems/storage/software/virtualization/svc/" TargetMode="External"/><Relationship Id="rId6" Type="http://schemas.openxmlformats.org/officeDocument/2006/relationships/hyperlink" Target="http://www.redbooks.ibm.com/abstracts/sg248886.html" TargetMode="External"/><Relationship Id="rId7" Type="http://schemas.openxmlformats.org/officeDocument/2006/relationships/hyperlink" Target="http://w3.itso.ibm.com/abstracts/sg247933.html?Open" TargetMode="External"/><Relationship Id="rId8" Type="http://schemas.openxmlformats.org/officeDocument/2006/relationships/hyperlink" Target="http://w3-03.ibm.com/support/techdocs/atsmastr.nsf/WebIndex/PRS4703?Open" TargetMode="External"/><Relationship Id="rId9" Type="http://schemas.openxmlformats.org/officeDocument/2006/relationships/hyperlink" Target="http://w3.itso.ibm.com/abstracts/redp4667.html?Open" TargetMode="External"/><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914400" y="2130425"/>
            <a:ext cx="9144000" cy="1309688"/>
          </a:xfrm>
        </p:spPr>
        <p:txBody>
          <a:bodyPr vert="horz" wrap="square" lIns="91440" tIns="45720" rIns="91440" bIns="45720" numCol="1" anchor="t" anchorCtr="0" compatLnSpc="1">
            <a:prstTxWarp prst="textNoShape">
              <a:avLst/>
            </a:prstTxWarp>
          </a:bodyPr>
          <a:lstStyle/>
          <a:p>
            <a:pPr marL="1079500" indent="-214313"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GB" altLang="en-US" sz="2400" i="1" dirty="0"/>
              <a:t>  </a:t>
            </a:r>
            <a:r>
              <a:rPr lang="en-GB" altLang="en-US" sz="2400" b="1" i="1" dirty="0"/>
              <a:t>GTS TI&amp;A Storage Strategy Solution Guidance  </a:t>
            </a:r>
            <a:br>
              <a:rPr lang="en-GB" altLang="en-US" sz="2400" b="1" i="1" dirty="0"/>
            </a:br>
            <a:r>
              <a:rPr lang="en-GB" altLang="en-US" sz="2400" b="1" i="1" dirty="0"/>
              <a:t>2Q 2018 Globally Approved </a:t>
            </a:r>
            <a:r>
              <a:rPr lang="en-GB" altLang="en-US" sz="2400" i="1" dirty="0"/>
              <a:t/>
            </a:r>
            <a:br>
              <a:rPr lang="en-GB" altLang="en-US" sz="2400" i="1" dirty="0"/>
            </a:br>
            <a:r>
              <a:rPr lang="en-GB" altLang="en-US" sz="2400" i="1" dirty="0"/>
              <a:t>IBM Internal Use Only</a:t>
            </a:r>
            <a:br>
              <a:rPr lang="en-GB" altLang="en-US" sz="2400" i="1" dirty="0"/>
            </a:br>
            <a:r>
              <a:rPr lang="en-GB" altLang="en-US" sz="1600" i="1" dirty="0"/>
              <a:t/>
            </a:r>
            <a:br>
              <a:rPr lang="en-GB" altLang="en-US" sz="1600" i="1" dirty="0"/>
            </a:br>
            <a:r>
              <a:rPr lang="en-GB" altLang="en-US" sz="1600" i="1" dirty="0"/>
              <a:t/>
            </a:r>
            <a:br>
              <a:rPr lang="en-GB" altLang="en-US" sz="1600" i="1" dirty="0"/>
            </a:br>
            <a:r>
              <a:rPr lang="en-GB" altLang="en-US" sz="1600" i="1" dirty="0"/>
              <a:t/>
            </a:r>
            <a:br>
              <a:rPr lang="en-GB" altLang="en-US" sz="1600" i="1" dirty="0"/>
            </a:br>
            <a:r>
              <a:rPr lang="en-GB" altLang="en-US" sz="1600" i="1" dirty="0"/>
              <a:t/>
            </a:r>
            <a:br>
              <a:rPr lang="en-GB" altLang="en-US" sz="1600" i="1" dirty="0"/>
            </a:br>
            <a:endParaRPr lang="en-GB" altLang="en-US" sz="1200" i="1" dirty="0"/>
          </a:p>
        </p:txBody>
      </p:sp>
      <p:sp>
        <p:nvSpPr>
          <p:cNvPr id="21506" name="Text Box 2"/>
          <p:cNvSpPr txBox="1">
            <a:spLocks noChangeArrowheads="1"/>
          </p:cNvSpPr>
          <p:nvPr/>
        </p:nvSpPr>
        <p:spPr bwMode="auto">
          <a:xfrm>
            <a:off x="152400" y="4038600"/>
            <a:ext cx="11734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eaLnBrk="1" hangingPunct="1">
              <a:spcAft>
                <a:spcPts val="563"/>
              </a:spcAft>
              <a:buSzPct val="110000"/>
            </a:pPr>
            <a:r>
              <a:rPr lang="en-US" altLang="en-US" dirty="0">
                <a:solidFill>
                  <a:schemeClr val="tx1"/>
                </a:solidFill>
              </a:rPr>
              <a:t>Global Storage TI&amp;A  Jim Olson &amp; Global DA/ACB team                                                      May 2018</a:t>
            </a:r>
            <a:endParaRPr lang="en-US" altLang="en-US" b="1" dirty="0">
              <a:solidFill>
                <a:schemeClr val="tx1"/>
              </a:solidFill>
            </a:endParaRPr>
          </a:p>
          <a:p>
            <a:pPr eaLnBrk="1" hangingPunct="1">
              <a:spcAft>
                <a:spcPts val="563"/>
              </a:spcAft>
              <a:buSzPct val="110000"/>
            </a:pPr>
            <a:r>
              <a:rPr lang="en-US" altLang="en-US" sz="1600" b="1" dirty="0">
                <a:solidFill>
                  <a:schemeClr val="tx1"/>
                </a:solidFill>
              </a:rPr>
              <a:t>URL -&gt;</a:t>
            </a:r>
            <a:r>
              <a:rPr lang="en-US" altLang="en-US" sz="1600" b="1" dirty="0"/>
              <a:t> </a:t>
            </a:r>
            <a:r>
              <a:rPr lang="en-US" altLang="en-US" sz="1600" dirty="0">
                <a:solidFill>
                  <a:schemeClr val="accent6"/>
                </a:solidFill>
                <a:hlinkClick r:id="rId3"/>
              </a:rPr>
              <a:t>http://ibm.biz/BdrAQ9</a:t>
            </a:r>
            <a:endParaRPr lang="en-US" altLang="en-US" sz="1600" dirty="0">
              <a:solidFill>
                <a:schemeClr val="accent6"/>
              </a:solidFill>
            </a:endParaRPr>
          </a:p>
          <a:p>
            <a:pPr eaLnBrk="1" hangingPunct="1">
              <a:spcAft>
                <a:spcPts val="563"/>
              </a:spcAft>
              <a:buSzPct val="110000"/>
            </a:pPr>
            <a:r>
              <a:rPr lang="en-US" altLang="en-US" sz="1600" b="1" dirty="0">
                <a:solidFill>
                  <a:schemeClr val="tx1"/>
                </a:solidFill>
              </a:rPr>
              <a:t>Education -&gt; </a:t>
            </a:r>
            <a:r>
              <a:rPr lang="en-US" altLang="en-US" sz="1600" dirty="0">
                <a:solidFill>
                  <a:schemeClr val="accent6">
                    <a:lumMod val="60000"/>
                    <a:lumOff val="40000"/>
                  </a:schemeClr>
                </a:solidFill>
              </a:rPr>
              <a:t>https://w3-connections.ibm.com/wikis/</a:t>
            </a:r>
            <a:r>
              <a:rPr lang="en-US" altLang="en-US" sz="1600" dirty="0" err="1">
                <a:solidFill>
                  <a:schemeClr val="accent6">
                    <a:lumMod val="60000"/>
                    <a:lumOff val="40000"/>
                  </a:schemeClr>
                </a:solidFill>
              </a:rPr>
              <a:t>home?lang</a:t>
            </a:r>
            <a:r>
              <a:rPr lang="en-US" altLang="en-US" sz="1600" dirty="0">
                <a:solidFill>
                  <a:schemeClr val="accent6">
                    <a:lumMod val="60000"/>
                    <a:lumOff val="40000"/>
                  </a:schemeClr>
                </a:solidFill>
              </a:rPr>
              <a:t>=</a:t>
            </a:r>
            <a:r>
              <a:rPr lang="en-US" altLang="en-US" sz="1600" dirty="0" err="1">
                <a:solidFill>
                  <a:schemeClr val="accent6">
                    <a:lumMod val="60000"/>
                    <a:lumOff val="40000"/>
                  </a:schemeClr>
                </a:solidFill>
              </a:rPr>
              <a:t>en</a:t>
            </a:r>
            <a:r>
              <a:rPr lang="en-US" altLang="en-US" sz="1600" dirty="0">
                <a:solidFill>
                  <a:schemeClr val="accent6">
                    <a:lumMod val="60000"/>
                    <a:lumOff val="40000"/>
                  </a:schemeClr>
                </a:solidFill>
              </a:rPr>
              <a:t>-us#!/wiki/Wbe059189a772_432c_beb2_4ee099a7f9c9/page/Global%20SLE%20Storage%20-%20Strategy</a:t>
            </a:r>
          </a:p>
        </p:txBody>
      </p:sp>
      <p:sp>
        <p:nvSpPr>
          <p:cNvPr id="21507" name="AutoShape 3"/>
          <p:cNvSpPr>
            <a:spLocks noChangeArrowheads="1"/>
          </p:cNvSpPr>
          <p:nvPr/>
        </p:nvSpPr>
        <p:spPr bwMode="auto">
          <a:xfrm>
            <a:off x="4075114" y="2947988"/>
            <a:ext cx="314325" cy="361950"/>
          </a:xfrm>
          <a:prstGeom prst="roundRect">
            <a:avLst>
              <a:gd name="adj" fmla="val 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7000"/>
              </a:lnSpc>
              <a:buSzPct val="100000"/>
            </a:pPr>
            <a:r>
              <a:rPr lang="en-GB" altLang="en-US" dirty="0">
                <a:solidFill>
                  <a:srgbClr val="000000"/>
                </a:solidFill>
                <a:ea typeface="SimSun" panose="02010600030101010101" pitchFamily="2" charset="-122"/>
              </a:rPr>
              <a:t>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6">
            <a:extLst/>
          </p:cNvPr>
          <p:cNvSpPr txBox="1">
            <a:spLocks noChangeArrowheads="1"/>
          </p:cNvSpPr>
          <p:nvPr/>
        </p:nvSpPr>
        <p:spPr bwMode="auto">
          <a:xfrm>
            <a:off x="8534400" y="2286000"/>
            <a:ext cx="3502817" cy="1015663"/>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US" altLang="en-US" sz="1000" b="1" u="sng" dirty="0">
                <a:solidFill>
                  <a:srgbClr val="000000"/>
                </a:solidFill>
              </a:rPr>
              <a:t>All Flash vSAN Standard Configuration (for all new deployments)</a:t>
            </a:r>
            <a:r>
              <a:rPr lang="en-US" altLang="en-US" sz="1000" b="1" dirty="0">
                <a:solidFill>
                  <a:srgbClr val="000000"/>
                </a:solidFill>
              </a:rPr>
              <a:t/>
            </a:r>
            <a:br>
              <a:rPr lang="en-US" altLang="en-US" sz="1000" b="1" dirty="0">
                <a:solidFill>
                  <a:srgbClr val="000000"/>
                </a:solidFill>
              </a:rPr>
            </a:br>
            <a:r>
              <a:rPr lang="en-US" altLang="en-US" sz="1000" b="1" dirty="0">
                <a:solidFill>
                  <a:srgbClr val="000000"/>
                </a:solidFill>
              </a:rPr>
              <a:t>All Flash vSAN RAID 5 with Dedupe/Compression – will provide approximately 17k IOPs per Disk Group, with approximately 135k IOPs per 4 node Cluster with an average price of $0.04 to $0.08 per GB per month</a:t>
            </a:r>
          </a:p>
        </p:txBody>
      </p:sp>
      <p:sp>
        <p:nvSpPr>
          <p:cNvPr id="78852" name="Rectangle 11"/>
          <p:cNvSpPr>
            <a:spLocks noChangeArrowheads="1"/>
          </p:cNvSpPr>
          <p:nvPr/>
        </p:nvSpPr>
        <p:spPr bwMode="auto">
          <a:xfrm>
            <a:off x="381000" y="6064403"/>
            <a:ext cx="2819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en-US" sz="800" dirty="0">
                <a:solidFill>
                  <a:srgbClr val="000000"/>
                </a:solidFill>
              </a:rPr>
              <a:t>**Costs were accurate at the time of writing**</a:t>
            </a:r>
            <a:br>
              <a:rPr lang="en-US" altLang="en-US" sz="800" dirty="0">
                <a:solidFill>
                  <a:srgbClr val="000000"/>
                </a:solidFill>
              </a:rPr>
            </a:br>
            <a:r>
              <a:rPr lang="en-US" altLang="en-US" sz="800" dirty="0">
                <a:solidFill>
                  <a:srgbClr val="000000"/>
                </a:solidFill>
              </a:rPr>
              <a:t>***Costs are based on IBM ELA Perpetual Licenses***</a:t>
            </a:r>
          </a:p>
        </p:txBody>
      </p:sp>
      <p:sp>
        <p:nvSpPr>
          <p:cNvPr id="13" name="Text Box 36">
            <a:extLst/>
          </p:cNvPr>
          <p:cNvSpPr txBox="1">
            <a:spLocks noChangeArrowheads="1"/>
          </p:cNvSpPr>
          <p:nvPr/>
        </p:nvSpPr>
        <p:spPr bwMode="auto">
          <a:xfrm>
            <a:off x="8534399" y="3358367"/>
            <a:ext cx="3502817" cy="861774"/>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defRPr/>
            </a:pPr>
            <a:r>
              <a:rPr lang="en-US" altLang="en-US" sz="1000" dirty="0">
                <a:solidFill>
                  <a:srgbClr val="000000"/>
                </a:solidFill>
                <a:latin typeface="Arial" charset="0"/>
                <a:ea typeface="ＭＳ Ｐゴシック" charset="-128"/>
              </a:rPr>
              <a:t>All Flash </a:t>
            </a:r>
            <a:r>
              <a:rPr lang="en-US" altLang="en-US" sz="1000" dirty="0" err="1">
                <a:solidFill>
                  <a:srgbClr val="000000"/>
                </a:solidFill>
                <a:latin typeface="Arial" charset="0"/>
                <a:ea typeface="ＭＳ Ｐゴシック" charset="-128"/>
              </a:rPr>
              <a:t>vSAN</a:t>
            </a:r>
            <a:r>
              <a:rPr lang="en-US" altLang="en-US" sz="1000" dirty="0">
                <a:solidFill>
                  <a:srgbClr val="000000"/>
                </a:solidFill>
                <a:latin typeface="Arial" charset="0"/>
                <a:ea typeface="ＭＳ Ｐゴシック" charset="-128"/>
              </a:rPr>
              <a:t> RAID 1 with Dedupe/Compression (option for all new deployments) – will provide approximately 22k IOPs per Disk Group, with approximately 179k IOPs per 4 node Cluster with an average price of $0.12 per GB per month</a:t>
            </a:r>
          </a:p>
        </p:txBody>
      </p:sp>
      <p:sp>
        <p:nvSpPr>
          <p:cNvPr id="14" name="Text Box 36">
            <a:extLst/>
          </p:cNvPr>
          <p:cNvSpPr txBox="1">
            <a:spLocks noChangeArrowheads="1"/>
          </p:cNvSpPr>
          <p:nvPr/>
        </p:nvSpPr>
        <p:spPr bwMode="auto">
          <a:xfrm>
            <a:off x="8533110" y="5187167"/>
            <a:ext cx="3504105" cy="1015663"/>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defRPr/>
            </a:pPr>
            <a:r>
              <a:rPr lang="en-US" altLang="en-US" sz="1000" dirty="0" err="1">
                <a:solidFill>
                  <a:srgbClr val="000000"/>
                </a:solidFill>
                <a:latin typeface="Arial" charset="0"/>
                <a:ea typeface="MS PGothic" charset="-128"/>
              </a:rPr>
              <a:t>vSAN</a:t>
            </a:r>
            <a:r>
              <a:rPr lang="en-US" altLang="en-US" sz="1000" dirty="0">
                <a:solidFill>
                  <a:srgbClr val="000000"/>
                </a:solidFill>
                <a:latin typeface="Arial" charset="0"/>
                <a:ea typeface="MS PGothic" charset="-128"/>
              </a:rPr>
              <a:t> with Intel </a:t>
            </a:r>
            <a:r>
              <a:rPr lang="en-US" altLang="en-US" sz="1000" dirty="0" err="1">
                <a:solidFill>
                  <a:srgbClr val="000000"/>
                </a:solidFill>
                <a:latin typeface="Arial" charset="0"/>
                <a:ea typeface="MS PGothic" charset="-128"/>
              </a:rPr>
              <a:t>Optane</a:t>
            </a:r>
            <a:r>
              <a:rPr lang="en-US" altLang="en-US" sz="1000" dirty="0">
                <a:solidFill>
                  <a:srgbClr val="000000"/>
                </a:solidFill>
                <a:latin typeface="Arial" charset="0"/>
                <a:ea typeface="MS PGothic" charset="-128"/>
              </a:rPr>
              <a:t> SSDs is an Option for High Performance Requirements. </a:t>
            </a:r>
            <a:r>
              <a:rPr lang="en-US" sz="1000" dirty="0">
                <a:solidFill>
                  <a:srgbClr val="000000"/>
                </a:solidFill>
                <a:latin typeface="Arial" charset="0"/>
                <a:ea typeface="MS PGothic" charset="-128"/>
              </a:rPr>
              <a:t>This </a:t>
            </a:r>
            <a:r>
              <a:rPr lang="en-US" altLang="en-US" sz="1000" dirty="0">
                <a:solidFill>
                  <a:srgbClr val="000000"/>
                </a:solidFill>
                <a:latin typeface="Arial" charset="0"/>
                <a:ea typeface="MS PGothic" charset="-128"/>
              </a:rPr>
              <a:t>can increase performance (throughput/IOPs) by between 15%-35% and decrease latency by between 10%-25%. *Although due to the small size of the </a:t>
            </a:r>
            <a:r>
              <a:rPr lang="en-US" altLang="en-US" sz="1000" dirty="0" err="1">
                <a:solidFill>
                  <a:srgbClr val="000000"/>
                </a:solidFill>
                <a:latin typeface="Arial" charset="0"/>
                <a:ea typeface="MS PGothic" charset="-128"/>
              </a:rPr>
              <a:t>Optane</a:t>
            </a:r>
            <a:r>
              <a:rPr lang="en-US" altLang="en-US" sz="1000" dirty="0">
                <a:solidFill>
                  <a:srgbClr val="000000"/>
                </a:solidFill>
                <a:latin typeface="Arial" charset="0"/>
                <a:ea typeface="MS PGothic" charset="-128"/>
              </a:rPr>
              <a:t> SSDs they are not a good fit for solutions with high write % / sequential workloads.</a:t>
            </a:r>
          </a:p>
        </p:txBody>
      </p:sp>
      <p:sp>
        <p:nvSpPr>
          <p:cNvPr id="78855" name="Rectangle 14"/>
          <p:cNvSpPr>
            <a:spLocks noChangeArrowheads="1"/>
          </p:cNvSpPr>
          <p:nvPr/>
        </p:nvSpPr>
        <p:spPr bwMode="auto">
          <a:xfrm>
            <a:off x="381000" y="5354346"/>
            <a:ext cx="65913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en-US" sz="1000" i="1" dirty="0">
                <a:solidFill>
                  <a:srgbClr val="000000"/>
                </a:solidFill>
              </a:rPr>
              <a:t>Further configurations are available within </a:t>
            </a:r>
            <a:r>
              <a:rPr lang="en-US" altLang="en-US" sz="1000" i="1" dirty="0" err="1">
                <a:solidFill>
                  <a:srgbClr val="000000"/>
                </a:solidFill>
              </a:rPr>
              <a:t>vSAN</a:t>
            </a:r>
            <a:r>
              <a:rPr lang="en-US" altLang="en-US" sz="1000" i="1" dirty="0">
                <a:solidFill>
                  <a:srgbClr val="000000"/>
                </a:solidFill>
              </a:rPr>
              <a:t> but are not recommended as per these best practices. </a:t>
            </a:r>
            <a:br>
              <a:rPr lang="en-US" altLang="en-US" sz="1000" i="1" dirty="0">
                <a:solidFill>
                  <a:srgbClr val="000000"/>
                </a:solidFill>
              </a:rPr>
            </a:br>
            <a:r>
              <a:rPr lang="en-US" altLang="en-US" sz="1000" i="1" dirty="0">
                <a:solidFill>
                  <a:srgbClr val="000000"/>
                </a:solidFill>
              </a:rPr>
              <a:t>Usage of any configuration without Dedupe/Compression are not recommended due to the significant increase in cost and minimal performance benefit.</a:t>
            </a:r>
            <a:br>
              <a:rPr lang="en-US" altLang="en-US" sz="1000" i="1" dirty="0">
                <a:solidFill>
                  <a:srgbClr val="000000"/>
                </a:solidFill>
              </a:rPr>
            </a:br>
            <a:r>
              <a:rPr lang="en-US" altLang="en-US" sz="1000" i="1" dirty="0">
                <a:solidFill>
                  <a:srgbClr val="000000"/>
                </a:solidFill>
              </a:rPr>
              <a:t>Enabling </a:t>
            </a:r>
            <a:r>
              <a:rPr lang="en-US" altLang="en-US" sz="1000" i="1" dirty="0" err="1">
                <a:solidFill>
                  <a:srgbClr val="000000"/>
                </a:solidFill>
              </a:rPr>
              <a:t>vSAN</a:t>
            </a:r>
            <a:r>
              <a:rPr lang="en-US" altLang="en-US" sz="1000" i="1" dirty="0">
                <a:solidFill>
                  <a:srgbClr val="000000"/>
                </a:solidFill>
              </a:rPr>
              <a:t> Native Encryption will have between 5% to 15% performance (IOPs) impact.</a:t>
            </a:r>
          </a:p>
        </p:txBody>
      </p:sp>
      <p:sp>
        <p:nvSpPr>
          <p:cNvPr id="17" name="Text Box 36">
            <a:extLst/>
          </p:cNvPr>
          <p:cNvSpPr txBox="1">
            <a:spLocks noChangeArrowheads="1"/>
          </p:cNvSpPr>
          <p:nvPr/>
        </p:nvSpPr>
        <p:spPr bwMode="auto">
          <a:xfrm>
            <a:off x="8533111" y="4272767"/>
            <a:ext cx="3504105" cy="861774"/>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defRPr/>
            </a:pPr>
            <a:r>
              <a:rPr lang="en-US" altLang="en-US" sz="1000" dirty="0">
                <a:solidFill>
                  <a:srgbClr val="000000"/>
                </a:solidFill>
                <a:latin typeface="Arial" charset="0"/>
                <a:ea typeface="ＭＳ Ｐゴシック" charset="-128"/>
              </a:rPr>
              <a:t>All Flash </a:t>
            </a:r>
            <a:r>
              <a:rPr lang="en-US" altLang="en-US" sz="1000" dirty="0" err="1">
                <a:solidFill>
                  <a:srgbClr val="000000"/>
                </a:solidFill>
                <a:latin typeface="Arial" charset="0"/>
                <a:ea typeface="ＭＳ Ｐゴシック" charset="-128"/>
              </a:rPr>
              <a:t>vSAN</a:t>
            </a:r>
            <a:r>
              <a:rPr lang="en-US" altLang="en-US" sz="1000" dirty="0">
                <a:solidFill>
                  <a:srgbClr val="000000"/>
                </a:solidFill>
                <a:latin typeface="Arial" charset="0"/>
                <a:ea typeface="ＭＳ Ｐゴシック" charset="-128"/>
              </a:rPr>
              <a:t> RAID 6 with Dedupe/Compression (option for all new deployments) – will provide approximately 17k IOPs per Disk Group, with approximately 135k IOPs per 4 node Cluster with an average price of $0.09 per GB per month</a:t>
            </a:r>
          </a:p>
        </p:txBody>
      </p:sp>
      <p:sp>
        <p:nvSpPr>
          <p:cNvPr id="10" name="Title 1">
            <a:extLst>
              <a:ext uri="{FF2B5EF4-FFF2-40B4-BE49-F238E27FC236}">
                <a16:creationId xmlns:a16="http://schemas.microsoft.com/office/drawing/2014/main" xmlns="" id="{9F4034D9-293C-D145-9211-1B00D5DA358A}"/>
              </a:ext>
            </a:extLst>
          </p:cNvPr>
          <p:cNvSpPr txBox="1">
            <a:spLocks/>
          </p:cNvSpPr>
          <p:nvPr/>
        </p:nvSpPr>
        <p:spPr bwMode="auto">
          <a:xfrm>
            <a:off x="2438400" y="6484257"/>
            <a:ext cx="7515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IBM Cloud - </a:t>
            </a:r>
            <a:r>
              <a:rPr lang="en-US" sz="1600" kern="0" dirty="0" err="1">
                <a:solidFill>
                  <a:schemeClr val="bg1"/>
                </a:solidFill>
                <a:latin typeface="+mn-lt"/>
              </a:rPr>
              <a:t>vSAN</a:t>
            </a:r>
            <a:endParaRPr lang="en-US" sz="1600" kern="0" dirty="0">
              <a:solidFill>
                <a:schemeClr val="bg1"/>
              </a:solidFill>
              <a:latin typeface="+mn-lt"/>
            </a:endParaRPr>
          </a:p>
        </p:txBody>
      </p:sp>
      <p:sp>
        <p:nvSpPr>
          <p:cNvPr id="2" name="Title 1">
            <a:extLst>
              <a:ext uri="{FF2B5EF4-FFF2-40B4-BE49-F238E27FC236}">
                <a16:creationId xmlns:a16="http://schemas.microsoft.com/office/drawing/2014/main" xmlns="" id="{52602957-F411-6B48-8054-BA075F21F44C}"/>
              </a:ext>
            </a:extLst>
          </p:cNvPr>
          <p:cNvSpPr>
            <a:spLocks noGrp="1"/>
          </p:cNvSpPr>
          <p:nvPr>
            <p:ph type="title"/>
          </p:nvPr>
        </p:nvSpPr>
        <p:spPr>
          <a:xfrm>
            <a:off x="101601" y="447674"/>
            <a:ext cx="8890000" cy="466726"/>
          </a:xfrm>
        </p:spPr>
        <p:txBody>
          <a:bodyPr/>
          <a:lstStyle/>
          <a:p>
            <a:r>
              <a:rPr lang="en-GB" dirty="0"/>
              <a:t>IBM Cloud – ‘Block’ Decision Tree – VMware </a:t>
            </a:r>
            <a:r>
              <a:rPr lang="en-GB" dirty="0" err="1"/>
              <a:t>vSAN</a:t>
            </a:r>
            <a:endParaRPr lang="en-US" dirty="0"/>
          </a:p>
        </p:txBody>
      </p:sp>
      <p:pic>
        <p:nvPicPr>
          <p:cNvPr id="4" name="Picture 3">
            <a:extLst>
              <a:ext uri="{FF2B5EF4-FFF2-40B4-BE49-F238E27FC236}">
                <a16:creationId xmlns:a16="http://schemas.microsoft.com/office/drawing/2014/main" xmlns="" id="{31870735-0552-4540-8E74-BED543032246}"/>
              </a:ext>
            </a:extLst>
          </p:cNvPr>
          <p:cNvPicPr>
            <a:picLocks noChangeAspect="1"/>
          </p:cNvPicPr>
          <p:nvPr/>
        </p:nvPicPr>
        <p:blipFill rotWithShape="1">
          <a:blip r:embed="rId3"/>
          <a:srcRect l="1550" t="2130" r="1707" b="2586"/>
          <a:stretch/>
        </p:blipFill>
        <p:spPr>
          <a:xfrm>
            <a:off x="25400" y="761999"/>
            <a:ext cx="10384284" cy="4170321"/>
          </a:xfrm>
          <a:prstGeom prst="rect">
            <a:avLst/>
          </a:prstGeom>
        </p:spPr>
      </p:pic>
    </p:spTree>
    <p:extLst>
      <p:ext uri="{BB962C8B-B14F-4D97-AF65-F5344CB8AC3E}">
        <p14:creationId xmlns:p14="http://schemas.microsoft.com/office/powerpoint/2010/main" val="3661188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ChangeArrowheads="1"/>
          </p:cNvSpPr>
          <p:nvPr/>
        </p:nvSpPr>
        <p:spPr bwMode="auto">
          <a:xfrm>
            <a:off x="228600" y="984251"/>
            <a:ext cx="11734800" cy="515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We have dropped ProtecTIER gateway and EMC Data Domain appliance VTLs from our strategy, this to lead with Spectrum Protect v8 in all new deals and engagements. Note: ProtecTIER goes EOS in Nov 2020 and EOM effective 2Q 2018.</a:t>
            </a:r>
          </a:p>
          <a:p>
            <a:pPr eaLnBrk="1" hangingPunct="1">
              <a:buClr>
                <a:schemeClr val="tx1"/>
              </a:buClr>
              <a:buSzPct val="100000"/>
              <a:buFont typeface="Wingdings" panose="05000000000000000000" pitchFamily="2" charset="2"/>
              <a:buChar char=""/>
            </a:pPr>
            <a:endParaRPr lang="en-US" altLang="en-US" sz="1200" dirty="0">
              <a:solidFill>
                <a:srgbClr val="000000"/>
              </a:solidFill>
              <a:ea typeface="SimSun" panose="02010600030101010101" pitchFamily="2" charset="-122"/>
            </a:endParaRPr>
          </a:p>
          <a:p>
            <a:pPr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Main reasons for leading with Spectrum Protect over appliance VTLs are gives 3x lower TCO (a conservative approach) AND:</a:t>
            </a:r>
          </a:p>
          <a:p>
            <a:pPr lvl="1" indent="0"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No additional software license cost, a simpler Delivery and Solution model (using one product instead of many is less complex both in solution, steady state and maintenance).</a:t>
            </a:r>
          </a:p>
          <a:p>
            <a:pPr lvl="1" indent="0"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Spectrum Protect v7.1.3 software changed from post process to in-line dedup, I/O only for needed data (de-duplicated chunks), new container storage pool avoids costly background processing (reclamation, 'garbage collection’ for deletion)</a:t>
            </a:r>
          </a:p>
          <a:p>
            <a:pPr lvl="1" indent="0"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v7.1.5 added in-line compression allowing container pools to be on same level as VTLs when it comes to total data reduction.</a:t>
            </a:r>
          </a:p>
          <a:p>
            <a:pPr lvl="1" indent="0"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In-line dedup allowing us to use very large low cost disk drives for the backup storage pool, currently 8TB.</a:t>
            </a:r>
          </a:p>
          <a:p>
            <a:pPr lvl="1" indent="0"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V8.1.3 added tiering to Cloud Object Storage (reduced cost for non RTO sensitive data) </a:t>
            </a:r>
          </a:p>
          <a:p>
            <a:pPr eaLnBrk="1" hangingPunct="1">
              <a:buClr>
                <a:schemeClr val="tx1"/>
              </a:buClr>
              <a:buSzPct val="100000"/>
              <a:buFont typeface="Wingdings" panose="05000000000000000000" pitchFamily="2" charset="2"/>
              <a:buChar char=""/>
            </a:pPr>
            <a:endParaRPr lang="en-GB" altLang="en-US" sz="1200" dirty="0">
              <a:solidFill>
                <a:srgbClr val="000000"/>
              </a:solidFill>
              <a:ea typeface="SimSun" panose="02010600030101010101" pitchFamily="2" charset="-122"/>
            </a:endParaRPr>
          </a:p>
          <a:p>
            <a:pPr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 If you cannot lead with Spectrum Protect lead with ProtecTIER as the first choice in GTS Resiliency Service Line strategy. Engage Lab Services IBM trained sizing expert required for ProtecTIER planning and deployment if skills does not exist in team. Only use Data Domain if it is hard written in the contract that Data Domain is a demand.</a:t>
            </a:r>
          </a:p>
          <a:p>
            <a:pPr eaLnBrk="1" hangingPunct="1">
              <a:buClr>
                <a:schemeClr val="tx1"/>
              </a:buClr>
              <a:buSzPct val="100000"/>
            </a:pPr>
            <a:endParaRPr lang="en-GB" altLang="en-US" sz="1200" dirty="0">
              <a:solidFill>
                <a:srgbClr val="000000"/>
              </a:solidFill>
              <a:ea typeface="SimSun" panose="02010600030101010101" pitchFamily="2" charset="-122"/>
            </a:endParaRPr>
          </a:p>
          <a:p>
            <a:pPr eaLnBrk="1" hangingPunct="1">
              <a:buClr>
                <a:schemeClr val="tx1"/>
              </a:buClr>
              <a:buSzPct val="100000"/>
            </a:pPr>
            <a:r>
              <a:rPr lang="en-GB" altLang="en-US" sz="1200" dirty="0">
                <a:solidFill>
                  <a:srgbClr val="000000"/>
                </a:solidFill>
                <a:ea typeface="SimSun" panose="02010600030101010101" pitchFamily="2" charset="-122"/>
              </a:rPr>
              <a:t>Tip: Know the ‘expiration dates’ for dedup appliances in your accounts for reducing TCO.</a:t>
            </a:r>
          </a:p>
          <a:p>
            <a:pPr lvl="1" indent="0" eaLnBrk="1" hangingPunct="1">
              <a:buClr>
                <a:schemeClr val="tx1"/>
              </a:buClr>
              <a:buSzPct val="100000"/>
            </a:pPr>
            <a:endParaRPr lang="en-GB" altLang="en-US" sz="1200" dirty="0">
              <a:solidFill>
                <a:srgbClr val="000000"/>
              </a:solidFill>
              <a:ea typeface="SimSun" panose="02010600030101010101" pitchFamily="2" charset="-122"/>
            </a:endParaRPr>
          </a:p>
          <a:p>
            <a:pPr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 We use ProtecTIER VTLs when:</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10Gbit LAN or more does not exist in-house and LAN-Free backups are desired.</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A copy pool using tape is a requirement and container storage pools to tape does not meet the copy to tape restore performance requirements.</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Existing ProtecTIER or Data Domain account might not want to move to Spectrum Protect in-line dedup until the end of a contract (HW investments already made), unless there is a business case for it.</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VTL to physical LTO tape migration is okay. Note: We have the ability to make a backup of a container storage pool to tape in v7.1.7 (protect storage pool to local). Additional deduplication guidance in next slide and in links below:</a:t>
            </a:r>
          </a:p>
          <a:p>
            <a:pPr lvl="2" eaLnBrk="1" hangingPunct="1">
              <a:buClr>
                <a:schemeClr val="tx1"/>
              </a:buClr>
              <a:buSzPct val="100000"/>
              <a:buFont typeface="Wingdings" panose="05000000000000000000" pitchFamily="2" charset="2"/>
              <a:buChar char=""/>
            </a:pPr>
            <a:r>
              <a:rPr lang="en-US" altLang="en-US" sz="1050" b="1" dirty="0">
                <a:hlinkClick r:id="rId3" tooltip="https://ibm.biz/BdX3xd"/>
              </a:rPr>
              <a:t> </a:t>
            </a:r>
            <a:r>
              <a:rPr lang="en-US" altLang="en-US" sz="900" b="1" dirty="0">
                <a:solidFill>
                  <a:srgbClr val="0070C0"/>
                </a:solidFill>
                <a:hlinkClick r:id="rId3" tooltip="https://ibm.biz/BdX3xd"/>
              </a:rPr>
              <a:t>https://ibm.biz/BdX3xd</a:t>
            </a:r>
            <a:r>
              <a:rPr lang="en-US" altLang="en-US" sz="900" b="1" dirty="0">
                <a:solidFill>
                  <a:srgbClr val="0070C0"/>
                </a:solidFill>
              </a:rPr>
              <a:t> </a:t>
            </a:r>
          </a:p>
          <a:p>
            <a:pPr lvl="2" eaLnBrk="1" hangingPunct="1">
              <a:buClr>
                <a:schemeClr val="tx1"/>
              </a:buClr>
              <a:buSzPct val="100000"/>
              <a:buFont typeface="Wingdings" panose="05000000000000000000" pitchFamily="2" charset="2"/>
              <a:buChar char=""/>
            </a:pPr>
            <a:r>
              <a:rPr lang="en-US" altLang="en-US" sz="1050" b="1" dirty="0">
                <a:solidFill>
                  <a:srgbClr val="0070C0"/>
                </a:solidFill>
                <a:latin typeface="Times New Roman" panose="02020603050405020304" pitchFamily="18" charset="0"/>
                <a:hlinkClick r:id="rId4"/>
              </a:rPr>
              <a:t> https://www.ibm.com/developerworks/community/wikis/home?lang=en#!/wiki/Tivoli%20Storage%20Manager/page/Directory-container%20storage%20pools%20FAQs</a:t>
            </a:r>
            <a:r>
              <a:rPr lang="en-US" altLang="en-US" sz="1050" b="1" dirty="0">
                <a:solidFill>
                  <a:srgbClr val="0070C0"/>
                </a:solidFill>
                <a:latin typeface="Times New Roman" panose="02020603050405020304" pitchFamily="18" charset="0"/>
              </a:rPr>
              <a:t> </a:t>
            </a:r>
          </a:p>
          <a:p>
            <a:pPr lvl="2" eaLnBrk="1" hangingPunct="1">
              <a:buClr>
                <a:schemeClr val="tx1"/>
              </a:buClr>
              <a:buSzPct val="100000"/>
              <a:buFont typeface="Wingdings" panose="05000000000000000000" pitchFamily="2" charset="2"/>
              <a:buChar char=""/>
            </a:pPr>
            <a:r>
              <a:rPr lang="en-US" altLang="en-US" sz="1050" b="1" dirty="0">
                <a:solidFill>
                  <a:srgbClr val="0070C0"/>
                </a:solidFill>
                <a:latin typeface="Times New Roman" panose="02020603050405020304" pitchFamily="18" charset="0"/>
                <a:hlinkClick r:id="rId5"/>
              </a:rPr>
              <a:t> https://www.ibm.com/developerworks/community/wikis/home?lang=en#!/wiki/Tivoli%20Storage%20Manager/page/Cloud-container%20storage%20pools%20FAQs</a:t>
            </a:r>
            <a:r>
              <a:rPr lang="en-US" altLang="en-US" sz="900" b="1" dirty="0">
                <a:solidFill>
                  <a:srgbClr val="0070C0"/>
                </a:solidFill>
              </a:rPr>
              <a:t>/</a:t>
            </a:r>
          </a:p>
          <a:p>
            <a:pPr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 Spectrum Protect Deduplication internal blog: </a:t>
            </a:r>
            <a:r>
              <a:rPr lang="en-GB" altLang="en-US" sz="1050" b="1" dirty="0">
                <a:solidFill>
                  <a:srgbClr val="0070C0"/>
                </a:solidFill>
                <a:ea typeface="SimSun" panose="02010600030101010101" pitchFamily="2" charset="-122"/>
                <a:hlinkClick r:id="rId6"/>
              </a:rPr>
              <a:t>The Economics of Large Scale Data Protection</a:t>
            </a:r>
            <a:endParaRPr lang="en-GB" altLang="en-US" sz="1050" b="1" dirty="0">
              <a:solidFill>
                <a:srgbClr val="0070C0"/>
              </a:solidFill>
              <a:ea typeface="SimSun" panose="02010600030101010101" pitchFamily="2" charset="-122"/>
            </a:endParaRPr>
          </a:p>
        </p:txBody>
      </p:sp>
      <p:sp>
        <p:nvSpPr>
          <p:cNvPr id="2" name="Title 1">
            <a:extLst>
              <a:ext uri="{FF2B5EF4-FFF2-40B4-BE49-F238E27FC236}">
                <a16:creationId xmlns:a16="http://schemas.microsoft.com/office/drawing/2014/main" xmlns="" id="{CAAF1BC8-14A3-3F48-A8EF-006E28E9ED69}"/>
              </a:ext>
            </a:extLst>
          </p:cNvPr>
          <p:cNvSpPr>
            <a:spLocks noGrp="1"/>
          </p:cNvSpPr>
          <p:nvPr>
            <p:ph type="title"/>
          </p:nvPr>
        </p:nvSpPr>
        <p:spPr/>
        <p:txBody>
          <a:bodyPr/>
          <a:lstStyle/>
          <a:p>
            <a:r>
              <a:rPr lang="en-GB" dirty="0"/>
              <a:t>Deduplication Strategy and Best Practices</a:t>
            </a:r>
            <a:endParaRPr lang="en-US" dirty="0"/>
          </a:p>
        </p:txBody>
      </p:sp>
    </p:spTree>
    <p:extLst>
      <p:ext uri="{BB962C8B-B14F-4D97-AF65-F5344CB8AC3E}">
        <p14:creationId xmlns:p14="http://schemas.microsoft.com/office/powerpoint/2010/main" val="12304240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ChangeArrowheads="1"/>
          </p:cNvSpPr>
          <p:nvPr/>
        </p:nvSpPr>
        <p:spPr bwMode="auto">
          <a:xfrm>
            <a:off x="228600" y="984251"/>
            <a:ext cx="11734800" cy="504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Clr>
                <a:schemeClr val="tx1"/>
              </a:buClr>
              <a:buSzPct val="100000"/>
              <a:buFont typeface="Wingdings" panose="05000000000000000000" pitchFamily="2" charset="2"/>
              <a:buChar char=""/>
            </a:pPr>
            <a:r>
              <a:rPr lang="en-US" altLang="en-US" sz="1200" dirty="0">
                <a:solidFill>
                  <a:srgbClr val="000000"/>
                </a:solidFill>
                <a:ea typeface="SimSun" panose="02010600030101010101" pitchFamily="2" charset="-122"/>
              </a:rPr>
              <a:t> </a:t>
            </a:r>
            <a:r>
              <a:rPr lang="en-US" altLang="en-US" sz="1400" dirty="0">
                <a:solidFill>
                  <a:srgbClr val="000000"/>
                </a:solidFill>
                <a:ea typeface="SimSun" panose="02010600030101010101" pitchFamily="2" charset="-122"/>
              </a:rPr>
              <a:t>We have dropped ProtecTIER gateway and EMC Data Domain appliance VTLs from our strategy Q4 2016, this to lead with Spectrum Protect in all new deals and engagements.</a:t>
            </a:r>
          </a:p>
          <a:p>
            <a:pPr eaLnBrk="1" hangingPunct="1">
              <a:buClr>
                <a:schemeClr val="tx1"/>
              </a:buClr>
              <a:buSzPct val="100000"/>
            </a:pPr>
            <a:endParaRPr lang="en-US" altLang="en-US" sz="1400" dirty="0">
              <a:solidFill>
                <a:srgbClr val="000000"/>
              </a:solidFill>
              <a:ea typeface="SimSun" panose="02010600030101010101" pitchFamily="2" charset="-122"/>
            </a:endParaRPr>
          </a:p>
          <a:p>
            <a:pPr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Main reasons for leading with Spectrum Protect over appliance VTLs are gives 3x lower TCO (a conservative approach) AND:</a:t>
            </a:r>
          </a:p>
          <a:p>
            <a:pPr lvl="1" indent="0"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No additional software license cost, a simpler Delivery and Solution model (using one product instead of many is less complex both in solution, steady state and maintenance).</a:t>
            </a:r>
          </a:p>
          <a:p>
            <a:pPr lvl="1" indent="0" eaLnBrk="1" hangingPunct="1">
              <a:buClr>
                <a:schemeClr val="tx1"/>
              </a:buClr>
              <a:buSzPct val="100000"/>
              <a:buFont typeface="Wingdings" panose="05000000000000000000" pitchFamily="2" charset="2"/>
              <a:buChar char=""/>
            </a:pPr>
            <a:r>
              <a:rPr lang="sv-SE" altLang="en-US" sz="1400" dirty="0">
                <a:solidFill>
                  <a:srgbClr val="000000"/>
                </a:solidFill>
                <a:ea typeface="SimSun" panose="02010600030101010101" pitchFamily="2" charset="-122"/>
              </a:rPr>
              <a:t> </a:t>
            </a:r>
            <a:r>
              <a:rPr lang="en-US" altLang="en-US" sz="1400" dirty="0">
                <a:solidFill>
                  <a:srgbClr val="000000"/>
                </a:solidFill>
                <a:ea typeface="SimSun" panose="02010600030101010101" pitchFamily="2" charset="-122"/>
              </a:rPr>
              <a:t>No need to involve </a:t>
            </a:r>
            <a:r>
              <a:rPr lang="en-GB" altLang="en-US" sz="1400" dirty="0">
                <a:solidFill>
                  <a:srgbClr val="000000"/>
                </a:solidFill>
                <a:ea typeface="SimSun" panose="02010600030101010101" pitchFamily="2" charset="-122"/>
              </a:rPr>
              <a:t>professional services as we need with VTL deployment, maintenance, code update, design change etc. </a:t>
            </a:r>
            <a:endParaRPr lang="en-US" altLang="en-US" sz="1400" dirty="0">
              <a:solidFill>
                <a:srgbClr val="000000"/>
              </a:solidFill>
              <a:ea typeface="SimSun" panose="02010600030101010101" pitchFamily="2" charset="-122"/>
            </a:endParaRPr>
          </a:p>
          <a:p>
            <a:pPr lvl="1" indent="0"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v7.1.3 software changed from post process to in-line dedup, I/O only for needed data (de-duplicated chunks), new container storage pool avoids costly background processing (reclamation, 'garbage collection’ for deletion)</a:t>
            </a:r>
          </a:p>
          <a:p>
            <a:pPr lvl="1" indent="0"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v7.1.5 added in-line compression allowing container pools to be on same level as VTLs when it comes to total data reduction.</a:t>
            </a:r>
          </a:p>
          <a:p>
            <a:pPr lvl="1" indent="0"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In-line dedup allowing us to use very large low cost disk drives for the backup storage pool, currently 8TB.</a:t>
            </a:r>
          </a:p>
          <a:p>
            <a:pPr lvl="1" indent="0" eaLnBrk="1" hangingPunct="1">
              <a:buClr>
                <a:schemeClr val="tx1"/>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 V8.1.3 added tiering to Cloud Object Storage (reduced cost for non RTO sensitive data / long term retention data) </a:t>
            </a:r>
          </a:p>
          <a:p>
            <a:pPr eaLnBrk="1" hangingPunct="1">
              <a:buClr>
                <a:schemeClr val="tx1"/>
              </a:buClr>
              <a:buSzPct val="100000"/>
            </a:pPr>
            <a:endParaRPr lang="en-GB" altLang="en-US" sz="1400" dirty="0">
              <a:solidFill>
                <a:srgbClr val="000000"/>
              </a:solidFill>
              <a:ea typeface="SimSun" panose="02010600030101010101" pitchFamily="2" charset="-122"/>
            </a:endParaRPr>
          </a:p>
          <a:p>
            <a:pPr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 For existing ProtecTIER and </a:t>
            </a:r>
            <a:r>
              <a:rPr lang="en-US" altLang="en-US" sz="1400" dirty="0">
                <a:solidFill>
                  <a:srgbClr val="000000"/>
                </a:solidFill>
                <a:ea typeface="SimSun" panose="02010600030101010101" pitchFamily="2" charset="-122"/>
              </a:rPr>
              <a:t>EMC Data Domain deployments</a:t>
            </a:r>
            <a:r>
              <a:rPr lang="en-GB" altLang="en-US" sz="1400" dirty="0">
                <a:solidFill>
                  <a:srgbClr val="000000"/>
                </a:solidFill>
                <a:ea typeface="SimSun" panose="02010600030101010101" pitchFamily="2" charset="-122"/>
              </a:rPr>
              <a:t>: </a:t>
            </a:r>
            <a:r>
              <a:rPr lang="en-US" altLang="en-US" sz="1400" b="1" dirty="0">
                <a:solidFill>
                  <a:srgbClr val="000000"/>
                </a:solidFill>
                <a:ea typeface="SimSun" panose="02010600030101010101" pitchFamily="2" charset="-122"/>
              </a:rPr>
              <a:t>Note: ProtecTIER goes EOS in Nov 2020 and EOM effective 2Q 2018</a:t>
            </a:r>
            <a:endParaRPr lang="en-GB" altLang="en-US" sz="1400" dirty="0">
              <a:solidFill>
                <a:srgbClr val="000000"/>
              </a:solidFill>
              <a:ea typeface="SimSun" panose="02010600030101010101" pitchFamily="2" charset="-122"/>
            </a:endParaRPr>
          </a:p>
          <a:p>
            <a:pPr lvl="2"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Know the ‘expiration dates’ for the </a:t>
            </a:r>
            <a:r>
              <a:rPr lang="en-US" altLang="en-US" sz="1400" dirty="0">
                <a:solidFill>
                  <a:srgbClr val="000000"/>
                </a:solidFill>
                <a:ea typeface="SimSun" panose="02010600030101010101" pitchFamily="2" charset="-122"/>
              </a:rPr>
              <a:t>ProtecTIER EMC Data Domain VTLs</a:t>
            </a:r>
            <a:r>
              <a:rPr lang="en-GB" altLang="en-US" sz="1400" dirty="0">
                <a:solidFill>
                  <a:srgbClr val="000000"/>
                </a:solidFill>
                <a:ea typeface="SimSun" panose="02010600030101010101" pitchFamily="2" charset="-122"/>
              </a:rPr>
              <a:t> appliances in your accounts for reducing TCO.</a:t>
            </a:r>
          </a:p>
          <a:p>
            <a:pPr lvl="2"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Existing ProtecTIER or Data Domain account might not want to move to Spectrum Protect in-line </a:t>
            </a:r>
            <a:r>
              <a:rPr lang="en-GB" altLang="en-US" sz="1400" dirty="0" err="1">
                <a:solidFill>
                  <a:srgbClr val="000000"/>
                </a:solidFill>
                <a:ea typeface="SimSun" panose="02010600030101010101" pitchFamily="2" charset="-122"/>
              </a:rPr>
              <a:t>dedup</a:t>
            </a:r>
            <a:r>
              <a:rPr lang="en-GB" altLang="en-US" sz="1400" dirty="0">
                <a:solidFill>
                  <a:srgbClr val="000000"/>
                </a:solidFill>
                <a:ea typeface="SimSun" panose="02010600030101010101" pitchFamily="2" charset="-122"/>
              </a:rPr>
              <a:t> until the end of a contract (HW investments already made), unless there is time for hardware refresh or next expensive hardware maintenance </a:t>
            </a:r>
          </a:p>
          <a:p>
            <a:pPr lvl="2"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VTL to physical LTO tape migration is okay. Note: We have the ability to make a backup of a container storage pool to tape from v7.1.7 (protect storage pool to local). Additional deduplication guidance in next slide and in links below:</a:t>
            </a:r>
          </a:p>
          <a:p>
            <a:pPr lvl="2" eaLnBrk="1" hangingPunct="1">
              <a:buClr>
                <a:schemeClr val="tx1"/>
              </a:buClr>
              <a:buSzPct val="100000"/>
              <a:buFont typeface="Wingdings" panose="05000000000000000000" pitchFamily="2" charset="2"/>
              <a:buChar char=""/>
            </a:pPr>
            <a:r>
              <a:rPr lang="en-US" altLang="en-US" sz="1400" b="1" dirty="0">
                <a:solidFill>
                  <a:srgbClr val="0070C0"/>
                </a:solidFill>
                <a:hlinkClick r:id="rId3"/>
              </a:rPr>
              <a:t>https://ibm.biz/BdZinW</a:t>
            </a:r>
          </a:p>
          <a:p>
            <a:pPr lvl="2" eaLnBrk="1" hangingPunct="1">
              <a:buClr>
                <a:schemeClr val="tx1"/>
              </a:buClr>
              <a:buSzPct val="100000"/>
              <a:buFont typeface="Wingdings" panose="05000000000000000000" pitchFamily="2" charset="2"/>
              <a:buChar char=""/>
            </a:pPr>
            <a:r>
              <a:rPr lang="en-US" altLang="en-US" sz="1400" b="1" dirty="0">
                <a:solidFill>
                  <a:srgbClr val="0070C0"/>
                </a:solidFill>
                <a:hlinkClick r:id="rId3"/>
              </a:rPr>
              <a:t>https://ibm.biz/BdZiec</a:t>
            </a:r>
          </a:p>
          <a:p>
            <a:pPr lvl="2" eaLnBrk="1" hangingPunct="1">
              <a:buClr>
                <a:schemeClr val="tx1"/>
              </a:buClr>
              <a:buSzPct val="100000"/>
              <a:buFont typeface="Wingdings" panose="05000000000000000000" pitchFamily="2" charset="2"/>
              <a:buChar char=""/>
            </a:pPr>
            <a:r>
              <a:rPr lang="en-US" altLang="en-US" sz="1400" b="1" dirty="0">
                <a:solidFill>
                  <a:srgbClr val="0070C0"/>
                </a:solidFill>
                <a:hlinkClick r:id="rId3"/>
              </a:rPr>
              <a:t>https://ibm.biz/Bdjh2z</a:t>
            </a:r>
          </a:p>
          <a:p>
            <a:pPr lvl="2"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Spectrum Protect Deduplication internal blog: </a:t>
            </a:r>
            <a:r>
              <a:rPr lang="en-GB" altLang="en-US" sz="1400" b="1" dirty="0">
                <a:solidFill>
                  <a:srgbClr val="0070C0"/>
                </a:solidFill>
                <a:ea typeface="SimSun" panose="02010600030101010101" pitchFamily="2" charset="-122"/>
                <a:hlinkClick r:id="rId4"/>
              </a:rPr>
              <a:t>The Economics of Large Scale Data Protection</a:t>
            </a:r>
            <a:endParaRPr lang="en-GB" altLang="en-US" sz="1400" b="1" dirty="0">
              <a:solidFill>
                <a:srgbClr val="0070C0"/>
              </a:solidFill>
              <a:ea typeface="SimSun" panose="02010600030101010101" pitchFamily="2" charset="-122"/>
            </a:endParaRPr>
          </a:p>
        </p:txBody>
      </p:sp>
      <p:sp>
        <p:nvSpPr>
          <p:cNvPr id="2" name="Title 1">
            <a:extLst>
              <a:ext uri="{FF2B5EF4-FFF2-40B4-BE49-F238E27FC236}">
                <a16:creationId xmlns:a16="http://schemas.microsoft.com/office/drawing/2014/main" xmlns="" id="{CAAF1BC8-14A3-3F48-A8EF-006E28E9ED69}"/>
              </a:ext>
            </a:extLst>
          </p:cNvPr>
          <p:cNvSpPr>
            <a:spLocks noGrp="1"/>
          </p:cNvSpPr>
          <p:nvPr>
            <p:ph type="title"/>
          </p:nvPr>
        </p:nvSpPr>
        <p:spPr/>
        <p:txBody>
          <a:bodyPr/>
          <a:lstStyle/>
          <a:p>
            <a:r>
              <a:rPr lang="en-GB" dirty="0"/>
              <a:t>Deduplication Strategy and Best Practices</a:t>
            </a:r>
            <a:endParaRPr lang="en-US" dirty="0"/>
          </a:p>
        </p:txBody>
      </p:sp>
    </p:spTree>
    <p:extLst>
      <p:ext uri="{BB962C8B-B14F-4D97-AF65-F5344CB8AC3E}">
        <p14:creationId xmlns:p14="http://schemas.microsoft.com/office/powerpoint/2010/main" val="22725186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ChangeArrowheads="1"/>
          </p:cNvSpPr>
          <p:nvPr/>
        </p:nvSpPr>
        <p:spPr bwMode="auto">
          <a:xfrm>
            <a:off x="152400" y="838200"/>
            <a:ext cx="11811000" cy="816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13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1pPr>
            <a:lvl2pPr marL="7985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2pPr>
            <a:lvl3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3pPr>
            <a:lvl4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4pPr>
            <a:lvl5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chemeClr val="tx1"/>
              </a:buClr>
              <a:buSzPct val="120000"/>
              <a:buFont typeface="Arial" panose="020B0604020202020204" pitchFamily="34" charset="0"/>
              <a:buNone/>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This is for Pure Systems Product Lines (PureFlex and </a:t>
            </a:r>
            <a:r>
              <a:rPr lang="en-US" altLang="en-US" sz="1400" dirty="0" err="1">
                <a:solidFill>
                  <a:schemeClr val="tx1"/>
                </a:solidFill>
                <a:ea typeface="SimSun" panose="02010600030101010101" pitchFamily="2" charset="-122"/>
              </a:rPr>
              <a:t>PureApplications</a:t>
            </a:r>
            <a:r>
              <a:rPr lang="en-US" altLang="en-US" sz="1400" dirty="0">
                <a:solidFill>
                  <a:schemeClr val="tx1"/>
                </a:solidFill>
                <a:ea typeface="SimSun" panose="02010600030101010101" pitchFamily="2" charset="-122"/>
              </a:rPr>
              <a:t>) ONLY.</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Tier 1 Storage is External to Integrated System ONLY and applies to PureFlex ONLY.</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Tier 1 Storage requires Upgrade to 16Gb SAN Switch Modules and applies to PureFlex ONLY</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Storage with a connectivity rate no less than 8Gb per port is recommended.</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V7000 Integrated is internal connectivity to SAN Switch Modules and due to design flaw does not have as much bandwidth as a standalone (in Flex Rack or external to Flex Rack) model. Not recommended due to thru-put limitations.</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Replication is currently functional and managed entirely from the Storage interface.</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err="1">
                <a:solidFill>
                  <a:schemeClr val="tx1"/>
                </a:solidFill>
                <a:ea typeface="SimSun" panose="02010600030101010101" pitchFamily="2" charset="-122"/>
              </a:rPr>
              <a:t>EasyTier</a:t>
            </a:r>
            <a:r>
              <a:rPr lang="en-US" altLang="en-US" sz="1400" dirty="0">
                <a:solidFill>
                  <a:schemeClr val="tx1"/>
                </a:solidFill>
                <a:ea typeface="SimSun" panose="02010600030101010101" pitchFamily="2" charset="-122"/>
              </a:rPr>
              <a:t> is fully supported in the </a:t>
            </a:r>
            <a:r>
              <a:rPr lang="en-US" altLang="en-US" sz="1400" dirty="0" err="1">
                <a:solidFill>
                  <a:schemeClr val="tx1"/>
                </a:solidFill>
                <a:ea typeface="SimSun" panose="02010600030101010101" pitchFamily="2" charset="-122"/>
              </a:rPr>
              <a:t>PureApplication</a:t>
            </a:r>
            <a:r>
              <a:rPr lang="en-US" altLang="en-US" sz="1400" dirty="0">
                <a:solidFill>
                  <a:schemeClr val="tx1"/>
                </a:solidFill>
                <a:ea typeface="SimSun" panose="02010600030101010101" pitchFamily="2" charset="-122"/>
              </a:rPr>
              <a:t> Product Line.</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err="1">
                <a:solidFill>
                  <a:schemeClr val="tx1"/>
                </a:solidFill>
                <a:ea typeface="SimSun" panose="02010600030101010101" pitchFamily="2" charset="-122"/>
              </a:rPr>
              <a:t>EasyTier</a:t>
            </a:r>
            <a:r>
              <a:rPr lang="en-US" altLang="en-US" sz="1400" dirty="0">
                <a:solidFill>
                  <a:schemeClr val="tx1"/>
                </a:solidFill>
                <a:ea typeface="SimSun" panose="02010600030101010101" pitchFamily="2" charset="-122"/>
              </a:rPr>
              <a:t> is partially supported with PureFlex (may use but no integrated function.)</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Any connection to Brocade 8Gb Platforms (Condor2/DCX) requires port fill word 3 be set, regardless of the speed the ports are running at.  </a:t>
            </a:r>
            <a:br>
              <a:rPr lang="en-US" altLang="en-US" sz="1400" dirty="0">
                <a:solidFill>
                  <a:schemeClr val="tx1"/>
                </a:solidFill>
                <a:ea typeface="SimSun" panose="02010600030101010101" pitchFamily="2" charset="-122"/>
              </a:rPr>
            </a:br>
            <a:r>
              <a:rPr lang="en-US" altLang="en-US" sz="1400" u="sng" dirty="0">
                <a:solidFill>
                  <a:schemeClr val="tx1"/>
                </a:solidFill>
                <a:ea typeface="SimSun" panose="02010600030101010101" pitchFamily="2" charset="-122"/>
              </a:rPr>
              <a:t>Failure to do so will result in SAN outages</a:t>
            </a:r>
            <a:r>
              <a:rPr lang="en-US" altLang="en-US" sz="1400" dirty="0">
                <a:solidFill>
                  <a:schemeClr val="tx1"/>
                </a:solidFill>
                <a:ea typeface="SimSun" panose="02010600030101010101" pitchFamily="2" charset="-122"/>
              </a:rPr>
              <a:t>.</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err="1">
                <a:solidFill>
                  <a:schemeClr val="tx1"/>
                </a:solidFill>
                <a:ea typeface="SimSun" panose="02010600030101010101" pitchFamily="2" charset="-122"/>
              </a:rPr>
              <a:t>VMControl</a:t>
            </a:r>
            <a:r>
              <a:rPr lang="en-US" altLang="en-US" sz="1400" dirty="0">
                <a:solidFill>
                  <a:schemeClr val="tx1"/>
                </a:solidFill>
                <a:ea typeface="SimSun" panose="02010600030101010101" pitchFamily="2" charset="-122"/>
              </a:rPr>
              <a:t> Auto Storage Provisioning Requires Full Fabric Zoning Mode for SAN Switch Modules.</a:t>
            </a:r>
          </a:p>
          <a:p>
            <a:pPr eaLnBrk="1" hangingPunct="1">
              <a:lnSpc>
                <a:spcPct val="85000"/>
              </a:lnSpc>
              <a:spcAft>
                <a:spcPts val="20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lnSpc>
                <a:spcPct val="85000"/>
              </a:lnSpc>
              <a:spcAft>
                <a:spcPts val="200"/>
              </a:spcAft>
              <a:buClr>
                <a:schemeClr val="tx1"/>
              </a:buClr>
              <a:buSzPct val="120000"/>
              <a:buFont typeface="Wingdings" panose="05000000000000000000" pitchFamily="2" charset="2"/>
              <a:buChar char=""/>
            </a:pPr>
            <a:r>
              <a:rPr lang="en-US" altLang="en-US" sz="1400" dirty="0">
                <a:solidFill>
                  <a:schemeClr val="tx1"/>
                </a:solidFill>
                <a:ea typeface="SimSun" panose="02010600030101010101" pitchFamily="2" charset="-122"/>
              </a:rPr>
              <a:t>Top of rack switches cannot be used to direct connect ‘external’ SVC nodes and/or disk. These should be treated as Edge and connected to Core when needed. Exception based review when needed. </a:t>
            </a:r>
          </a:p>
          <a:p>
            <a:pPr eaLnBrk="1" hangingPunct="1">
              <a:spcAft>
                <a:spcPts val="150"/>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spcAft>
                <a:spcPts val="150"/>
              </a:spcAft>
              <a:buClr>
                <a:schemeClr val="tx1"/>
              </a:buClr>
              <a:buSzPct val="120000"/>
              <a:buFont typeface="Wingdings" panose="05000000000000000000" pitchFamily="2" charset="2"/>
              <a:buChar char=""/>
            </a:pPr>
            <a:endParaRPr lang="en-US" altLang="en-US" sz="1200" b="1" dirty="0">
              <a:solidFill>
                <a:schemeClr val="tx1"/>
              </a:solidFill>
              <a:latin typeface="Times New Roman" panose="02020603050405020304" pitchFamily="18" charset="0"/>
              <a:ea typeface="SimSun" panose="02010600030101010101" pitchFamily="2" charset="-122"/>
            </a:endParaRPr>
          </a:p>
          <a:p>
            <a:pPr eaLnBrk="1" hangingPunct="1">
              <a:spcAft>
                <a:spcPts val="175"/>
              </a:spcAft>
              <a:buClr>
                <a:schemeClr val="tx1"/>
              </a:buClr>
              <a:buSzPct val="120000"/>
            </a:pPr>
            <a:endParaRPr lang="en-US" altLang="en-US" sz="1400" b="1" dirty="0">
              <a:solidFill>
                <a:schemeClr val="tx1"/>
              </a:solidFill>
              <a:latin typeface="Times New Roman" panose="02020603050405020304" pitchFamily="18" charset="0"/>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buFont typeface="Wingdings" panose="05000000000000000000" pitchFamily="2" charset="2"/>
              <a:buChar char=""/>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a:p>
            <a:pPr eaLnBrk="1" hangingPunct="1">
              <a:spcAft>
                <a:spcPts val="175"/>
              </a:spcAft>
              <a:buClr>
                <a:schemeClr val="tx1"/>
              </a:buClr>
              <a:buSzPct val="120000"/>
            </a:pPr>
            <a:endParaRPr lang="en-US" altLang="en-US" sz="1400" dirty="0">
              <a:solidFill>
                <a:schemeClr val="tx1"/>
              </a:solidFill>
              <a:ea typeface="SimSun" panose="02010600030101010101" pitchFamily="2" charset="-122"/>
            </a:endParaRPr>
          </a:p>
        </p:txBody>
      </p:sp>
      <p:sp>
        <p:nvSpPr>
          <p:cNvPr id="2" name="Title 1">
            <a:extLst>
              <a:ext uri="{FF2B5EF4-FFF2-40B4-BE49-F238E27FC236}">
                <a16:creationId xmlns:a16="http://schemas.microsoft.com/office/drawing/2014/main" xmlns="" id="{2DBF3F16-B4A1-0944-861A-D925CEA32BB1}"/>
              </a:ext>
            </a:extLst>
          </p:cNvPr>
          <p:cNvSpPr>
            <a:spLocks noGrp="1"/>
          </p:cNvSpPr>
          <p:nvPr>
            <p:ph type="title"/>
          </p:nvPr>
        </p:nvSpPr>
        <p:spPr/>
        <p:txBody>
          <a:bodyPr/>
          <a:lstStyle/>
          <a:p>
            <a:r>
              <a:rPr lang="en-GB" dirty="0"/>
              <a:t>Integrated Systems and Storage (</a:t>
            </a:r>
            <a:r>
              <a:rPr lang="en-GB" dirty="0" err="1"/>
              <a:t>PureSystems</a:t>
            </a:r>
            <a:r>
              <a:rPr lang="en-GB" dirty="0"/>
              <a:t>)</a:t>
            </a:r>
            <a:endParaRPr lang="en-US" dirty="0"/>
          </a:p>
        </p:txBody>
      </p:sp>
    </p:spTree>
    <p:extLst>
      <p:ext uri="{BB962C8B-B14F-4D97-AF65-F5344CB8AC3E}">
        <p14:creationId xmlns:p14="http://schemas.microsoft.com/office/powerpoint/2010/main" val="39908214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ChangeArrowheads="1"/>
          </p:cNvSpPr>
          <p:nvPr/>
        </p:nvSpPr>
        <p:spPr bwMode="auto">
          <a:xfrm>
            <a:off x="152400" y="984250"/>
            <a:ext cx="11811000" cy="566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buClr>
                <a:schemeClr val="tx1"/>
              </a:buClr>
            </a:pPr>
            <a:r>
              <a:rPr lang="en-GB" altLang="en-US" sz="1400" dirty="0">
                <a:solidFill>
                  <a:srgbClr val="000000"/>
                </a:solidFill>
                <a:ea typeface="SimSun" panose="02010600030101010101" pitchFamily="2" charset="-122"/>
              </a:rPr>
              <a:t>Two types of snapshots are supported, application consistent-application aware snapshots and crash consistent power failure snapshots.</a:t>
            </a:r>
          </a:p>
          <a:p>
            <a:pPr eaLnBrk="1" hangingPunct="1">
              <a:buClr>
                <a:schemeClr val="tx1"/>
              </a:buClr>
              <a:buSzPct val="100000"/>
            </a:pPr>
            <a:endParaRPr lang="en-GB" altLang="en-US" sz="1400" b="1" u="sng" dirty="0">
              <a:solidFill>
                <a:srgbClr val="000000"/>
              </a:solidFill>
              <a:ea typeface="SimSun" panose="02010600030101010101" pitchFamily="2" charset="-122"/>
            </a:endParaRP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Application consistent, application aware snapshots. We can do </a:t>
            </a:r>
            <a:r>
              <a:rPr lang="sv-SE" altLang="en-US" sz="1400" dirty="0">
                <a:solidFill>
                  <a:srgbClr val="000000"/>
                </a:solidFill>
                <a:ea typeface="SimSun" panose="02010600030101010101" pitchFamily="2" charset="-122"/>
              </a:rPr>
              <a:t>RTO in &lt;5 min and RPO in &lt;60 min, lead with </a:t>
            </a:r>
            <a:r>
              <a:rPr lang="en-GB" altLang="en-US" sz="1400" dirty="0">
                <a:solidFill>
                  <a:srgbClr val="000000"/>
                </a:solidFill>
                <a:ea typeface="SimSun" panose="02010600030101010101" pitchFamily="2" charset="-122"/>
              </a:rPr>
              <a:t>hardware snapshots and Spectrum Protect Snapshot (old name was FCM). RPO needs to be planned depending on application requirements. More guidance in Tiered Data Protection &amp; Recovery Tiered Classification page.</a:t>
            </a:r>
          </a:p>
          <a:p>
            <a:pPr lvl="1" eaLnBrk="1" hangingPunct="1">
              <a:buClr>
                <a:schemeClr val="tx1"/>
              </a:buClr>
              <a:buSzPct val="100000"/>
              <a:buFont typeface="Wingdings" panose="05000000000000000000" pitchFamily="2" charset="2"/>
              <a:buChar char=""/>
            </a:pPr>
            <a:endParaRPr lang="en-GB" altLang="en-US" sz="1400" dirty="0">
              <a:solidFill>
                <a:srgbClr val="000000"/>
              </a:solidFill>
              <a:ea typeface="SimSun" panose="02010600030101010101" pitchFamily="2" charset="-122"/>
            </a:endParaRP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Crash consistent power failure snapshots provides higher RTO since data are not application consistent, remember that there is a high risk for a need for file system checks during boot/mount and for database crash recovery restart which all leads to a higher RTO.</a:t>
            </a:r>
          </a:p>
          <a:p>
            <a:pPr lvl="1" eaLnBrk="1" hangingPunct="1">
              <a:buClr>
                <a:schemeClr val="tx1"/>
              </a:buClr>
              <a:buSzPct val="100000"/>
              <a:buFont typeface="Wingdings" panose="05000000000000000000" pitchFamily="2" charset="2"/>
              <a:buChar char=""/>
            </a:pPr>
            <a:endParaRPr lang="en-GB" altLang="en-US" sz="1400" dirty="0">
              <a:solidFill>
                <a:srgbClr val="000000"/>
              </a:solidFill>
              <a:ea typeface="SimSun" panose="02010600030101010101" pitchFamily="2" charset="-122"/>
            </a:endParaRP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Multi-tenancy on the storage devices where storage pools can be partitioned and separate credentials can be defined for admin access to those storage pools, Spectrum Virtualize requires a TCP/IP connection from Spectrum Protect Snapshot server in order to manage the FlashCopy operations. The Spectrum Protect Snapshot user ID used by Spectrum Protect Snapshot needs to have admin rights and those are not limited to FlashCopy operations. Remember that Spectrum Virtualize does not support multi-tenant. For security reasons this means that dedicated Spectrum Virtualize clusters are required for application consistent, application aware storage hardware based snapshots. </a:t>
            </a:r>
          </a:p>
          <a:p>
            <a:pPr lvl="1" eaLnBrk="1" hangingPunct="1">
              <a:buClr>
                <a:schemeClr val="tx1"/>
              </a:buClr>
              <a:buSzPct val="100000"/>
              <a:buFont typeface="Wingdings" panose="05000000000000000000" pitchFamily="2" charset="2"/>
              <a:buChar char=""/>
            </a:pPr>
            <a:endParaRPr lang="en-GB" altLang="en-US" sz="1400" dirty="0">
              <a:solidFill>
                <a:srgbClr val="000000"/>
              </a:solidFill>
              <a:ea typeface="SimSun" panose="02010600030101010101" pitchFamily="2" charset="-122"/>
            </a:endParaRP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Current GTS strategy:</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Dedicated environment - use hardware snapshots on supported e.g. Spectrum Virtualize and XIV hardware</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Shared environment (multi-tenancy) - use Spectrum Protect Snapshot (FCM) + XIV 11.6 (same on DS8000 since they also put multi-tenancy in)</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Dedicated Spectrum Virtualize clusters for accounts that requires application consistent, application aware storage hardware based snapshots</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Do not run hardware snapshots more often than every 60 min if required (this is for both dedicated and multi-tenancy environments)</a:t>
            </a: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Future GTS strategy:</a:t>
            </a:r>
          </a:p>
          <a:p>
            <a:pPr lvl="2" eaLnBrk="1" hangingPunct="1">
              <a:buClr>
                <a:schemeClr val="tx1"/>
              </a:buClr>
              <a:buSzPct val="100000"/>
              <a:buFont typeface="Wingdings" panose="05000000000000000000" pitchFamily="2" charset="2"/>
              <a:buChar char=""/>
            </a:pPr>
            <a:r>
              <a:rPr lang="en-GB" altLang="en-US" sz="1200" dirty="0">
                <a:solidFill>
                  <a:srgbClr val="000000"/>
                </a:solidFill>
                <a:ea typeface="SimSun" panose="02010600030101010101" pitchFamily="2" charset="-122"/>
              </a:rPr>
              <a:t>We are validating Spectrum Protect Plus, Spectrum Copy Data Management (former Catalogic), </a:t>
            </a:r>
            <a:r>
              <a:rPr lang="en-GB" altLang="en-US" sz="1200" dirty="0" err="1">
                <a:solidFill>
                  <a:srgbClr val="000000"/>
                </a:solidFill>
                <a:ea typeface="SimSun" panose="02010600030101010101" pitchFamily="2" charset="-122"/>
              </a:rPr>
              <a:t>Actifio</a:t>
            </a:r>
            <a:r>
              <a:rPr lang="en-GB" altLang="en-US" sz="1200" dirty="0">
                <a:solidFill>
                  <a:srgbClr val="000000"/>
                </a:solidFill>
                <a:ea typeface="SimSun" panose="02010600030101010101" pitchFamily="2" charset="-122"/>
              </a:rPr>
              <a:t>, </a:t>
            </a:r>
            <a:r>
              <a:rPr lang="en-GB" altLang="en-US" sz="1200" dirty="0" err="1">
                <a:solidFill>
                  <a:srgbClr val="000000"/>
                </a:solidFill>
                <a:ea typeface="SimSun" panose="02010600030101010101" pitchFamily="2" charset="-122"/>
              </a:rPr>
              <a:t>Cohesity</a:t>
            </a:r>
            <a:r>
              <a:rPr lang="en-GB" altLang="en-US" sz="1200" dirty="0">
                <a:solidFill>
                  <a:srgbClr val="000000"/>
                </a:solidFill>
                <a:ea typeface="SimSun" panose="02010600030101010101" pitchFamily="2" charset="-122"/>
              </a:rPr>
              <a:t>, Rubrik and Cirrus. </a:t>
            </a:r>
            <a:r>
              <a:rPr lang="fr-FR" altLang="en-US" sz="1200" dirty="0">
                <a:solidFill>
                  <a:srgbClr val="000000"/>
                </a:solidFill>
                <a:ea typeface="SimSun" panose="02010600030101010101" pitchFamily="2" charset="-122"/>
              </a:rPr>
              <a:t>Plus validation </a:t>
            </a:r>
            <a:r>
              <a:rPr lang="fr-FR" altLang="en-US" sz="1200" dirty="0" err="1">
                <a:solidFill>
                  <a:srgbClr val="000000"/>
                </a:solidFill>
                <a:ea typeface="SimSun" panose="02010600030101010101" pitchFamily="2" charset="-122"/>
              </a:rPr>
              <a:t>link</a:t>
            </a:r>
            <a:r>
              <a:rPr lang="fr-FR" altLang="en-US" sz="1200" dirty="0">
                <a:solidFill>
                  <a:srgbClr val="000000"/>
                </a:solidFill>
                <a:ea typeface="SimSun" panose="02010600030101010101" pitchFamily="2" charset="-122"/>
              </a:rPr>
              <a:t> </a:t>
            </a:r>
            <a:r>
              <a:rPr lang="fr-FR" altLang="en-US" sz="1200" dirty="0">
                <a:solidFill>
                  <a:srgbClr val="000000"/>
                </a:solidFill>
                <a:ea typeface="SimSun" panose="02010600030101010101" pitchFamily="2" charset="-122"/>
                <a:hlinkClick r:id="rId3"/>
              </a:rPr>
              <a:t>https://ibm.biz/BdZcu5</a:t>
            </a:r>
            <a:endParaRPr lang="fr-FR" altLang="en-US" sz="1200" dirty="0">
              <a:solidFill>
                <a:srgbClr val="000000"/>
              </a:solidFill>
              <a:ea typeface="SimSun" panose="02010600030101010101" pitchFamily="2" charset="-122"/>
            </a:endParaRPr>
          </a:p>
          <a:p>
            <a:pPr lvl="2" eaLnBrk="1" hangingPunct="1">
              <a:buClr>
                <a:schemeClr val="tx1"/>
              </a:buClr>
              <a:buSzPct val="100000"/>
            </a:pPr>
            <a:endParaRPr lang="en-GB" altLang="en-US" sz="1200" dirty="0">
              <a:solidFill>
                <a:srgbClr val="000000"/>
              </a:solidFill>
              <a:ea typeface="SimSun" panose="02010600030101010101" pitchFamily="2" charset="-122"/>
            </a:endParaRPr>
          </a:p>
          <a:p>
            <a:pPr lvl="1" eaLnBrk="1" hangingPunct="1">
              <a:buClr>
                <a:schemeClr val="tx1"/>
              </a:buClr>
              <a:buSzPct val="100000"/>
              <a:buFont typeface="Wingdings" panose="05000000000000000000" pitchFamily="2" charset="2"/>
              <a:buChar char=""/>
            </a:pPr>
            <a:r>
              <a:rPr lang="en-GB" altLang="en-US" sz="1400" dirty="0">
                <a:solidFill>
                  <a:srgbClr val="000000"/>
                </a:solidFill>
                <a:ea typeface="SimSun" panose="02010600030101010101" pitchFamily="2" charset="-122"/>
              </a:rPr>
              <a:t>Tip. Spectrum Virtualize Metro and Global Mirrored environments simplified storage management through automatic provisioning of FlashCopy target volumes.</a:t>
            </a:r>
          </a:p>
        </p:txBody>
      </p:sp>
      <p:sp>
        <p:nvSpPr>
          <p:cNvPr id="2" name="Title 1">
            <a:extLst>
              <a:ext uri="{FF2B5EF4-FFF2-40B4-BE49-F238E27FC236}">
                <a16:creationId xmlns:a16="http://schemas.microsoft.com/office/drawing/2014/main" xmlns="" id="{E77D8120-64C9-5A49-8080-92D31133C0FD}"/>
              </a:ext>
            </a:extLst>
          </p:cNvPr>
          <p:cNvSpPr>
            <a:spLocks noGrp="1"/>
          </p:cNvSpPr>
          <p:nvPr>
            <p:ph type="title"/>
          </p:nvPr>
        </p:nvSpPr>
        <p:spPr/>
        <p:txBody>
          <a:bodyPr/>
          <a:lstStyle/>
          <a:p>
            <a:r>
              <a:rPr lang="en-GB" dirty="0"/>
              <a:t>GTS Hardware Snapshots and Data Re-use Strategy</a:t>
            </a:r>
            <a:endParaRPr lang="en-US" dirty="0"/>
          </a:p>
        </p:txBody>
      </p:sp>
    </p:spTree>
    <p:extLst>
      <p:ext uri="{BB962C8B-B14F-4D97-AF65-F5344CB8AC3E}">
        <p14:creationId xmlns:p14="http://schemas.microsoft.com/office/powerpoint/2010/main" val="23023796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86" name="Group 82"/>
          <p:cNvGraphicFramePr>
            <a:graphicFrameLocks noGrp="1"/>
          </p:cNvGraphicFramePr>
          <p:nvPr>
            <p:extLst/>
          </p:nvPr>
        </p:nvGraphicFramePr>
        <p:xfrm>
          <a:off x="609600" y="953301"/>
          <a:ext cx="11277601" cy="5406446"/>
        </p:xfrm>
        <a:graphic>
          <a:graphicData uri="http://schemas.openxmlformats.org/drawingml/2006/table">
            <a:tbl>
              <a:tblPr/>
              <a:tblGrid>
                <a:gridCol w="949999">
                  <a:extLst>
                    <a:ext uri="{9D8B030D-6E8A-4147-A177-3AD203B41FA5}">
                      <a16:colId xmlns:a16="http://schemas.microsoft.com/office/drawing/2014/main" xmlns="" val="20000"/>
                    </a:ext>
                  </a:extLst>
                </a:gridCol>
                <a:gridCol w="1638643">
                  <a:extLst>
                    <a:ext uri="{9D8B030D-6E8A-4147-A177-3AD203B41FA5}">
                      <a16:colId xmlns:a16="http://schemas.microsoft.com/office/drawing/2014/main" xmlns="" val="20001"/>
                    </a:ext>
                  </a:extLst>
                </a:gridCol>
                <a:gridCol w="1221358">
                  <a:extLst>
                    <a:ext uri="{9D8B030D-6E8A-4147-A177-3AD203B41FA5}">
                      <a16:colId xmlns:a16="http://schemas.microsoft.com/office/drawing/2014/main" xmlns="" val="20002"/>
                    </a:ext>
                  </a:extLst>
                </a:gridCol>
                <a:gridCol w="19812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gridCol w="3733801">
                  <a:extLst>
                    <a:ext uri="{9D8B030D-6E8A-4147-A177-3AD203B41FA5}">
                      <a16:colId xmlns:a16="http://schemas.microsoft.com/office/drawing/2014/main" xmlns="" val="20005"/>
                    </a:ext>
                  </a:extLst>
                </a:gridCol>
              </a:tblGrid>
              <a:tr h="194191">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TIER</a:t>
                      </a:r>
                    </a:p>
                  </a:txBody>
                  <a:tcPr marL="0" marR="0" marT="6175"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Description</a:t>
                      </a:r>
                    </a:p>
                  </a:txBody>
                  <a:tcPr marL="0" marR="0" marT="6175"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1" i="0" u="none" strike="noStrike" cap="none" normalizeH="0" baseline="0" dirty="0">
                          <a:ln>
                            <a:noFill/>
                          </a:ln>
                          <a:solidFill>
                            <a:srgbClr val="00CC66"/>
                          </a:solidFill>
                          <a:effectLst/>
                          <a:latin typeface="Arial" panose="020B0604020202020204" pitchFamily="34" charset="0"/>
                          <a:ea typeface="SimSun" panose="02010600030101010101" pitchFamily="2" charset="-122"/>
                          <a:cs typeface="Arial" panose="020B0604020202020204" pitchFamily="34" charset="0"/>
                        </a:rPr>
                        <a:t>Technical Examples – High level Guidance –  Local variations on technology exist</a:t>
                      </a:r>
                    </a:p>
                  </a:txBody>
                  <a:tcPr marL="0" marR="0" marT="6175"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31846">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RPO/RTO</a:t>
                      </a:r>
                      <a:endParaRPr kumimoji="0" lang="en-US"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endParaRPr>
                    </a:p>
                  </a:txBody>
                  <a:tcPr marL="0" marR="0" marT="6175"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Technologies/Methodologies (non DR)</a:t>
                      </a:r>
                      <a:endParaRPr kumimoji="0" lang="en-GB"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endParaRPr>
                    </a:p>
                  </a:txBody>
                  <a:tcPr marL="0" marR="0" marT="6175" marB="0"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Techniques/Methodologies (DR)</a:t>
                      </a:r>
                    </a:p>
                  </a:txBody>
                  <a:tcPr marL="0" marR="0" marT="617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Notes</a:t>
                      </a:r>
                    </a:p>
                  </a:txBody>
                  <a:tcPr marL="0" marR="0" marT="6175" marB="0"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84793">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HA solutions</a:t>
                      </a:r>
                    </a:p>
                  </a:txBody>
                  <a:tcPr marL="72000" marR="72000" marT="42152" marB="3598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800" b="1"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server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High availability provides ability to restore from alternative source.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RESTORE RPO/RTO will still depend on backup/restore methodology below.</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See below and in notes section for more detailed guidance</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92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See below. Replication should not affect backup/restore method </a:t>
                      </a:r>
                      <a:r>
                        <a:rPr kumimoji="0" lang="en-US" altLang="en-US" sz="800" b="1"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except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where volume to replicate might be an issue.</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Replication could apply to ALL Tiers.</a:t>
                      </a:r>
                    </a:p>
                  </a:txBody>
                  <a:tcPr marL="0" marR="0" marT="0" marB="0"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15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Replication of backups between sites</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a:t>
                      </a: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Node Replication + Protect Stg</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If not using Spectrum Protect </a:t>
                      </a: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Node Replication, consider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Cluster solutions i.e. PowerHA </a:t>
                      </a:r>
                      <a:endPar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Straight Global or Metro mirroring replication</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Replicates backup data between sites allows restore of data from secondary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server auto if primary is unavailable – depends on timing whether data has replicated.</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No need to fail over to secondary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server.</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Does not provide an alternative target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s</a:t>
                      </a:r>
                      <a:r>
                        <a:rPr kumimoji="0" lang="en-US" altLang="en-US" sz="8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erver</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for BACKUP and two-way replication but from V7.1.7 able to recover damaged files from target back to source.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Dissimilar policy can be leveraged to reduce cost of DR copies by storing less data on DR side than on primary side and reverse.</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263265">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TIER1</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Rapid recovery solution</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txBody>
                  <a:tcPr marL="72000" marR="72000" marT="42152" marB="3598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Hardware Snapshot-based</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Snapshot</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a:t>
                      </a: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Copy Data Management</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RTO minutes - &lt;5 min</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RPO minutes - &lt;60 min</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marL="3492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with Spectrum Protect Snapshot</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LAN-Free backups to ATL if no 10GbE exists.</a:t>
                      </a:r>
                    </a:p>
                  </a:txBody>
                  <a:tcPr marL="0" marR="0" marT="0" marB="0"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f no 10GbE exists, consider ATL Replication.</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It would only be sensible to do this if there are servers available at the DR site onto which data can be quickly restored.</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Note that using Test/Dev servers for this is more complex to test because they need to be backed up before a test and restored after.</a:t>
                      </a:r>
                    </a:p>
                  </a:txBody>
                  <a:tcPr marL="72000" marR="72000" marT="42152" marB="35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1450" indent="-171450">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171450" marR="0" lvl="0" indent="-17145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RPO of minutes would need logs to be offloaded constantly somehow. Need to consider the </a:t>
                      </a:r>
                      <a:r>
                        <a:rPr kumimoji="0" lang="en-US" altLang="en-US" sz="8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FlashCopy</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frequency.</a:t>
                      </a:r>
                    </a:p>
                    <a:p>
                      <a:pPr marL="171450" marR="0" lvl="0" indent="-17145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171450" marR="0" lvl="0" indent="-17145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Snapshot-based backups: RPO requirements map directly to the frequency of the Snapshots and this in turn points to the disk technology. Spectrum Virtualize support 256 concurrent snapshots for now. XIV many more. Also, how many versions are kept on disk and how many copies sent to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tape media. Consider using space efficient snapshots but they will re-hydrate when migrated/copied to tape. Need to consider space requirements and monitoring the capacity is important, like any thin provisioned solution.</a:t>
                      </a:r>
                    </a:p>
                    <a:p>
                      <a:pPr marL="171450" marR="0" lvl="0" indent="-17145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171450" marR="0" lvl="0" indent="-17145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High Availability solution is suggested to support RTO TIER1 solution requirement. </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50128">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TIER2</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Medium RTO requirements</a:t>
                      </a:r>
                    </a:p>
                  </a:txBody>
                  <a:tcPr marL="72000" marR="72000" marT="42152" marB="3598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10Gbit or teamed 1Gbit LAN</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LAN-Free Backup/Restore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File-based restore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TDP Application Restore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Tape Based</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RTO &lt;4-12h</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RPO &lt;4-24h</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marL="3492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Incremental Forever</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VE</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TDP Application Integration</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Image/Special Cases</a:t>
                      </a:r>
                      <a:endPar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0" marR="0" marT="0" marB="0"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Offsite Tape on the shelf</a:t>
                      </a:r>
                    </a:p>
                  </a:txBody>
                  <a:tcPr marL="72000" marR="72000" marT="42152" marB="35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This covers Database/Application backups also OS/File-based backups. In the latter case backups would be done daily to achieve  RPO can only be xx hours.</a:t>
                      </a:r>
                    </a:p>
                    <a:p>
                      <a:pPr marL="0" marR="0" lvl="0" indent="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Note LAN-Free restore throughput might be limited </a:t>
                      </a:r>
                    </a:p>
                    <a:p>
                      <a:pPr marL="0" marR="0" lvl="0" indent="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Restore performance depends on the volume of data to be restored and the resources (disk performance, tape drives &amp; HBAs) available to do so</a:t>
                      </a:r>
                    </a:p>
                    <a:p>
                      <a:pPr marL="0" marR="0" lvl="0" indent="0" algn="l" defTabSz="457200" rtl="0" eaLnBrk="1" fontAlgn="base" latinLnBrk="0" hangingPunct="1">
                        <a:lnSpc>
                          <a:spcPct val="93000"/>
                        </a:lnSpc>
                        <a:spcBef>
                          <a:spcPct val="0"/>
                        </a:spcBef>
                        <a:spcAft>
                          <a:spcPts val="88"/>
                        </a:spcAft>
                        <a:buClrTx/>
                        <a:buSzPct val="12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LAN-Free is NOT a panacea for fast backups. Only helps with LARGE files. Consider high speed 10Gbit LAN first as cheaper and future proof.</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84605">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TIER3</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Low RTO requirements</a:t>
                      </a:r>
                    </a:p>
                  </a:txBody>
                  <a:tcPr marL="72000" marR="72000" marT="42152" marB="3598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File-based restore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TDP Application Restore</a:t>
                      </a:r>
                      <a:endParaRPr kumimoji="0" lang="en-US" altLang="en-US" sz="800" b="1"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Tape ATL based</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RTO 12-24h</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RPO up to 24h</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marL="3492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Incremental Forever</a:t>
                      </a:r>
                    </a:p>
                    <a:p>
                      <a:pPr marL="34925"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TDP Application Integration</a:t>
                      </a:r>
                    </a:p>
                  </a:txBody>
                  <a:tcPr marL="0" marR="0" marT="0" marB="0"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Offsite ATL Tape library</a:t>
                      </a:r>
                    </a:p>
                  </a:txBody>
                  <a:tcPr marL="72000" marR="72000" marT="42152" marB="35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67072">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TIER4</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Long term retention</a:t>
                      </a:r>
                    </a:p>
                  </a:txBody>
                  <a:tcPr marL="72000" marR="72000" marT="42152" marB="3598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Object Storage or ATL Tape based, long term retention media, unstructured data</a:t>
                      </a:r>
                      <a:endParaRPr kumimoji="0" lang="en-US" altLang="en-US" sz="9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RPO – Point in Time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RTO – Depends on Volume of data</a:t>
                      </a:r>
                    </a:p>
                  </a:txBody>
                  <a:tcPr marL="72000" marR="72000" marT="42152" marB="3598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Long term retenention separate nodes </a:t>
                      </a: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152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Archive</a:t>
                      </a:r>
                    </a:p>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Separate </a:t>
                      </a:r>
                      <a:r>
                        <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Node for Monthly/Yearly</a:t>
                      </a:r>
                    </a:p>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Geo-Dispersed</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See Cloud Object Storage decision tree for guidance.</a:t>
                      </a:r>
                      <a:endParaRPr kumimoji="0" lang="en-US"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52" marB="35984" anchor="ctr" horzOverflow="overflow">
                    <a:lnL w="12700" cap="flat" cmpd="sng" algn="ctr">
                      <a:solidFill>
                        <a:schemeClr val="tx1"/>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141379" name="Line 154"/>
          <p:cNvSpPr>
            <a:spLocks noChangeShapeType="1"/>
          </p:cNvSpPr>
          <p:nvPr/>
        </p:nvSpPr>
        <p:spPr bwMode="auto">
          <a:xfrm flipH="1" flipV="1">
            <a:off x="476251" y="1710793"/>
            <a:ext cx="6350" cy="4152900"/>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1380" name="Text Box 155"/>
          <p:cNvSpPr txBox="1">
            <a:spLocks noChangeArrowheads="1"/>
          </p:cNvSpPr>
          <p:nvPr/>
        </p:nvSpPr>
        <p:spPr bwMode="auto">
          <a:xfrm rot="-5400000">
            <a:off x="-1385887" y="3315228"/>
            <a:ext cx="3476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spcBef>
                <a:spcPts val="625"/>
              </a:spcBef>
              <a:buSzPct val="100000"/>
            </a:pPr>
            <a:r>
              <a:rPr lang="en-GB" altLang="en-US" sz="1000" b="1" dirty="0">
                <a:solidFill>
                  <a:srgbClr val="000000"/>
                </a:solidFill>
              </a:rPr>
              <a:t>COST /  PERFORMANCE / AVAILABILITY</a:t>
            </a:r>
          </a:p>
        </p:txBody>
      </p:sp>
      <p:sp>
        <p:nvSpPr>
          <p:cNvPr id="141381" name="Text Box 156"/>
          <p:cNvSpPr txBox="1">
            <a:spLocks noChangeArrowheads="1"/>
          </p:cNvSpPr>
          <p:nvPr/>
        </p:nvSpPr>
        <p:spPr bwMode="auto">
          <a:xfrm>
            <a:off x="8382000" y="479891"/>
            <a:ext cx="3276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spcAft>
                <a:spcPts val="125"/>
              </a:spcAft>
              <a:buSzPct val="120000"/>
            </a:pPr>
            <a:r>
              <a:rPr lang="en-US" altLang="en-US" sz="1000" dirty="0">
                <a:solidFill>
                  <a:srgbClr val="00CC99"/>
                </a:solidFill>
              </a:rPr>
              <a:t>RPO / RTO and technologies to achieve that. </a:t>
            </a:r>
            <a:r>
              <a:rPr lang="en-GB" altLang="en-US" sz="1000" dirty="0">
                <a:solidFill>
                  <a:srgbClr val="00CC99"/>
                </a:solidFill>
              </a:rPr>
              <a:t>RPO/RTO MUST be agreed with the Client</a:t>
            </a:r>
          </a:p>
        </p:txBody>
      </p:sp>
      <p:sp>
        <p:nvSpPr>
          <p:cNvPr id="141382" name="Rectangle 158"/>
          <p:cNvSpPr>
            <a:spLocks noChangeArrowheads="1"/>
          </p:cNvSpPr>
          <p:nvPr/>
        </p:nvSpPr>
        <p:spPr bwMode="auto">
          <a:xfrm>
            <a:off x="8077200" y="6456363"/>
            <a:ext cx="25908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buSzPct val="100000"/>
            </a:pPr>
            <a:r>
              <a:rPr lang="en-US" altLang="en-US" sz="1000" b="1" dirty="0">
                <a:solidFill>
                  <a:srgbClr val="000000"/>
                </a:solidFill>
              </a:rPr>
              <a:t>TIER rating is based on Recovery Time/Point Objectives</a:t>
            </a:r>
          </a:p>
        </p:txBody>
      </p:sp>
      <p:cxnSp>
        <p:nvCxnSpPr>
          <p:cNvPr id="141384" name="Straight Connector 4"/>
          <p:cNvCxnSpPr>
            <a:cxnSpLocks noChangeShapeType="1"/>
          </p:cNvCxnSpPr>
          <p:nvPr/>
        </p:nvCxnSpPr>
        <p:spPr bwMode="auto">
          <a:xfrm flipV="1">
            <a:off x="1752600" y="-381000"/>
            <a:ext cx="19812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2" name="Title 1">
            <a:extLst>
              <a:ext uri="{FF2B5EF4-FFF2-40B4-BE49-F238E27FC236}">
                <a16:creationId xmlns:a16="http://schemas.microsoft.com/office/drawing/2014/main" xmlns="" id="{DB678745-0F84-8949-9809-E1131FAA791D}"/>
              </a:ext>
            </a:extLst>
          </p:cNvPr>
          <p:cNvSpPr>
            <a:spLocks noGrp="1"/>
          </p:cNvSpPr>
          <p:nvPr>
            <p:ph type="title"/>
          </p:nvPr>
        </p:nvSpPr>
        <p:spPr/>
        <p:txBody>
          <a:bodyPr/>
          <a:lstStyle/>
          <a:p>
            <a:r>
              <a:rPr lang="en-GB" dirty="0"/>
              <a:t>Tiered Data Protection and Recovery Classification</a:t>
            </a:r>
            <a:endParaRPr lang="en-US" dirty="0"/>
          </a:p>
        </p:txBody>
      </p:sp>
    </p:spTree>
    <p:extLst>
      <p:ext uri="{BB962C8B-B14F-4D97-AF65-F5344CB8AC3E}">
        <p14:creationId xmlns:p14="http://schemas.microsoft.com/office/powerpoint/2010/main" val="15326179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1"/>
          <p:cNvSpPr txBox="1">
            <a:spLocks noChangeArrowheads="1"/>
          </p:cNvSpPr>
          <p:nvPr/>
        </p:nvSpPr>
        <p:spPr bwMode="auto">
          <a:xfrm>
            <a:off x="4191000" y="22225"/>
            <a:ext cx="556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lnSpc>
                <a:spcPct val="89000"/>
              </a:lnSpc>
              <a:spcBef>
                <a:spcPts val="1250"/>
              </a:spcBef>
              <a:buSzPct val="100000"/>
            </a:pPr>
            <a:r>
              <a:rPr lang="en-US" altLang="en-US" sz="2000" b="1">
                <a:solidFill>
                  <a:srgbClr val="3333CC"/>
                </a:solidFill>
              </a:rPr>
              <a:t> </a:t>
            </a:r>
          </a:p>
        </p:txBody>
      </p:sp>
      <p:graphicFrame>
        <p:nvGraphicFramePr>
          <p:cNvPr id="23653" name="Group 101"/>
          <p:cNvGraphicFramePr>
            <a:graphicFrameLocks noGrp="1"/>
          </p:cNvGraphicFramePr>
          <p:nvPr>
            <p:extLst/>
          </p:nvPr>
        </p:nvGraphicFramePr>
        <p:xfrm>
          <a:off x="101600" y="914400"/>
          <a:ext cx="11785598" cy="5410200"/>
        </p:xfrm>
        <a:graphic>
          <a:graphicData uri="http://schemas.openxmlformats.org/drawingml/2006/table">
            <a:tbl>
              <a:tblPr/>
              <a:tblGrid>
                <a:gridCol w="1264934">
                  <a:extLst>
                    <a:ext uri="{9D8B030D-6E8A-4147-A177-3AD203B41FA5}">
                      <a16:colId xmlns:a16="http://schemas.microsoft.com/office/drawing/2014/main" xmlns="" val="20000"/>
                    </a:ext>
                  </a:extLst>
                </a:gridCol>
                <a:gridCol w="2286793">
                  <a:extLst>
                    <a:ext uri="{9D8B030D-6E8A-4147-A177-3AD203B41FA5}">
                      <a16:colId xmlns:a16="http://schemas.microsoft.com/office/drawing/2014/main" xmlns="" val="20001"/>
                    </a:ext>
                  </a:extLst>
                </a:gridCol>
                <a:gridCol w="2678544">
                  <a:extLst>
                    <a:ext uri="{9D8B030D-6E8A-4147-A177-3AD203B41FA5}">
                      <a16:colId xmlns:a16="http://schemas.microsoft.com/office/drawing/2014/main" xmlns="" val="20002"/>
                    </a:ext>
                  </a:extLst>
                </a:gridCol>
                <a:gridCol w="5555327">
                  <a:extLst>
                    <a:ext uri="{9D8B030D-6E8A-4147-A177-3AD203B41FA5}">
                      <a16:colId xmlns:a16="http://schemas.microsoft.com/office/drawing/2014/main" xmlns="" val="20003"/>
                    </a:ext>
                  </a:extLst>
                </a:gridCol>
              </a:tblGrid>
              <a:tr h="139166">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1" i="0" u="none" strike="noStrike" cap="none" normalizeH="0" baseline="0" dirty="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Area</a:t>
                      </a:r>
                    </a:p>
                  </a:txBody>
                  <a:tcPr marL="0" marR="0" marT="6163"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1" i="0" u="none" strike="noStrike" cap="none" normalizeH="0" baseline="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Tools</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1" i="0" u="none" strike="noStrike" cap="none" normalizeH="0" baseline="0">
                          <a:ln>
                            <a:noFill/>
                          </a:ln>
                          <a:solidFill>
                            <a:srgbClr val="00CC66"/>
                          </a:solidFill>
                          <a:effectLst/>
                          <a:latin typeface="Arial" panose="020B0604020202020204" pitchFamily="34" charset="0"/>
                          <a:ea typeface="SimSun" panose="02010600030101010101" pitchFamily="2" charset="-122"/>
                          <a:cs typeface="Arial" panose="020B0604020202020204" pitchFamily="34" charset="0"/>
                        </a:rPr>
                        <a:t>Strategy Examples – High level Guidance –  Local variations on technology exist</a:t>
                      </a:r>
                    </a:p>
                  </a:txBody>
                  <a:tcPr marL="0" marR="0" marT="6163"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0"/>
                  </a:ext>
                </a:extLst>
              </a:tr>
              <a:tr h="139166">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1" i="0" u="none" strike="noStrike" cap="none" normalizeH="0" baseline="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Capabilities</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1" i="0" u="none" strike="noStrike" cap="none" normalizeH="0" baseline="0">
                          <a:ln>
                            <a:noFill/>
                          </a:ln>
                          <a:solidFill>
                            <a:srgbClr val="0000CC"/>
                          </a:solidFill>
                          <a:effectLst/>
                          <a:latin typeface="Arial" panose="020B0604020202020204" pitchFamily="34" charset="0"/>
                          <a:ea typeface="SimSun" panose="02010600030101010101" pitchFamily="2" charset="-122"/>
                          <a:cs typeface="Arial" panose="020B0604020202020204" pitchFamily="34" charset="0"/>
                        </a:rPr>
                        <a:t>Notes</a:t>
                      </a:r>
                    </a:p>
                  </a:txBody>
                  <a:tcPr marL="0" marR="0" marT="6163"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79483">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Migrations and T&amp;T</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Butterfly migration and AER</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Migrate from v5 to v8, also from none IBM backup products to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Analytics on Storage and BaaS environment</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Using Butterfly v5 to v8 upgrades and Storage discovery and analytics tooling, to migrate non-</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backup data to a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archive object. Valuable in T&amp;T projects. Migration can take time but no choice when archived data has to be moved.</a:t>
                      </a: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779978">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Reporting AND Operational Management / Monitoring</a:t>
                      </a:r>
                    </a:p>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Universal Storage Infrastructure Backup Reporting Service (USIBRS - </a:t>
                      </a:r>
                      <a:r>
                        <a:rPr kumimoji="0" lang="en-US"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Bocada</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Operations Center also provides reporting.</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Management and Monitoring</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Operations Center</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ITM6 and ITM agents</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Do not forget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Capacity and Performance management/Reporting.</a:t>
                      </a: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Bocada</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(Reporting) Phoenix (Analytics)</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Reporting Tools included in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Operations Center </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Capacity/Performance Management</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Alerting, Capacity, Health Checks Maintenance</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Datawarehouse</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Performance Management</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Automatic ticket generation</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Automatic client restart</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00" dirty="0"/>
                        <a:t>The Resiliency Service Line strategic direction for backup and restore</a:t>
                      </a:r>
                      <a:r>
                        <a:rPr lang="en-US" sz="900" dirty="0">
                          <a:solidFill>
                            <a:srgbClr val="FF0000"/>
                          </a:solidFill>
                        </a:rPr>
                        <a:t>  </a:t>
                      </a:r>
                      <a:r>
                        <a:rPr lang="en-US" sz="900" dirty="0"/>
                        <a:t>monitoring and reporting is the use of USIBRS which includes </a:t>
                      </a:r>
                      <a:r>
                        <a:rPr lang="en-US" sz="900" dirty="0" err="1"/>
                        <a:t>Bocada</a:t>
                      </a:r>
                      <a:r>
                        <a:rPr lang="en-US" sz="900" dirty="0"/>
                        <a:t> (Backup Status Reporting) and Phoenix (Server Health Check*).</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900" dirty="0"/>
                        <a:t>* Phoenix is undergoing further enhancements and until these are complete, Spectrum Protect Operations </a:t>
                      </a:r>
                      <a:r>
                        <a:rPr lang="en-GB" sz="900" dirty="0" err="1"/>
                        <a:t>Center</a:t>
                      </a:r>
                      <a:r>
                        <a:rPr lang="en-GB" sz="900" dirty="0"/>
                        <a:t> and NetBackup Operations </a:t>
                      </a:r>
                      <a:r>
                        <a:rPr lang="en-GB" sz="900" dirty="0" err="1"/>
                        <a:t>Center</a:t>
                      </a:r>
                      <a:r>
                        <a:rPr lang="en-GB" sz="900" dirty="0"/>
                        <a:t> must be deployed on all accounts until the enhancements are complete.  </a:t>
                      </a: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If an account does not approve sending meta data to other countries, use local Bocada install. </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8683">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Deduplication</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server/client dedup</a:t>
                      </a: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Removal of redundant data</a:t>
                      </a:r>
                    </a:p>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(Only applies to data in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DISK Storage Pools – Migration to tape will re-hydrate the data)</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See latest </a:t>
                      </a:r>
                      <a:r>
                        <a:rPr kumimoji="0" lang="en-US"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dedup</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guidance </a:t>
                      </a:r>
                      <a:endPar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4273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Hypervisor data protection</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-VE, </a:t>
                      </a:r>
                      <a:r>
                        <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Snapshot</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for VMware</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Instant restore and agent less</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79483">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Server Sizing</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Blueprints</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Provide guidance for sizing</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Blueprints are covering </a:t>
                      </a:r>
                      <a:r>
                        <a:rPr kumimoji="0" lang="en-US"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xLinux</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Windows and AIX platforms, note that we lead with Storwize v5030 model over ESS for lowest TCO</a:t>
                      </a:r>
                    </a:p>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hlinkClick r:id="rId3"/>
                        </a:rPr>
                        <a:t>http://ibm.biz/IBMSpectrumProtectBlueprints</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4673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OS platform</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UNIX/Windows</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Provide guidance of </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a:t>
                      </a: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OS platform</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GTS strategy is UNIX (AIX/RHEL).</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5026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Data Encryption</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Security Key Lifecycle Manager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SKLM)</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Encryption</a:t>
                      </a:r>
                      <a:endPar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Disk and Tape encryption to be deployed with SKLM as the IBM standard key manager for all disk, tape, and switch encryption implementations.</a:t>
                      </a: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4673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Spectrum Protect licence</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PVU/Capacity End models</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License model</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Lead with capacity model </a:t>
                      </a: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Potential labor cost avoidance, potential reduction in license costs and increased software compliance posture.</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257791">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Bare Metal Restore</a:t>
                      </a:r>
                    </a:p>
                  </a:txBody>
                  <a:tcPr marL="72000" marR="72000" marT="42108" marB="3594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Cristie TBMR</a:t>
                      </a:r>
                      <a:endPar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sv-SE"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BMR </a:t>
                      </a:r>
                      <a:r>
                        <a:rPr kumimoji="0" lang="en-US" altLang="en-US" sz="9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primary for physical servers</a:t>
                      </a:r>
                    </a:p>
                  </a:txBody>
                  <a:tcPr marL="72000" marR="72000" marT="42108" marB="3594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88"/>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Cristie</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TBMR</a:t>
                      </a:r>
                      <a:r>
                        <a:rPr kumimoji="0" lang="en-US"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 </a:t>
                      </a:r>
                    </a:p>
                  </a:txBody>
                  <a:tcPr marL="72000" marR="72000" marT="42108" marB="3594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p:sp>
        <p:nvSpPr>
          <p:cNvPr id="2" name="Title 1">
            <a:extLst>
              <a:ext uri="{FF2B5EF4-FFF2-40B4-BE49-F238E27FC236}">
                <a16:creationId xmlns:a16="http://schemas.microsoft.com/office/drawing/2014/main" xmlns="" id="{E3EAF6FE-FC05-E743-BB70-5A77EFDBEFD7}"/>
              </a:ext>
            </a:extLst>
          </p:cNvPr>
          <p:cNvSpPr>
            <a:spLocks noGrp="1"/>
          </p:cNvSpPr>
          <p:nvPr>
            <p:ph type="title"/>
          </p:nvPr>
        </p:nvSpPr>
        <p:spPr>
          <a:xfrm>
            <a:off x="101600" y="447674"/>
            <a:ext cx="10261599" cy="466726"/>
          </a:xfrm>
        </p:spPr>
        <p:txBody>
          <a:bodyPr/>
          <a:lstStyle/>
          <a:p>
            <a:r>
              <a:rPr lang="en-GB" dirty="0"/>
              <a:t>Other Data Protection and Recovery Areas</a:t>
            </a:r>
            <a:endParaRPr lang="en-US" dirty="0"/>
          </a:p>
        </p:txBody>
      </p:sp>
    </p:spTree>
    <p:extLst>
      <p:ext uri="{BB962C8B-B14F-4D97-AF65-F5344CB8AC3E}">
        <p14:creationId xmlns:p14="http://schemas.microsoft.com/office/powerpoint/2010/main" val="24017111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BF3F16-B4A1-0944-861A-D925CEA32BB1}"/>
              </a:ext>
            </a:extLst>
          </p:cNvPr>
          <p:cNvSpPr>
            <a:spLocks noGrp="1"/>
          </p:cNvSpPr>
          <p:nvPr>
            <p:ph type="title"/>
          </p:nvPr>
        </p:nvSpPr>
        <p:spPr/>
        <p:txBody>
          <a:bodyPr/>
          <a:lstStyle/>
          <a:p>
            <a:r>
              <a:rPr lang="en-US" dirty="0">
                <a:solidFill>
                  <a:schemeClr val="accent6"/>
                </a:solidFill>
                <a:latin typeface="IBM Plex Sans" charset="0"/>
                <a:ea typeface="IBM Plex Sans" charset="0"/>
                <a:cs typeface="IBM Plex Sans" charset="0"/>
              </a:rPr>
              <a:t>Global Delivery Architecture (GDA+) &amp; GTS Solution Module (GSM)</a:t>
            </a:r>
            <a:endParaRPr lang="en-US" dirty="0">
              <a:solidFill>
                <a:schemeClr val="accent6"/>
              </a:solidFill>
            </a:endParaRPr>
          </a:p>
        </p:txBody>
      </p:sp>
      <p:pic>
        <p:nvPicPr>
          <p:cNvPr id="3" name="Picture 2"/>
          <p:cNvPicPr>
            <a:picLocks noChangeAspect="1"/>
          </p:cNvPicPr>
          <p:nvPr/>
        </p:nvPicPr>
        <p:blipFill>
          <a:blip r:embed="rId3"/>
          <a:stretch>
            <a:fillRect/>
          </a:stretch>
        </p:blipFill>
        <p:spPr>
          <a:xfrm>
            <a:off x="0" y="990599"/>
            <a:ext cx="12192000" cy="5334001"/>
          </a:xfrm>
          <a:prstGeom prst="rect">
            <a:avLst/>
          </a:prstGeom>
        </p:spPr>
      </p:pic>
    </p:spTree>
    <p:extLst>
      <p:ext uri="{BB962C8B-B14F-4D97-AF65-F5344CB8AC3E}">
        <p14:creationId xmlns:p14="http://schemas.microsoft.com/office/powerpoint/2010/main" val="8810442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3"/>
          <p:cNvSpPr txBox="1">
            <a:spLocks noChangeArrowheads="1"/>
          </p:cNvSpPr>
          <p:nvPr/>
        </p:nvSpPr>
        <p:spPr bwMode="auto">
          <a:xfrm>
            <a:off x="101600" y="3621563"/>
            <a:ext cx="3787774" cy="285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ts val="600"/>
              </a:spcBef>
              <a:buClr>
                <a:srgbClr val="000000"/>
              </a:buClr>
              <a:buSzPct val="100000"/>
              <a:buFont typeface="Times New Roman" charset="0"/>
              <a:buChar char="•"/>
              <a:defRPr sz="1600">
                <a:solidFill>
                  <a:srgbClr val="000000"/>
                </a:solidFill>
                <a:latin typeface="Arial" charset="0"/>
                <a:ea typeface="SimSun" charset="-122"/>
              </a:defRPr>
            </a:lvl1pPr>
            <a:lvl2pPr marL="509588" indent="-163513">
              <a:spcBef>
                <a:spcPts val="563"/>
              </a:spcBef>
              <a:buClr>
                <a:srgbClr val="000000"/>
              </a:buClr>
              <a:buSzPct val="100000"/>
              <a:buFont typeface="Times New Roman" charset="0"/>
              <a:buChar char="–"/>
              <a:defRPr sz="1500">
                <a:solidFill>
                  <a:srgbClr val="003399"/>
                </a:solidFill>
                <a:latin typeface="Arial" charset="0"/>
                <a:ea typeface="SimSun" charset="-122"/>
              </a:defRPr>
            </a:lvl2pPr>
            <a:lvl3pPr marL="855663" indent="-173038">
              <a:spcBef>
                <a:spcPts val="563"/>
              </a:spcBef>
              <a:buClr>
                <a:srgbClr val="000000"/>
              </a:buClr>
              <a:buSzPct val="100000"/>
              <a:buFont typeface="Times New Roman" charset="0"/>
              <a:buChar char="•"/>
              <a:defRPr sz="1500">
                <a:solidFill>
                  <a:srgbClr val="000000"/>
                </a:solidFill>
                <a:latin typeface="Arial" charset="0"/>
                <a:ea typeface="SimSun" charset="-122"/>
              </a:defRPr>
            </a:lvl3pPr>
            <a:lvl4pPr marL="1203325" indent="-173038">
              <a:spcBef>
                <a:spcPts val="525"/>
              </a:spcBef>
              <a:buClr>
                <a:srgbClr val="000000"/>
              </a:buClr>
              <a:buSzPct val="100000"/>
              <a:buFont typeface="Times New Roman" charset="0"/>
              <a:buChar char="–"/>
              <a:defRPr sz="1400">
                <a:solidFill>
                  <a:srgbClr val="000000"/>
                </a:solidFill>
                <a:latin typeface="Arial" charset="0"/>
                <a:ea typeface="SimSun" charset="-122"/>
              </a:defRPr>
            </a:lvl4pPr>
            <a:lvl5pPr marL="1539875" indent="-163513">
              <a:spcBef>
                <a:spcPts val="563"/>
              </a:spcBef>
              <a:buClr>
                <a:srgbClr val="000000"/>
              </a:buClr>
              <a:buSzPct val="100000"/>
              <a:buFont typeface="Times New Roman" charset="0"/>
              <a:buChar char="»"/>
              <a:defRPr sz="1500">
                <a:solidFill>
                  <a:srgbClr val="000000"/>
                </a:solidFill>
                <a:latin typeface="Arial" charset="0"/>
                <a:ea typeface="SimSun" charset="-122"/>
              </a:defRPr>
            </a:lvl5pPr>
            <a:lvl6pPr marL="1997075" indent="-163513" defTabSz="457200" eaLnBrk="0" fontAlgn="base" hangingPunct="0">
              <a:spcBef>
                <a:spcPts val="563"/>
              </a:spcBef>
              <a:spcAft>
                <a:spcPct val="0"/>
              </a:spcAft>
              <a:buClr>
                <a:srgbClr val="000000"/>
              </a:buClr>
              <a:buSzPct val="100000"/>
              <a:buFont typeface="Times New Roman" charset="0"/>
              <a:buChar char="»"/>
              <a:defRPr sz="1500">
                <a:solidFill>
                  <a:srgbClr val="000000"/>
                </a:solidFill>
                <a:latin typeface="Arial" charset="0"/>
                <a:ea typeface="SimSun" charset="-122"/>
              </a:defRPr>
            </a:lvl6pPr>
            <a:lvl7pPr marL="2454275" indent="-163513" defTabSz="457200" eaLnBrk="0" fontAlgn="base" hangingPunct="0">
              <a:spcBef>
                <a:spcPts val="563"/>
              </a:spcBef>
              <a:spcAft>
                <a:spcPct val="0"/>
              </a:spcAft>
              <a:buClr>
                <a:srgbClr val="000000"/>
              </a:buClr>
              <a:buSzPct val="100000"/>
              <a:buFont typeface="Times New Roman" charset="0"/>
              <a:buChar char="»"/>
              <a:defRPr sz="1500">
                <a:solidFill>
                  <a:srgbClr val="000000"/>
                </a:solidFill>
                <a:latin typeface="Arial" charset="0"/>
                <a:ea typeface="SimSun" charset="-122"/>
              </a:defRPr>
            </a:lvl7pPr>
            <a:lvl8pPr marL="2911475" indent="-163513" defTabSz="457200" eaLnBrk="0" fontAlgn="base" hangingPunct="0">
              <a:spcBef>
                <a:spcPts val="563"/>
              </a:spcBef>
              <a:spcAft>
                <a:spcPct val="0"/>
              </a:spcAft>
              <a:buClr>
                <a:srgbClr val="000000"/>
              </a:buClr>
              <a:buSzPct val="100000"/>
              <a:buFont typeface="Times New Roman" charset="0"/>
              <a:buChar char="»"/>
              <a:defRPr sz="1500">
                <a:solidFill>
                  <a:srgbClr val="000000"/>
                </a:solidFill>
                <a:latin typeface="Arial" charset="0"/>
                <a:ea typeface="SimSun" charset="-122"/>
              </a:defRPr>
            </a:lvl8pPr>
            <a:lvl9pPr marL="3368675" indent="-163513" defTabSz="457200" eaLnBrk="0" fontAlgn="base" hangingPunct="0">
              <a:spcBef>
                <a:spcPts val="563"/>
              </a:spcBef>
              <a:spcAft>
                <a:spcPct val="0"/>
              </a:spcAft>
              <a:buClr>
                <a:srgbClr val="000000"/>
              </a:buClr>
              <a:buSzPct val="100000"/>
              <a:buFont typeface="Times New Roman" charset="0"/>
              <a:buChar char="»"/>
              <a:defRPr sz="1500">
                <a:solidFill>
                  <a:srgbClr val="000000"/>
                </a:solidFill>
                <a:latin typeface="Arial" charset="0"/>
                <a:ea typeface="SimSun" charset="-122"/>
              </a:defRPr>
            </a:lvl9pPr>
          </a:lstStyle>
          <a:p>
            <a:pPr eaLnBrk="1" hangingPunct="1">
              <a:spcBef>
                <a:spcPct val="50000"/>
              </a:spcBef>
              <a:buClr>
                <a:schemeClr val="tx1"/>
              </a:buClr>
              <a:buSzTx/>
              <a:buFont typeface="Wingdings" charset="2"/>
              <a:buNone/>
              <a:defRPr/>
            </a:pPr>
            <a:r>
              <a:rPr lang="en-GB" altLang="en-US" sz="1300" dirty="0" err="1">
                <a:solidFill>
                  <a:schemeClr val="tx1"/>
                </a:solidFill>
              </a:rPr>
              <a:t>vSAN</a:t>
            </a:r>
            <a:r>
              <a:rPr lang="en-GB" altLang="en-US" sz="1300" dirty="0">
                <a:solidFill>
                  <a:schemeClr val="tx1"/>
                </a:solidFill>
              </a:rPr>
              <a:t> iSCSI Targets extend storage support to physical servers via iSCSI. This enables physical servers to access </a:t>
            </a:r>
            <a:r>
              <a:rPr lang="en-GB" altLang="en-US" sz="1300" dirty="0" err="1">
                <a:solidFill>
                  <a:schemeClr val="tx1"/>
                </a:solidFill>
              </a:rPr>
              <a:t>vSAN</a:t>
            </a:r>
            <a:r>
              <a:rPr lang="en-GB" altLang="en-US" sz="1300" dirty="0">
                <a:solidFill>
                  <a:schemeClr val="tx1"/>
                </a:solidFill>
              </a:rPr>
              <a:t> Storage via iSCSI whilst utilising all the </a:t>
            </a:r>
            <a:r>
              <a:rPr lang="en-GB" altLang="en-US" sz="1300" dirty="0" err="1">
                <a:solidFill>
                  <a:schemeClr val="tx1"/>
                </a:solidFill>
              </a:rPr>
              <a:t>vSAN</a:t>
            </a:r>
            <a:r>
              <a:rPr lang="en-GB" altLang="en-US" sz="1300" dirty="0">
                <a:solidFill>
                  <a:schemeClr val="tx1"/>
                </a:solidFill>
              </a:rPr>
              <a:t> Data Servers such as Storage Based Policy Management, RAID policy/Erasure Coding and other characteristics such as Deduplication/Compression and </a:t>
            </a:r>
            <a:r>
              <a:rPr lang="en-GB" altLang="en-US" sz="1300" dirty="0" err="1">
                <a:solidFill>
                  <a:schemeClr val="tx1"/>
                </a:solidFill>
              </a:rPr>
              <a:t>vSAN</a:t>
            </a:r>
            <a:r>
              <a:rPr lang="en-GB" altLang="en-US" sz="1300" dirty="0">
                <a:solidFill>
                  <a:schemeClr val="tx1"/>
                </a:solidFill>
              </a:rPr>
              <a:t> Native Encryption. In terms of security it can utilise CHAP or mutual CHAP to secure access to the iSCSI LUNs.</a:t>
            </a:r>
            <a:br>
              <a:rPr lang="en-GB" altLang="en-US" sz="1300" dirty="0">
                <a:solidFill>
                  <a:schemeClr val="tx1"/>
                </a:solidFill>
              </a:rPr>
            </a:br>
            <a:r>
              <a:rPr lang="en-GB" altLang="en-US" sz="1300" b="1" dirty="0">
                <a:solidFill>
                  <a:schemeClr val="tx1"/>
                </a:solidFill>
              </a:rPr>
              <a:t>Note: For limited Use Cases of less than 50TB Useable and less than 30% of </a:t>
            </a:r>
            <a:r>
              <a:rPr lang="en-GB" altLang="en-US" sz="1300" b="1" dirty="0" err="1">
                <a:solidFill>
                  <a:schemeClr val="tx1"/>
                </a:solidFill>
              </a:rPr>
              <a:t>vSAN</a:t>
            </a:r>
            <a:r>
              <a:rPr lang="en-GB" altLang="en-US" sz="1300" b="1" dirty="0">
                <a:solidFill>
                  <a:schemeClr val="tx1"/>
                </a:solidFill>
              </a:rPr>
              <a:t> Useable Storage.</a:t>
            </a:r>
          </a:p>
        </p:txBody>
      </p:sp>
      <p:pic>
        <p:nvPicPr>
          <p:cNvPr id="80900"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74" y="3956875"/>
            <a:ext cx="2271712"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2" descr="https://storagehub.vmware.com/static/media/7438bf52-2247-47f1-bc43-279f16a58d73.png"/>
          <p:cNvPicPr>
            <a:picLocks noChangeAspect="1" noChangeArrowheads="1"/>
          </p:cNvPicPr>
          <p:nvPr/>
        </p:nvPicPr>
        <p:blipFill rotWithShape="1">
          <a:blip r:embed="rId4">
            <a:extLst>
              <a:ext uri="{28A0092B-C50C-407E-A947-70E740481C1C}">
                <a14:useLocalDpi xmlns:a14="http://schemas.microsoft.com/office/drawing/2010/main" val="0"/>
              </a:ext>
            </a:extLst>
          </a:blip>
          <a:srcRect l="8641" r="8391"/>
          <a:stretch/>
        </p:blipFill>
        <p:spPr bwMode="auto">
          <a:xfrm>
            <a:off x="8184470" y="3779732"/>
            <a:ext cx="3855130" cy="260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8" descr="ttp://www.pngall.com/wp-content/uploads/2016/04/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237" y="4453762"/>
            <a:ext cx="89852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TextBox 22"/>
          <p:cNvSpPr txBox="1">
            <a:spLocks noChangeArrowheads="1"/>
          </p:cNvSpPr>
          <p:nvPr/>
        </p:nvSpPr>
        <p:spPr bwMode="auto">
          <a:xfrm>
            <a:off x="6424611" y="4087186"/>
            <a:ext cx="16557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400">
                <a:solidFill>
                  <a:schemeClr val="tx1"/>
                </a:solidFill>
              </a:rPr>
              <a:t>Bare Metal Server</a:t>
            </a:r>
          </a:p>
        </p:txBody>
      </p:sp>
      <p:cxnSp>
        <p:nvCxnSpPr>
          <p:cNvPr id="79882" name="Elbow Connector 23"/>
          <p:cNvCxnSpPr>
            <a:cxnSpLocks noChangeShapeType="1"/>
          </p:cNvCxnSpPr>
          <p:nvPr/>
        </p:nvCxnSpPr>
        <p:spPr bwMode="auto">
          <a:xfrm flipV="1">
            <a:off x="5368925" y="5844412"/>
            <a:ext cx="1806575" cy="279400"/>
          </a:xfrm>
          <a:prstGeom prst="bent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25" name="TextBox 24">
            <a:extLst/>
          </p:cNvPr>
          <p:cNvSpPr txBox="1"/>
          <p:nvPr/>
        </p:nvSpPr>
        <p:spPr>
          <a:xfrm>
            <a:off x="5759450" y="5874574"/>
            <a:ext cx="1025525" cy="253916"/>
          </a:xfrm>
          <a:prstGeom prst="rect">
            <a:avLst/>
          </a:prstGeom>
          <a:noFill/>
        </p:spPr>
        <p:txBody>
          <a:bodyPr>
            <a:spAutoFit/>
          </a:bodyPr>
          <a:lstStyle/>
          <a:p>
            <a:pPr>
              <a:defRPr/>
            </a:pPr>
            <a:r>
              <a:rPr lang="en-GB" sz="1050">
                <a:solidFill>
                  <a:schemeClr val="tx1"/>
                </a:solidFill>
                <a:latin typeface="Arial" charset="0"/>
                <a:ea typeface="ＭＳ Ｐゴシック" charset="-128"/>
              </a:rPr>
              <a:t>iSCSI Access</a:t>
            </a:r>
            <a:endParaRPr lang="en-GB" sz="1050" dirty="0">
              <a:solidFill>
                <a:schemeClr val="tx1"/>
              </a:solidFill>
              <a:latin typeface="Arial" charset="0"/>
              <a:ea typeface="ＭＳ Ｐゴシック" charset="-128"/>
            </a:endParaRPr>
          </a:p>
        </p:txBody>
      </p:sp>
      <p:sp>
        <p:nvSpPr>
          <p:cNvPr id="11" name="Title 1">
            <a:extLst>
              <a:ext uri="{FF2B5EF4-FFF2-40B4-BE49-F238E27FC236}">
                <a16:creationId xmlns:a16="http://schemas.microsoft.com/office/drawing/2014/main" xmlns="" id="{337ED3DE-2E1D-7D49-AF13-DCB11A9F3DAC}"/>
              </a:ext>
            </a:extLst>
          </p:cNvPr>
          <p:cNvSpPr txBox="1">
            <a:spLocks/>
          </p:cNvSpPr>
          <p:nvPr/>
        </p:nvSpPr>
        <p:spPr bwMode="auto">
          <a:xfrm>
            <a:off x="1447800" y="6475475"/>
            <a:ext cx="8247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IBM Cloud – MIXED REQUIREMENTS</a:t>
            </a:r>
          </a:p>
        </p:txBody>
      </p:sp>
      <p:sp>
        <p:nvSpPr>
          <p:cNvPr id="2" name="Title 1">
            <a:extLst>
              <a:ext uri="{FF2B5EF4-FFF2-40B4-BE49-F238E27FC236}">
                <a16:creationId xmlns:a16="http://schemas.microsoft.com/office/drawing/2014/main" xmlns="" id="{FC28C769-D488-044B-8034-8C50F402C5EF}"/>
              </a:ext>
            </a:extLst>
          </p:cNvPr>
          <p:cNvSpPr>
            <a:spLocks noGrp="1"/>
          </p:cNvSpPr>
          <p:nvPr>
            <p:ph type="title"/>
          </p:nvPr>
        </p:nvSpPr>
        <p:spPr>
          <a:xfrm>
            <a:off x="101600" y="447674"/>
            <a:ext cx="11175999" cy="466726"/>
          </a:xfrm>
        </p:spPr>
        <p:txBody>
          <a:bodyPr/>
          <a:lstStyle/>
          <a:p>
            <a:r>
              <a:rPr lang="en-GB" dirty="0"/>
              <a:t>IBM Cloud – ‘Block’ Decision Tree – Mixed Storage Requirements</a:t>
            </a:r>
            <a:endParaRPr lang="en-US" dirty="0"/>
          </a:p>
        </p:txBody>
      </p:sp>
      <p:pic>
        <p:nvPicPr>
          <p:cNvPr id="4" name="Picture 3">
            <a:extLst>
              <a:ext uri="{FF2B5EF4-FFF2-40B4-BE49-F238E27FC236}">
                <a16:creationId xmlns:a16="http://schemas.microsoft.com/office/drawing/2014/main" xmlns="" id="{3DEA1DD9-9557-FA45-B27C-0A173F41EA81}"/>
              </a:ext>
            </a:extLst>
          </p:cNvPr>
          <p:cNvPicPr>
            <a:picLocks noChangeAspect="1"/>
          </p:cNvPicPr>
          <p:nvPr/>
        </p:nvPicPr>
        <p:blipFill rotWithShape="1">
          <a:blip r:embed="rId6"/>
          <a:srcRect l="1652" t="5778" r="1322" b="7010"/>
          <a:stretch/>
        </p:blipFill>
        <p:spPr>
          <a:xfrm>
            <a:off x="101600" y="808999"/>
            <a:ext cx="11763258" cy="2722045"/>
          </a:xfrm>
          <a:prstGeom prst="rect">
            <a:avLst/>
          </a:prstGeom>
        </p:spPr>
      </p:pic>
    </p:spTree>
    <p:extLst>
      <p:ext uri="{BB962C8B-B14F-4D97-AF65-F5344CB8AC3E}">
        <p14:creationId xmlns:p14="http://schemas.microsoft.com/office/powerpoint/2010/main" val="12440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9C71646-A728-F445-9CE5-C0FA6328D76C}"/>
              </a:ext>
            </a:extLst>
          </p:cNvPr>
          <p:cNvSpPr txBox="1">
            <a:spLocks/>
          </p:cNvSpPr>
          <p:nvPr/>
        </p:nvSpPr>
        <p:spPr bwMode="auto">
          <a:xfrm>
            <a:off x="2514600" y="6481762"/>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ibm cloud file</a:t>
            </a:r>
          </a:p>
        </p:txBody>
      </p:sp>
      <p:sp>
        <p:nvSpPr>
          <p:cNvPr id="2" name="Title 1">
            <a:extLst>
              <a:ext uri="{FF2B5EF4-FFF2-40B4-BE49-F238E27FC236}">
                <a16:creationId xmlns:a16="http://schemas.microsoft.com/office/drawing/2014/main" xmlns="" id="{B2A88455-346A-0F4C-B289-78343F3EAF7B}"/>
              </a:ext>
            </a:extLst>
          </p:cNvPr>
          <p:cNvSpPr>
            <a:spLocks noGrp="1"/>
          </p:cNvSpPr>
          <p:nvPr>
            <p:ph type="title"/>
          </p:nvPr>
        </p:nvSpPr>
        <p:spPr>
          <a:xfrm>
            <a:off x="101601" y="447674"/>
            <a:ext cx="7137400" cy="466726"/>
          </a:xfrm>
        </p:spPr>
        <p:txBody>
          <a:bodyPr/>
          <a:lstStyle/>
          <a:p>
            <a:r>
              <a:rPr lang="en-GB" dirty="0"/>
              <a:t>IBM Cloud – ‘File’ Storage Decision Tree</a:t>
            </a:r>
            <a:endParaRPr lang="en-US" dirty="0"/>
          </a:p>
        </p:txBody>
      </p:sp>
      <p:sp>
        <p:nvSpPr>
          <p:cNvPr id="6" name="Text Box 36">
            <a:extLst>
              <a:ext uri="{FF2B5EF4-FFF2-40B4-BE49-F238E27FC236}">
                <a16:creationId xmlns:a16="http://schemas.microsoft.com/office/drawing/2014/main" xmlns="" id="{3E5F94E9-BB1F-CB4B-98B0-E8FEDD9D07AD}"/>
              </a:ext>
            </a:extLst>
          </p:cNvPr>
          <p:cNvSpPr txBox="1">
            <a:spLocks noChangeArrowheads="1"/>
          </p:cNvSpPr>
          <p:nvPr/>
        </p:nvSpPr>
        <p:spPr bwMode="auto">
          <a:xfrm>
            <a:off x="8885399" y="486181"/>
            <a:ext cx="3068953" cy="461665"/>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defPPr>
              <a:defRPr lang="en-GB"/>
            </a:defPPr>
            <a:lvl1pPr>
              <a:spcBef>
                <a:spcPct val="50000"/>
              </a:spcBef>
              <a:defRPr sz="1400">
                <a:solidFill>
                  <a:srgbClr val="000000"/>
                </a:solidFill>
              </a:defRPr>
            </a:lvl1pPr>
          </a:lstStyle>
          <a:p>
            <a:r>
              <a:rPr lang="en-US" altLang="en-US" sz="1200" dirty="0"/>
              <a:t>Compuverde supports CIFS and NFS. S3 and Swift require special approval for use.</a:t>
            </a:r>
          </a:p>
        </p:txBody>
      </p:sp>
      <p:sp>
        <p:nvSpPr>
          <p:cNvPr id="7" name="Text Box 36">
            <a:extLst>
              <a:ext uri="{FF2B5EF4-FFF2-40B4-BE49-F238E27FC236}">
                <a16:creationId xmlns:a16="http://schemas.microsoft.com/office/drawing/2014/main" xmlns="" id="{4BD6F197-D42B-4541-A5FB-AF5720318F31}"/>
              </a:ext>
            </a:extLst>
          </p:cNvPr>
          <p:cNvSpPr txBox="1">
            <a:spLocks noChangeArrowheads="1"/>
          </p:cNvSpPr>
          <p:nvPr/>
        </p:nvSpPr>
        <p:spPr bwMode="auto">
          <a:xfrm>
            <a:off x="7217229" y="5689155"/>
            <a:ext cx="4499477" cy="646331"/>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defPPr>
              <a:defRPr lang="en-GB"/>
            </a:defPPr>
            <a:lvl1pPr>
              <a:spcBef>
                <a:spcPct val="50000"/>
              </a:spcBef>
              <a:defRPr sz="1400">
                <a:solidFill>
                  <a:srgbClr val="000000"/>
                </a:solidFill>
              </a:defRPr>
            </a:lvl1pPr>
          </a:lstStyle>
          <a:p>
            <a:r>
              <a:rPr lang="en-US" altLang="en-US" sz="1200" dirty="0"/>
              <a:t>Performance and Endurance Storage support NFS. CIFS require external appliance to support protocol – custom solution required.</a:t>
            </a:r>
          </a:p>
        </p:txBody>
      </p:sp>
      <p:sp>
        <p:nvSpPr>
          <p:cNvPr id="9" name="Text Box 36">
            <a:extLst>
              <a:ext uri="{FF2B5EF4-FFF2-40B4-BE49-F238E27FC236}">
                <a16:creationId xmlns:a16="http://schemas.microsoft.com/office/drawing/2014/main" xmlns="" id="{167F0ECF-F86F-B148-80EB-835D806626FE}"/>
              </a:ext>
            </a:extLst>
          </p:cNvPr>
          <p:cNvSpPr txBox="1">
            <a:spLocks noChangeArrowheads="1"/>
          </p:cNvSpPr>
          <p:nvPr/>
        </p:nvSpPr>
        <p:spPr bwMode="auto">
          <a:xfrm>
            <a:off x="8172459" y="5092797"/>
            <a:ext cx="3544247"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See File Comparison table on Slide 50.</a:t>
            </a:r>
            <a:br>
              <a:rPr lang="en-GB" altLang="en-US" sz="1400" dirty="0">
                <a:solidFill>
                  <a:srgbClr val="000000"/>
                </a:solidFill>
              </a:rPr>
            </a:br>
            <a:r>
              <a:rPr lang="en-GB" altLang="en-US" sz="1400" dirty="0">
                <a:solidFill>
                  <a:srgbClr val="000000"/>
                </a:solidFill>
              </a:rPr>
              <a:t>See Cost Comparison table on Slide 52.</a:t>
            </a:r>
            <a:endParaRPr lang="en-US" altLang="en-US" sz="1400" dirty="0">
              <a:solidFill>
                <a:srgbClr val="000000"/>
              </a:solidFill>
            </a:endParaRPr>
          </a:p>
        </p:txBody>
      </p:sp>
      <p:sp>
        <p:nvSpPr>
          <p:cNvPr id="8" name="Text Box 36">
            <a:extLst>
              <a:ext uri="{FF2B5EF4-FFF2-40B4-BE49-F238E27FC236}">
                <a16:creationId xmlns:a16="http://schemas.microsoft.com/office/drawing/2014/main" xmlns="" id="{3E5F94E9-BB1F-CB4B-98B0-E8FEDD9D07AD}"/>
              </a:ext>
            </a:extLst>
          </p:cNvPr>
          <p:cNvSpPr txBox="1">
            <a:spLocks noChangeArrowheads="1"/>
          </p:cNvSpPr>
          <p:nvPr/>
        </p:nvSpPr>
        <p:spPr bwMode="auto">
          <a:xfrm>
            <a:off x="10058400" y="1020984"/>
            <a:ext cx="1895952" cy="461665"/>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defPPr>
              <a:defRPr lang="en-GB"/>
            </a:defPPr>
            <a:lvl1pPr>
              <a:spcBef>
                <a:spcPct val="50000"/>
              </a:spcBef>
              <a:defRPr sz="1400">
                <a:solidFill>
                  <a:srgbClr val="000000"/>
                </a:solidFill>
              </a:defRPr>
            </a:lvl1pPr>
          </a:lstStyle>
          <a:p>
            <a:r>
              <a:rPr lang="en-US" altLang="en-US" sz="1200" dirty="0"/>
              <a:t>Spectrum NAS is IBM’s version of Compuverde</a:t>
            </a:r>
          </a:p>
        </p:txBody>
      </p:sp>
      <p:pic>
        <p:nvPicPr>
          <p:cNvPr id="3" name="Picture 2">
            <a:extLst>
              <a:ext uri="{FF2B5EF4-FFF2-40B4-BE49-F238E27FC236}">
                <a16:creationId xmlns:a16="http://schemas.microsoft.com/office/drawing/2014/main" xmlns="" id="{4ACB8ECA-E708-0744-BBEF-2304E7C8833E}"/>
              </a:ext>
            </a:extLst>
          </p:cNvPr>
          <p:cNvPicPr>
            <a:picLocks noChangeAspect="1"/>
          </p:cNvPicPr>
          <p:nvPr/>
        </p:nvPicPr>
        <p:blipFill rotWithShape="1">
          <a:blip r:embed="rId2"/>
          <a:srcRect l="1800" t="2589" r="6786" b="7493"/>
          <a:stretch/>
        </p:blipFill>
        <p:spPr>
          <a:xfrm>
            <a:off x="101600" y="786001"/>
            <a:ext cx="10871199" cy="5435600"/>
          </a:xfrm>
          <a:prstGeom prst="rect">
            <a:avLst/>
          </a:prstGeom>
        </p:spPr>
      </p:pic>
    </p:spTree>
    <p:extLst>
      <p:ext uri="{BB962C8B-B14F-4D97-AF65-F5344CB8AC3E}">
        <p14:creationId xmlns:p14="http://schemas.microsoft.com/office/powerpoint/2010/main" val="1441512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9C71646-A728-F445-9CE5-C0FA6328D76C}"/>
              </a:ext>
            </a:extLst>
          </p:cNvPr>
          <p:cNvSpPr txBox="1">
            <a:spLocks/>
          </p:cNvSpPr>
          <p:nvPr/>
        </p:nvSpPr>
        <p:spPr bwMode="auto">
          <a:xfrm>
            <a:off x="2514600" y="6481762"/>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ibm cloud Object Storage</a:t>
            </a:r>
          </a:p>
        </p:txBody>
      </p:sp>
      <p:sp>
        <p:nvSpPr>
          <p:cNvPr id="2" name="Title 1">
            <a:extLst>
              <a:ext uri="{FF2B5EF4-FFF2-40B4-BE49-F238E27FC236}">
                <a16:creationId xmlns:a16="http://schemas.microsoft.com/office/drawing/2014/main" xmlns="" id="{96B7E3F9-9560-6F4B-BCD3-69555AE09179}"/>
              </a:ext>
            </a:extLst>
          </p:cNvPr>
          <p:cNvSpPr>
            <a:spLocks noGrp="1"/>
          </p:cNvSpPr>
          <p:nvPr>
            <p:ph type="title"/>
          </p:nvPr>
        </p:nvSpPr>
        <p:spPr>
          <a:xfrm>
            <a:off x="101601" y="447674"/>
            <a:ext cx="7899400" cy="466726"/>
          </a:xfrm>
        </p:spPr>
        <p:txBody>
          <a:bodyPr/>
          <a:lstStyle/>
          <a:p>
            <a:r>
              <a:rPr lang="en-GB" dirty="0"/>
              <a:t>IBM Cloud – ‘Object’ Storage Decision Tree</a:t>
            </a:r>
            <a:endParaRPr lang="en-US" dirty="0"/>
          </a:p>
        </p:txBody>
      </p:sp>
      <p:pic>
        <p:nvPicPr>
          <p:cNvPr id="1028" name="Picture 4" descr="Image result for under construction coming soon">
            <a:extLst>
              <a:ext uri="{FF2B5EF4-FFF2-40B4-BE49-F238E27FC236}">
                <a16:creationId xmlns:a16="http://schemas.microsoft.com/office/drawing/2014/main" xmlns="" id="{12DD6BEA-47CC-594C-8D38-07ABD3B20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36171"/>
            <a:ext cx="63500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20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Technology index</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17410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Tiered classification</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119764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304800" y="1939130"/>
            <a:ext cx="5181600" cy="3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250"/>
              </a:spcBef>
              <a:buSzPct val="100000"/>
            </a:pPr>
            <a:r>
              <a:rPr lang="en-US" altLang="en-US" sz="2000" b="1">
                <a:solidFill>
                  <a:srgbClr val="3333CC"/>
                </a:solidFill>
                <a:ea typeface="SimSun" panose="02010600030101010101" pitchFamily="2" charset="-122"/>
              </a:rPr>
              <a:t>Tier </a:t>
            </a:r>
            <a:r>
              <a:rPr lang="en-US" altLang="en-US" sz="2000" b="1" dirty="0">
                <a:solidFill>
                  <a:srgbClr val="3333CC"/>
                </a:solidFill>
                <a:ea typeface="SimSun" panose="02010600030101010101" pitchFamily="2" charset="-122"/>
              </a:rPr>
              <a:t>0 - Highest performance/availability</a:t>
            </a:r>
          </a:p>
        </p:txBody>
      </p:sp>
      <p:graphicFrame>
        <p:nvGraphicFramePr>
          <p:cNvPr id="63586" name="Group 98"/>
          <p:cNvGraphicFramePr>
            <a:graphicFrameLocks noGrp="1"/>
          </p:cNvGraphicFramePr>
          <p:nvPr>
            <p:extLst>
              <p:ext uri="{D42A27DB-BD31-4B8C-83A1-F6EECF244321}">
                <p14:modId xmlns:p14="http://schemas.microsoft.com/office/powerpoint/2010/main" val="968947555"/>
              </p:ext>
            </p:extLst>
          </p:nvPr>
        </p:nvGraphicFramePr>
        <p:xfrm>
          <a:off x="533400" y="2389304"/>
          <a:ext cx="11353801" cy="3296784"/>
        </p:xfrm>
        <a:graphic>
          <a:graphicData uri="http://schemas.openxmlformats.org/drawingml/2006/table">
            <a:tbl>
              <a:tblPr/>
              <a:tblGrid>
                <a:gridCol w="1201881">
                  <a:extLst>
                    <a:ext uri="{9D8B030D-6E8A-4147-A177-3AD203B41FA5}">
                      <a16:colId xmlns:a16="http://schemas.microsoft.com/office/drawing/2014/main" xmlns="" val="20000"/>
                    </a:ext>
                  </a:extLst>
                </a:gridCol>
                <a:gridCol w="1292458">
                  <a:extLst>
                    <a:ext uri="{9D8B030D-6E8A-4147-A177-3AD203B41FA5}">
                      <a16:colId xmlns:a16="http://schemas.microsoft.com/office/drawing/2014/main" xmlns="" val="3003371649"/>
                    </a:ext>
                  </a:extLst>
                </a:gridCol>
                <a:gridCol w="1425337">
                  <a:extLst>
                    <a:ext uri="{9D8B030D-6E8A-4147-A177-3AD203B41FA5}">
                      <a16:colId xmlns:a16="http://schemas.microsoft.com/office/drawing/2014/main" xmlns="" val="20001"/>
                    </a:ext>
                  </a:extLst>
                </a:gridCol>
                <a:gridCol w="3319324">
                  <a:extLst>
                    <a:ext uri="{9D8B030D-6E8A-4147-A177-3AD203B41FA5}">
                      <a16:colId xmlns:a16="http://schemas.microsoft.com/office/drawing/2014/main" xmlns="" val="20002"/>
                    </a:ext>
                  </a:extLst>
                </a:gridCol>
                <a:gridCol w="838200">
                  <a:extLst>
                    <a:ext uri="{9D8B030D-6E8A-4147-A177-3AD203B41FA5}">
                      <a16:colId xmlns:a16="http://schemas.microsoft.com/office/drawing/2014/main" xmlns="" val="20004"/>
                    </a:ext>
                  </a:extLst>
                </a:gridCol>
                <a:gridCol w="3276601">
                  <a:extLst>
                    <a:ext uri="{9D8B030D-6E8A-4147-A177-3AD203B41FA5}">
                      <a16:colId xmlns:a16="http://schemas.microsoft.com/office/drawing/2014/main" xmlns="" val="20005"/>
                    </a:ext>
                  </a:extLst>
                </a:gridCol>
              </a:tblGrid>
              <a:tr h="113438">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TIER</a:t>
                      </a:r>
                    </a:p>
                  </a:txBody>
                  <a:tcPr marL="0" marR="0" marT="6172"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Storage Technology</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Description</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CC66"/>
                          </a:solidFill>
                          <a:effectLst/>
                          <a:latin typeface="Arial" panose="020B0604020202020204" pitchFamily="34" charset="0"/>
                          <a:ea typeface="SimSun" panose="02010600030101010101" pitchFamily="2" charset="-122"/>
                        </a:rPr>
                        <a:t>Technical Examples – High level Guidance –  Local variations on technology exist</a:t>
                      </a:r>
                    </a:p>
                  </a:txBody>
                  <a:tcPr marL="0" marR="0" marT="6172"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lnL w="2736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xmlns="" val="10000"/>
                  </a:ext>
                </a:extLst>
              </a:tr>
              <a:tr h="2221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Technology</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I/O Density</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Performance range capability</a:t>
                      </a:r>
                    </a:p>
                  </a:txBody>
                  <a:tcPr marL="0" marR="0" marT="6172"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25956">
                <a:tc rowSpan="4">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TIER0 –</a:t>
                      </a: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GB"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Flash Systems Preferred</a:t>
                      </a: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Solid State drives alternate</a:t>
                      </a:r>
                    </a:p>
                  </a:txBody>
                  <a:tcPr marL="72000" marR="72000" marT="42131" marB="35963"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Block</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Ultra High Performance. Meet </a:t>
                      </a:r>
                      <a:r>
                        <a:rPr kumimoji="0" lang="en-GB"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QoS</a:t>
                      </a: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for High End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Fibre Channel Only for block</a:t>
                      </a: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System Z - Mainframe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DS8886 HPFE – Z TPF w/ET</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&gt;1** </a:t>
                      </a:r>
                      <a:r>
                        <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which equates to more than 100 IOPs per  100GB LUN</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DS8886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Greater than 250,000 IOPs/5500+ MBs</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21486">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kern="1200" cap="none" normalizeH="0" baseline="0" dirty="0">
                          <a:ln>
                            <a:noFill/>
                          </a:ln>
                          <a:solidFill>
                            <a:srgbClr val="000000"/>
                          </a:solidFill>
                          <a:effectLst/>
                          <a:latin typeface="Arial" panose="020B0604020202020204" pitchFamily="34" charset="0"/>
                          <a:ea typeface="SimSun" panose="02010600030101010101" pitchFamily="2" charset="-122"/>
                          <a:cs typeface="+mn-cs"/>
                        </a:rPr>
                        <a:t>Open Systems</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3.6 TB POD</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8.5 TB POD</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Native via IBM Cloud Private Storage is strategy</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SVC/Spec </a:t>
                      </a:r>
                      <a:r>
                        <a:rPr kumimoji="0" lang="en-US" altLang="en-US" sz="1000" b="0" i="0" u="none" strike="noStrike" cap="none" normalizeH="0" baseline="0" dirty="0" err="1">
                          <a:ln>
                            <a:noFill/>
                          </a:ln>
                          <a:solidFill>
                            <a:srgbClr val="2D2DB9"/>
                          </a:solidFill>
                          <a:effectLst/>
                          <a:latin typeface="Arial" panose="020B0604020202020204" pitchFamily="34" charset="0"/>
                          <a:ea typeface="SimSun" panose="02010600030101010101" pitchFamily="2" charset="-122"/>
                        </a:rPr>
                        <a:t>Virt</a:t>
                      </a: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use allowed (details on slides 85/86)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iSCSI/</a:t>
                      </a:r>
                      <a:r>
                        <a:rPr kumimoji="0" lang="en-US" altLang="en-US" sz="1000" b="0" i="0" u="none" strike="noStrike" cap="none" normalizeH="0" baseline="0" dirty="0" err="1">
                          <a:ln>
                            <a:noFill/>
                          </a:ln>
                          <a:solidFill>
                            <a:srgbClr val="2D2DB9"/>
                          </a:solidFill>
                          <a:effectLst/>
                          <a:latin typeface="Arial" panose="020B0604020202020204" pitchFamily="34" charset="0"/>
                          <a:ea typeface="SimSun" panose="02010600030101010101" pitchFamily="2" charset="-122"/>
                        </a:rPr>
                        <a:t>IPHyperStor</a:t>
                      </a: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preferred.</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V9000, A9000R, FS900, V7KF, V5KF are not supported in this strategy</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03"/>
                  </a:ext>
                </a:extLst>
              </a:tr>
              <a:tr h="947442">
                <a:tc vMerge="1">
                  <a:txBody>
                    <a:bodyPr/>
                    <a:lstStyle/>
                    <a:p>
                      <a:endParaRPr lang="en-US"/>
                    </a:p>
                  </a:txBody>
                  <a:tcPr/>
                </a:tc>
                <a:tc vMerge="1">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1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3.6 TB IOPs/Density 30.518</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8.5 TB IOPs/Density 12.926</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Greater than 500,000 IOPs mixed work load (70/30). </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38602665"/>
                  </a:ext>
                </a:extLst>
              </a:tr>
              <a:tr h="947442">
                <a:tc vMerge="1">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File - NAS</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AFF A300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(2-node HA pair)</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36 x 3.84 TB SSD (1 ½ DS224C shelves)</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Max shelves before new HA pair: 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Performance (IOPS/TB): 3050</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180975" algn="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AFF A300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3050 IOPS/TB (meets most medium-large all flash workloads, 40GbE + 32 Gb FC ports </a:t>
                      </a:r>
                      <a:r>
                        <a:rPr kumimoji="0" lang="mr-IN"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can scale to 5.9 PBs)</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36889335"/>
                  </a:ext>
                </a:extLst>
              </a:tr>
            </a:tbl>
          </a:graphicData>
        </a:graphic>
      </p:graphicFrame>
      <p:sp>
        <p:nvSpPr>
          <p:cNvPr id="25640" name="Line 154"/>
          <p:cNvSpPr>
            <a:spLocks noChangeShapeType="1"/>
          </p:cNvSpPr>
          <p:nvPr/>
        </p:nvSpPr>
        <p:spPr bwMode="auto">
          <a:xfrm flipH="1" flipV="1">
            <a:off x="411163" y="2322984"/>
            <a:ext cx="15875" cy="3569185"/>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41" name="Text Box 155"/>
          <p:cNvSpPr txBox="1">
            <a:spLocks noChangeArrowheads="1"/>
          </p:cNvSpPr>
          <p:nvPr/>
        </p:nvSpPr>
        <p:spPr bwMode="auto">
          <a:xfrm rot="-5400000">
            <a:off x="-1022476" y="4077233"/>
            <a:ext cx="2619471"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spcBef>
                <a:spcPts val="625"/>
              </a:spcBef>
              <a:buSzPct val="100000"/>
            </a:pPr>
            <a:r>
              <a:rPr lang="en-GB" altLang="en-US" sz="1000" b="1">
                <a:solidFill>
                  <a:srgbClr val="000000"/>
                </a:solidFill>
                <a:ea typeface="SimSun" panose="02010600030101010101" pitchFamily="2" charset="-122"/>
              </a:rPr>
              <a:t>COST / PERFORMANCE / AVAILABILITY</a:t>
            </a:r>
          </a:p>
        </p:txBody>
      </p:sp>
      <p:sp>
        <p:nvSpPr>
          <p:cNvPr id="25644" name="Rectangle 158"/>
          <p:cNvSpPr>
            <a:spLocks noChangeArrowheads="1"/>
          </p:cNvSpPr>
          <p:nvPr/>
        </p:nvSpPr>
        <p:spPr bwMode="auto">
          <a:xfrm>
            <a:off x="7239001" y="6456364"/>
            <a:ext cx="19462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pPr>
            <a:r>
              <a:rPr lang="en-US" altLang="en-US" sz="1000" b="1" dirty="0">
                <a:solidFill>
                  <a:srgbClr val="000000"/>
                </a:solidFill>
              </a:rPr>
              <a:t>Tier rating is based on performance AND reliability</a:t>
            </a:r>
          </a:p>
        </p:txBody>
      </p:sp>
      <p:sp>
        <p:nvSpPr>
          <p:cNvPr id="11" name="Title 1">
            <a:extLst>
              <a:ext uri="{FF2B5EF4-FFF2-40B4-BE49-F238E27FC236}">
                <a16:creationId xmlns:a16="http://schemas.microsoft.com/office/drawing/2014/main" xmlns="" id="{1E332910-A27D-F14F-9DA9-E0B576B4F133}"/>
              </a:ext>
            </a:extLst>
          </p:cNvPr>
          <p:cNvSpPr txBox="1">
            <a:spLocks/>
          </p:cNvSpPr>
          <p:nvPr/>
        </p:nvSpPr>
        <p:spPr bwMode="auto">
          <a:xfrm>
            <a:off x="2514600" y="6481762"/>
            <a:ext cx="41148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Tier 0</a:t>
            </a:r>
          </a:p>
        </p:txBody>
      </p:sp>
      <p:sp>
        <p:nvSpPr>
          <p:cNvPr id="12" name="Rectangle 158">
            <a:extLst>
              <a:ext uri="{FF2B5EF4-FFF2-40B4-BE49-F238E27FC236}">
                <a16:creationId xmlns:a16="http://schemas.microsoft.com/office/drawing/2014/main" xmlns="" id="{8E396E3F-3E57-D447-8F8F-2755ED9B2417}"/>
              </a:ext>
            </a:extLst>
          </p:cNvPr>
          <p:cNvSpPr>
            <a:spLocks noChangeArrowheads="1"/>
          </p:cNvSpPr>
          <p:nvPr/>
        </p:nvSpPr>
        <p:spPr bwMode="auto">
          <a:xfrm>
            <a:off x="448154" y="6115629"/>
            <a:ext cx="8405882" cy="340735"/>
          </a:xfrm>
          <a:prstGeom prst="rect">
            <a:avLst/>
          </a:prstGeom>
          <a:noFill/>
          <a:ln>
            <a:noFill/>
          </a:ln>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defRPr/>
            </a:pPr>
            <a:r>
              <a:rPr lang="en-US" sz="800" b="1" dirty="0">
                <a:solidFill>
                  <a:schemeClr val="accent6"/>
                </a:solidFill>
              </a:rPr>
              <a:t>DS8, A9000, XIV are encryption ready w/ISKLM. Encryption for Flash and V7K/V5K have special tactical best practices. See community for details</a:t>
            </a:r>
          </a:p>
          <a:p>
            <a:pPr eaLnBrk="1" hangingPunct="1">
              <a:buSzPct val="100000"/>
              <a:defRPr/>
            </a:pPr>
            <a:r>
              <a:rPr lang="en-GB" altLang="en-US" sz="800" i="1" dirty="0">
                <a:solidFill>
                  <a:srgbClr val="00CC99"/>
                </a:solidFill>
                <a:ea typeface="SimSun" panose="02010600030101010101" pitchFamily="2" charset="-122"/>
              </a:rPr>
              <a:t>**Response times may increase exponentially above these ranges</a:t>
            </a:r>
          </a:p>
        </p:txBody>
      </p:sp>
      <p:sp>
        <p:nvSpPr>
          <p:cNvPr id="3" name="Rectangle 2"/>
          <p:cNvSpPr/>
          <p:nvPr/>
        </p:nvSpPr>
        <p:spPr>
          <a:xfrm>
            <a:off x="101601" y="841728"/>
            <a:ext cx="12014199" cy="1015663"/>
          </a:xfrm>
          <a:prstGeom prst="rect">
            <a:avLst/>
          </a:prstGeom>
        </p:spPr>
        <p:txBody>
          <a:bodyPr wrap="square">
            <a:spAutoFit/>
          </a:bodyPr>
          <a:lstStyle/>
          <a:p>
            <a:pPr>
              <a:spcBef>
                <a:spcPts val="0"/>
              </a:spcBef>
              <a:spcAft>
                <a:spcPts val="0"/>
              </a:spcAft>
            </a:pPr>
            <a:r>
              <a:rPr lang="en-US" sz="1200" dirty="0">
                <a:solidFill>
                  <a:srgbClr val="000000"/>
                </a:solidFill>
                <a:latin typeface="Arial" charset="0"/>
                <a:ea typeface="MS PGothic" charset="-128"/>
              </a:rPr>
              <a:t>The Tiered Storage Classification tables provide performance (IOPS and MB/Sec) values for a large configuration of each model and tier.  The estimates of performance for the various configurations are provided with the expectation that your workload can tolerate up to a 10 millisecond IO response time.  If you require lower IO response times, then you must tune the configuration accordingly.  Scaling the configurations down will reduce the performance of the design in a proportional manner.  Each configuration is suitable for supporting a workload that averages to the stated values; workloads (LUNs) that exceed the stated IO Density (IOPS/GB) must be placed on a device of a higher tier to ensure adequate performance.</a:t>
            </a:r>
            <a:endParaRPr lang="en-GB" sz="1200" dirty="0"/>
          </a:p>
        </p:txBody>
      </p:sp>
      <p:sp>
        <p:nvSpPr>
          <p:cNvPr id="2" name="Title 1">
            <a:extLst>
              <a:ext uri="{FF2B5EF4-FFF2-40B4-BE49-F238E27FC236}">
                <a16:creationId xmlns:a16="http://schemas.microsoft.com/office/drawing/2014/main" xmlns="" id="{36D9A7AB-500F-A240-8F71-19506976762F}"/>
              </a:ext>
            </a:extLst>
          </p:cNvPr>
          <p:cNvSpPr>
            <a:spLocks noGrp="1"/>
          </p:cNvSpPr>
          <p:nvPr>
            <p:ph type="title"/>
          </p:nvPr>
        </p:nvSpPr>
        <p:spPr>
          <a:xfrm>
            <a:off x="101601" y="447674"/>
            <a:ext cx="1670050" cy="466726"/>
          </a:xfrm>
        </p:spPr>
        <p:txBody>
          <a:bodyPr/>
          <a:lstStyle/>
          <a:p>
            <a:r>
              <a:rPr lang="en-GB" dirty="0"/>
              <a:t>Guidance</a:t>
            </a:r>
            <a:endParaRPr lang="en-US" dirty="0"/>
          </a:p>
        </p:txBody>
      </p:sp>
    </p:spTree>
    <p:extLst>
      <p:ext uri="{BB962C8B-B14F-4D97-AF65-F5344CB8AC3E}">
        <p14:creationId xmlns:p14="http://schemas.microsoft.com/office/powerpoint/2010/main" val="11183571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586" name="Group 98"/>
          <p:cNvGraphicFramePr>
            <a:graphicFrameLocks noGrp="1"/>
          </p:cNvGraphicFramePr>
          <p:nvPr>
            <p:extLst>
              <p:ext uri="{D42A27DB-BD31-4B8C-83A1-F6EECF244321}">
                <p14:modId xmlns:p14="http://schemas.microsoft.com/office/powerpoint/2010/main" val="651783684"/>
              </p:ext>
            </p:extLst>
          </p:nvPr>
        </p:nvGraphicFramePr>
        <p:xfrm>
          <a:off x="533400" y="790107"/>
          <a:ext cx="11430000" cy="5155094"/>
        </p:xfrm>
        <a:graphic>
          <a:graphicData uri="http://schemas.openxmlformats.org/drawingml/2006/table">
            <a:tbl>
              <a:tblPr/>
              <a:tblGrid>
                <a:gridCol w="561454">
                  <a:extLst>
                    <a:ext uri="{9D8B030D-6E8A-4147-A177-3AD203B41FA5}">
                      <a16:colId xmlns:a16="http://schemas.microsoft.com/office/drawing/2014/main" xmlns="" val="20000"/>
                    </a:ext>
                  </a:extLst>
                </a:gridCol>
                <a:gridCol w="889844">
                  <a:extLst>
                    <a:ext uri="{9D8B030D-6E8A-4147-A177-3AD203B41FA5}">
                      <a16:colId xmlns:a16="http://schemas.microsoft.com/office/drawing/2014/main" xmlns="" val="3136639509"/>
                    </a:ext>
                  </a:extLst>
                </a:gridCol>
                <a:gridCol w="1215702">
                  <a:extLst>
                    <a:ext uri="{9D8B030D-6E8A-4147-A177-3AD203B41FA5}">
                      <a16:colId xmlns:a16="http://schemas.microsoft.com/office/drawing/2014/main" xmlns="" val="20001"/>
                    </a:ext>
                  </a:extLst>
                </a:gridCol>
                <a:gridCol w="5029200">
                  <a:extLst>
                    <a:ext uri="{9D8B030D-6E8A-4147-A177-3AD203B41FA5}">
                      <a16:colId xmlns:a16="http://schemas.microsoft.com/office/drawing/2014/main" xmlns="" val="20002"/>
                    </a:ext>
                  </a:extLst>
                </a:gridCol>
                <a:gridCol w="685800">
                  <a:extLst>
                    <a:ext uri="{9D8B030D-6E8A-4147-A177-3AD203B41FA5}">
                      <a16:colId xmlns:a16="http://schemas.microsoft.com/office/drawing/2014/main" xmlns="" val="20004"/>
                    </a:ext>
                  </a:extLst>
                </a:gridCol>
                <a:gridCol w="3048000">
                  <a:extLst>
                    <a:ext uri="{9D8B030D-6E8A-4147-A177-3AD203B41FA5}">
                      <a16:colId xmlns:a16="http://schemas.microsoft.com/office/drawing/2014/main" xmlns="" val="20005"/>
                    </a:ext>
                  </a:extLst>
                </a:gridCol>
              </a:tblGrid>
              <a:tr h="181956">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TIER</a:t>
                      </a:r>
                    </a:p>
                  </a:txBody>
                  <a:tcPr marL="0" marR="0" marT="41564" marB="4156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Storage Technology</a:t>
                      </a:r>
                    </a:p>
                  </a:txBody>
                  <a:tcPr marL="0" marR="0" marT="41564" marB="415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Description</a:t>
                      </a:r>
                    </a:p>
                  </a:txBody>
                  <a:tcPr marL="0" marR="0" marT="41564" marB="415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900" b="1" i="0" u="none" strike="noStrike" cap="none" normalizeH="0" baseline="0" dirty="0">
                          <a:ln>
                            <a:noFill/>
                          </a:ln>
                          <a:solidFill>
                            <a:srgbClr val="00CC66"/>
                          </a:solidFill>
                          <a:effectLst/>
                          <a:latin typeface="Arial" panose="020B0604020202020204" pitchFamily="34" charset="0"/>
                          <a:ea typeface="SimSun" panose="02010600030101010101" pitchFamily="2" charset="-122"/>
                        </a:rPr>
                        <a:t>Technical Examples – High level Guidance –  Local variations on technology exist</a:t>
                      </a:r>
                    </a:p>
                  </a:txBody>
                  <a:tcPr marL="0" marR="0" marT="41564" marB="41564"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lnL w="2736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xmlns="" val="10000"/>
                  </a:ext>
                </a:extLst>
              </a:tr>
              <a:tr h="1346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Technology</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I/O Density</a:t>
                      </a:r>
                    </a:p>
                  </a:txBody>
                  <a:tcPr marL="0" marR="0" marT="6172"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Performance range capability</a:t>
                      </a:r>
                    </a:p>
                  </a:txBody>
                  <a:tcPr marL="0" marR="0" marT="6172"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43540">
                <a:tc row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TIER</a:t>
                      </a: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 </a:t>
                      </a:r>
                    </a:p>
                  </a:txBody>
                  <a:tcPr marL="72000" marR="72000" marT="38301" marB="3269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Block</a:t>
                      </a:r>
                    </a:p>
                  </a:txBody>
                  <a:tcPr marL="72000" marR="72000" marT="41564" marB="415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High Performance. Drive up utilization of high-ended storage subsystems and still maintain performance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QoS</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objectives.</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1" u="none" strike="noStrike" cap="none" normalizeH="0" baseline="0" dirty="0">
                          <a:ln>
                            <a:noFill/>
                          </a:ln>
                          <a:solidFill>
                            <a:srgbClr val="000000"/>
                          </a:solidFill>
                          <a:effectLst/>
                          <a:latin typeface="Arial" panose="020B0604020202020204" pitchFamily="34" charset="0"/>
                          <a:ea typeface="SimSun" panose="02010600030101010101" pitchFamily="2" charset="-122"/>
                        </a:rPr>
                        <a:t>For low capacity requirements smaller less powerful devices may meet tier definition</a:t>
                      </a:r>
                    </a:p>
                  </a:txBody>
                  <a:tcPr marL="72000" marR="72000" marT="41564" marB="415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System Z - Mainframe</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DS8886</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w/SAS</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600GB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10K disk drive and Flash (20%) </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RAID6 ONLY </a:t>
                      </a: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DS8884</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can be used for smaller mainframe solutions – 50TB approx. demark. </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All RAID6 is now global guidance --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Mainframe only. </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&gt;1** which equates to more than 100 IOPs per  100GB LUN</a:t>
                      </a:r>
                    </a:p>
                  </a:txBody>
                  <a:tcPr marL="72000" marR="72000" marT="38301" marB="3269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DS8886</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-&gt; 200,000+ IOPs /  5000 MBs</a:t>
                      </a: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Greater than 600 IOPs/TB in a full 1536 drives configuration RAID 6 (large configuration)</a:t>
                      </a: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Greater than 1200 IOPs/TB in a full 1536 drives configuration RAID 1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128801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kern="1200" cap="none" normalizeH="0" baseline="0" dirty="0">
                          <a:ln>
                            <a:noFill/>
                          </a:ln>
                          <a:solidFill>
                            <a:srgbClr val="000000"/>
                          </a:solidFill>
                          <a:effectLst/>
                          <a:latin typeface="Arial" panose="020B0604020202020204" pitchFamily="34" charset="0"/>
                          <a:ea typeface="SimSun" panose="02010600030101010101" pitchFamily="2" charset="-122"/>
                          <a:cs typeface="+mn-cs"/>
                        </a:rPr>
                        <a:t>Open Systems</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3.6 TB POD</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8.5 TB POD</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18 TB POD </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Native via IBM Cloud Private Storage is strategy</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SVC/Spec </a:t>
                      </a:r>
                      <a:r>
                        <a:rPr kumimoji="0" lang="en-US" altLang="en-US" sz="1000" b="0" i="0" u="none" strike="noStrike" cap="none" normalizeH="0" baseline="0" dirty="0" err="1">
                          <a:ln>
                            <a:noFill/>
                          </a:ln>
                          <a:solidFill>
                            <a:srgbClr val="2D2DB9"/>
                          </a:solidFill>
                          <a:effectLst/>
                          <a:latin typeface="Arial" panose="020B0604020202020204" pitchFamily="34" charset="0"/>
                          <a:ea typeface="SimSun" panose="02010600030101010101" pitchFamily="2" charset="-122"/>
                        </a:rPr>
                        <a:t>Virtualise</a:t>
                      </a: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use allowed (details on slide 85/86)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iSCSI/</a:t>
                      </a:r>
                      <a:r>
                        <a:rPr kumimoji="0" lang="en-US" altLang="en-US" sz="1000" b="0" i="0" u="none" strike="noStrike" cap="none" normalizeH="0" baseline="0" dirty="0" err="1">
                          <a:ln>
                            <a:noFill/>
                          </a:ln>
                          <a:solidFill>
                            <a:srgbClr val="2D2DB9"/>
                          </a:solidFill>
                          <a:effectLst/>
                          <a:latin typeface="Arial" panose="020B0604020202020204" pitchFamily="34" charset="0"/>
                          <a:ea typeface="SimSun" panose="02010600030101010101" pitchFamily="2" charset="-122"/>
                        </a:rPr>
                        <a:t>IPHyperStor</a:t>
                      </a: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preferred.</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 V9000, A9000R, FS900, XIV, V7KF, V5KF are not supported in this strategy</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3.6 TB IOPs/Density 30.518</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8.5 TB IOPs/Density 12.926</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A9000 18 TB IOPs/Density 6.104</a:t>
                      </a: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902191419"/>
                  </a:ext>
                </a:extLst>
              </a:tr>
              <a:tr h="2048156">
                <a:tc vMerge="1">
                  <a:txBody>
                    <a:bodyPr/>
                    <a:lstStyle/>
                    <a:p>
                      <a:endParaRPr lang="en-US"/>
                    </a:p>
                  </a:txBody>
                  <a:tcPr/>
                </a:tc>
                <a:tc>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File - NAS</a:t>
                      </a: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1"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1" i="0" u="none" strike="noStrike" kern="1200" cap="none" normalizeH="0" baseline="0" dirty="0">
                          <a:ln>
                            <a:noFill/>
                          </a:ln>
                          <a:solidFill>
                            <a:srgbClr val="000000"/>
                          </a:solidFill>
                          <a:effectLst/>
                          <a:latin typeface="Arial" panose="020B0604020202020204" pitchFamily="34" charset="0"/>
                          <a:ea typeface="SimSun" panose="02010600030101010101" pitchFamily="2" charset="-122"/>
                          <a:cs typeface="+mn-cs"/>
                        </a:rPr>
                        <a:t>** IBM Cloud Private Storage</a:t>
                      </a: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FAS8200- HA (2-node)</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1TB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NVMe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FlashCache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per controller</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4 x DS224C shelf (24 x 1.8TB SAS each)</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Max shelves before new HA pair: 8</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Useable space (4 shelves): 126 TB </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Performance (IOPS/TB): 850+</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FAS9000-HA</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where performance and capacity warrant </a:t>
                      </a:r>
                    </a:p>
                    <a:p>
                      <a:pPr marL="0" marR="0" lvl="0" indent="0" algn="l" defTabSz="457200" rtl="0" eaLnBrk="1" fontAlgn="base" latinLnBrk="0" hangingPunct="1">
                        <a:lnSpc>
                          <a:spcPct val="93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MetroCluster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4 x FAS8200 2-node clusters (HA pair at each site)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1TB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FlashCache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per controller</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8 x DS224C shelf (24 x 1.8TB SAS each)</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Max shelves: 16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Useable space (TB): 126 TB</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Performance (IOPS/TB): 850 +</a:t>
                      </a:r>
                      <a:endPar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131" marB="35963"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FAS8200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-&gt;850 IOPS/TB</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FAS9000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-&gt;850 IOPS/TB recommended for large, multi-workload environments, when many expansion ports or massive scale out is required.</a:t>
                      </a:r>
                    </a:p>
                  </a:txBody>
                  <a:tcPr marL="72000" marR="72000" marT="42131" marB="35963"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62489076"/>
                  </a:ext>
                </a:extLst>
              </a:tr>
            </a:tbl>
          </a:graphicData>
        </a:graphic>
      </p:graphicFrame>
      <p:sp>
        <p:nvSpPr>
          <p:cNvPr id="25640" name="Line 154"/>
          <p:cNvSpPr>
            <a:spLocks noChangeShapeType="1"/>
          </p:cNvSpPr>
          <p:nvPr/>
        </p:nvSpPr>
        <p:spPr bwMode="auto">
          <a:xfrm flipV="1">
            <a:off x="381000" y="988675"/>
            <a:ext cx="7938" cy="4938128"/>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41" name="Text Box 155"/>
          <p:cNvSpPr txBox="1">
            <a:spLocks noChangeArrowheads="1"/>
          </p:cNvSpPr>
          <p:nvPr/>
        </p:nvSpPr>
        <p:spPr bwMode="auto">
          <a:xfrm rot="-5400000">
            <a:off x="-1062414" y="3098088"/>
            <a:ext cx="263842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spcBef>
                <a:spcPts val="625"/>
              </a:spcBef>
              <a:buSzPct val="100000"/>
            </a:pPr>
            <a:r>
              <a:rPr lang="en-GB" altLang="en-US" sz="1000" b="1" dirty="0">
                <a:solidFill>
                  <a:srgbClr val="000000"/>
                </a:solidFill>
                <a:ea typeface="SimSun" panose="02010600030101010101" pitchFamily="2" charset="-122"/>
              </a:rPr>
              <a:t>COST / PERFORMANCE / AVAILABILITY</a:t>
            </a:r>
          </a:p>
        </p:txBody>
      </p:sp>
      <p:sp>
        <p:nvSpPr>
          <p:cNvPr id="8250" name="Rectangle 158">
            <a:extLst/>
          </p:cNvPr>
          <p:cNvSpPr>
            <a:spLocks noChangeArrowheads="1"/>
          </p:cNvSpPr>
          <p:nvPr/>
        </p:nvSpPr>
        <p:spPr bwMode="auto">
          <a:xfrm>
            <a:off x="533400" y="6148510"/>
            <a:ext cx="8984974" cy="340735"/>
          </a:xfrm>
          <a:prstGeom prst="rect">
            <a:avLst/>
          </a:prstGeom>
          <a:noFill/>
          <a:ln>
            <a:noFill/>
          </a:ln>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defRPr/>
            </a:pPr>
            <a:r>
              <a:rPr lang="en-US" sz="800" b="1" dirty="0">
                <a:solidFill>
                  <a:schemeClr val="accent6"/>
                </a:solidFill>
              </a:rPr>
              <a:t>DS8, A9000, XIV are encryption ready w/ISKLM. Encryption for Flash and V7K/V5K have special tactical best practices. See community for details</a:t>
            </a:r>
          </a:p>
          <a:p>
            <a:pPr eaLnBrk="1" hangingPunct="1">
              <a:buSzPct val="100000"/>
              <a:defRPr/>
            </a:pPr>
            <a:r>
              <a:rPr lang="en-GB" altLang="en-US" sz="800" i="1" dirty="0">
                <a:solidFill>
                  <a:srgbClr val="00CC99"/>
                </a:solidFill>
                <a:ea typeface="SimSun" panose="02010600030101010101" pitchFamily="2" charset="-122"/>
              </a:rPr>
              <a:t>**Response times may increase exponentially above these ranges</a:t>
            </a:r>
            <a:endParaRPr lang="en-US" sz="800" b="1" dirty="0">
              <a:solidFill>
                <a:schemeClr val="accent6"/>
              </a:solidFill>
            </a:endParaRPr>
          </a:p>
        </p:txBody>
      </p:sp>
      <p:sp>
        <p:nvSpPr>
          <p:cNvPr id="12" name="Title 1">
            <a:extLst>
              <a:ext uri="{FF2B5EF4-FFF2-40B4-BE49-F238E27FC236}">
                <a16:creationId xmlns:a16="http://schemas.microsoft.com/office/drawing/2014/main" xmlns="" id="{81065984-2C54-AE4B-B727-FC9A33689A4F}"/>
              </a:ext>
            </a:extLst>
          </p:cNvPr>
          <p:cNvSpPr txBox="1">
            <a:spLocks/>
          </p:cNvSpPr>
          <p:nvPr/>
        </p:nvSpPr>
        <p:spPr bwMode="auto">
          <a:xfrm>
            <a:off x="2514600" y="6481762"/>
            <a:ext cx="41148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Tier 1</a:t>
            </a:r>
          </a:p>
        </p:txBody>
      </p:sp>
      <p:sp>
        <p:nvSpPr>
          <p:cNvPr id="9" name="Text Box 1"/>
          <p:cNvSpPr txBox="1">
            <a:spLocks noChangeArrowheads="1"/>
          </p:cNvSpPr>
          <p:nvPr/>
        </p:nvSpPr>
        <p:spPr bwMode="auto">
          <a:xfrm>
            <a:off x="152400" y="421671"/>
            <a:ext cx="5715000" cy="3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250"/>
              </a:spcBef>
              <a:buSzPct val="100000"/>
            </a:pPr>
            <a:r>
              <a:rPr lang="en-US" altLang="en-US" sz="2000" b="1" dirty="0">
                <a:solidFill>
                  <a:srgbClr val="3333CC"/>
                </a:solidFill>
                <a:ea typeface="SimSun" panose="02010600030101010101" pitchFamily="2" charset="-122"/>
              </a:rPr>
              <a:t>Tier 1 - High performance/availability</a:t>
            </a:r>
          </a:p>
        </p:txBody>
      </p:sp>
      <p:sp>
        <p:nvSpPr>
          <p:cNvPr id="8" name="Rectangle 158">
            <a:extLst>
              <a:ext uri="{FF2B5EF4-FFF2-40B4-BE49-F238E27FC236}">
                <a16:creationId xmlns:a16="http://schemas.microsoft.com/office/drawing/2014/main" xmlns="" id="{7C851A86-E27B-064D-AFAE-A4139A672C69}"/>
              </a:ext>
            </a:extLst>
          </p:cNvPr>
          <p:cNvSpPr>
            <a:spLocks noChangeArrowheads="1"/>
          </p:cNvSpPr>
          <p:nvPr/>
        </p:nvSpPr>
        <p:spPr bwMode="auto">
          <a:xfrm>
            <a:off x="7239001" y="6456364"/>
            <a:ext cx="19462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pPr>
            <a:r>
              <a:rPr lang="en-US" altLang="en-US" sz="1000" b="1" dirty="0">
                <a:solidFill>
                  <a:srgbClr val="000000"/>
                </a:solidFill>
              </a:rPr>
              <a:t>Tier rating is based on performance AND reliability</a:t>
            </a:r>
          </a:p>
        </p:txBody>
      </p:sp>
    </p:spTree>
    <p:extLst>
      <p:ext uri="{BB962C8B-B14F-4D97-AF65-F5344CB8AC3E}">
        <p14:creationId xmlns:p14="http://schemas.microsoft.com/office/powerpoint/2010/main" val="4089781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25" name="Group 49"/>
          <p:cNvGraphicFramePr>
            <a:graphicFrameLocks noGrp="1"/>
          </p:cNvGraphicFramePr>
          <p:nvPr>
            <p:extLst>
              <p:ext uri="{D42A27DB-BD31-4B8C-83A1-F6EECF244321}">
                <p14:modId xmlns:p14="http://schemas.microsoft.com/office/powerpoint/2010/main" val="746026211"/>
              </p:ext>
            </p:extLst>
          </p:nvPr>
        </p:nvGraphicFramePr>
        <p:xfrm>
          <a:off x="522514" y="755619"/>
          <a:ext cx="11506200" cy="5273797"/>
        </p:xfrm>
        <a:graphic>
          <a:graphicData uri="http://schemas.openxmlformats.org/drawingml/2006/table">
            <a:tbl>
              <a:tblPr/>
              <a:tblGrid>
                <a:gridCol w="921368">
                  <a:extLst>
                    <a:ext uri="{9D8B030D-6E8A-4147-A177-3AD203B41FA5}">
                      <a16:colId xmlns:a16="http://schemas.microsoft.com/office/drawing/2014/main" xmlns="" val="20000"/>
                    </a:ext>
                  </a:extLst>
                </a:gridCol>
                <a:gridCol w="969830">
                  <a:extLst>
                    <a:ext uri="{9D8B030D-6E8A-4147-A177-3AD203B41FA5}">
                      <a16:colId xmlns:a16="http://schemas.microsoft.com/office/drawing/2014/main" xmlns="" val="1759179014"/>
                    </a:ext>
                  </a:extLst>
                </a:gridCol>
                <a:gridCol w="1257603">
                  <a:extLst>
                    <a:ext uri="{9D8B030D-6E8A-4147-A177-3AD203B41FA5}">
                      <a16:colId xmlns:a16="http://schemas.microsoft.com/office/drawing/2014/main" xmlns="" val="20001"/>
                    </a:ext>
                  </a:extLst>
                </a:gridCol>
                <a:gridCol w="3750653">
                  <a:extLst>
                    <a:ext uri="{9D8B030D-6E8A-4147-A177-3AD203B41FA5}">
                      <a16:colId xmlns:a16="http://schemas.microsoft.com/office/drawing/2014/main" xmlns="" val="20002"/>
                    </a:ext>
                  </a:extLst>
                </a:gridCol>
                <a:gridCol w="716605">
                  <a:extLst>
                    <a:ext uri="{9D8B030D-6E8A-4147-A177-3AD203B41FA5}">
                      <a16:colId xmlns:a16="http://schemas.microsoft.com/office/drawing/2014/main" xmlns="" val="20004"/>
                    </a:ext>
                  </a:extLst>
                </a:gridCol>
                <a:gridCol w="3890141">
                  <a:extLst>
                    <a:ext uri="{9D8B030D-6E8A-4147-A177-3AD203B41FA5}">
                      <a16:colId xmlns:a16="http://schemas.microsoft.com/office/drawing/2014/main" xmlns="" val="20005"/>
                    </a:ext>
                  </a:extLst>
                </a:gridCol>
              </a:tblGrid>
              <a:tr h="117824">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TIER</a:t>
                      </a:r>
                    </a:p>
                  </a:txBody>
                  <a:tcPr marL="0" marR="0" marT="6174"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Storage Technology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Description</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CC66"/>
                          </a:solidFill>
                          <a:effectLst/>
                          <a:latin typeface="Arial" panose="020B0604020202020204" pitchFamily="34" charset="0"/>
                          <a:ea typeface="SimSun" panose="02010600030101010101" pitchFamily="2" charset="-122"/>
                        </a:rPr>
                        <a:t>Technical Examples – High level Guidance –  Local variations on technology exist</a:t>
                      </a:r>
                    </a:p>
                  </a:txBody>
                  <a:tcPr marL="0" marR="0" marT="6174"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lnL w="2736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xmlns="" val="10000"/>
                  </a:ext>
                </a:extLst>
              </a:tr>
              <a:tr h="23073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Technology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I/O Density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Performance range capability</a:t>
                      </a:r>
                    </a:p>
                  </a:txBody>
                  <a:tcPr marL="0" marR="0" marT="6174"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367550">
                <a:tc row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TIER2 </a:t>
                      </a: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ON PREMISE</a:t>
                      </a:r>
                    </a:p>
                  </a:txBody>
                  <a:tcPr marL="72000" marR="72000" marT="42129" marB="3595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Block</a:t>
                      </a: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Medium Performance.  Meet </a:t>
                      </a:r>
                      <a:r>
                        <a:rPr kumimoji="0" lang="en-GB"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QoS</a:t>
                      </a: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for applications/data that resides here.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1" u="none" strike="noStrike" cap="none" normalizeH="0" baseline="0" dirty="0">
                          <a:ln>
                            <a:noFill/>
                          </a:ln>
                          <a:solidFill>
                            <a:srgbClr val="000000"/>
                          </a:solidFill>
                          <a:effectLst/>
                          <a:latin typeface="Arial" panose="020B0604020202020204" pitchFamily="34" charset="0"/>
                          <a:ea typeface="SimSun" panose="02010600030101010101" pitchFamily="2" charset="-122"/>
                        </a:rPr>
                        <a:t>For low capacity requirements smaller less powerful devices may meet tier definition</a:t>
                      </a: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System Z - Mainframe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DS8886</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w/SAS</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600GB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10k</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disk  and Flash  (20%) </a:t>
                      </a: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RAID6</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arrays </a:t>
                      </a: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rPr>
                        <a:t>-- All RAID6 is now global guidance -- </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rPr>
                        <a:t>-- Mainframe only</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DS8884</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can be used for smaller mainframe solutions – 50TB approx. demark. </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accent2"/>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7938" algn="ctr" defTabSz="457200" rtl="0" eaLnBrk="1" fontAlgn="base" latinLnBrk="0" hangingPunct="1">
                        <a:lnSpc>
                          <a:spcPct val="75000"/>
                        </a:lnSpc>
                        <a:spcBef>
                          <a:spcPct val="0"/>
                        </a:spcBef>
                        <a:spcAft>
                          <a:spcPts val="88"/>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&gt;0.5** which equates</a:t>
                      </a:r>
                    </a:p>
                    <a:p>
                      <a:pPr marL="0" marR="0" lvl="0" indent="7938" algn="ctr" defTabSz="457200" rtl="0" eaLnBrk="1" fontAlgn="base" latinLnBrk="0" hangingPunct="1">
                        <a:lnSpc>
                          <a:spcPct val="75000"/>
                        </a:lnSpc>
                        <a:spcBef>
                          <a:spcPct val="0"/>
                        </a:spcBef>
                        <a:spcAft>
                          <a:spcPts val="88"/>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to more</a:t>
                      </a:r>
                    </a:p>
                    <a:p>
                      <a:pPr marL="0" marR="0" lvl="0" indent="7938" algn="ctr" defTabSz="457200" rtl="0" eaLnBrk="1" fontAlgn="base" latinLnBrk="0" hangingPunct="1">
                        <a:lnSpc>
                          <a:spcPct val="75000"/>
                        </a:lnSpc>
                        <a:spcBef>
                          <a:spcPct val="0"/>
                        </a:spcBef>
                        <a:spcAft>
                          <a:spcPts val="88"/>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than 50</a:t>
                      </a:r>
                    </a:p>
                    <a:p>
                      <a:pPr marL="0" marR="0" lvl="0" indent="7938" algn="ctr" defTabSz="457200" rtl="0" eaLnBrk="1" fontAlgn="base" latinLnBrk="0" hangingPunct="1">
                        <a:lnSpc>
                          <a:spcPct val="75000"/>
                        </a:lnSpc>
                        <a:spcBef>
                          <a:spcPct val="0"/>
                        </a:spcBef>
                        <a:spcAft>
                          <a:spcPts val="88"/>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IOPs per </a:t>
                      </a:r>
                    </a:p>
                    <a:p>
                      <a:pPr marL="0" marR="0" lvl="0" indent="7938" algn="ctr" defTabSz="457200" rtl="0" eaLnBrk="1" fontAlgn="base" latinLnBrk="0" hangingPunct="1">
                        <a:lnSpc>
                          <a:spcPct val="75000"/>
                        </a:lnSpc>
                        <a:spcBef>
                          <a:spcPct val="0"/>
                        </a:spcBef>
                        <a:spcAft>
                          <a:spcPts val="88"/>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100GB LUN</a:t>
                      </a: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DS8886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less than 80,000 IOPs or less than 3,000 MBs</a:t>
                      </a:r>
                    </a:p>
                    <a:p>
                      <a:pPr marL="0" marR="0" lvl="0" indent="0" algn="l" defTabSz="457200" rtl="0" eaLnBrk="1" fontAlgn="base" latinLnBrk="0" hangingPunct="1">
                        <a:lnSpc>
                          <a:spcPct val="100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Less than 600 IOPs/TB in a full 1536 drives configuration RAID 6 </a:t>
                      </a:r>
                    </a:p>
                    <a:p>
                      <a:pPr marL="0" marR="0" lvl="0" indent="0" algn="l" defTabSz="457200" rtl="0" eaLnBrk="1" fontAlgn="base" latinLnBrk="0" hangingPunct="1">
                        <a:lnSpc>
                          <a:spcPct val="100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Less than 1200 IOPs/TB in a full 1536 drives configuration RAID 1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286361">
                <a:tc vMerge="1">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1"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Open Systems</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IBM Cloud Private Storage</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1" i="0" u="none" strike="noStrike" kern="1200" cap="none" normalizeH="0" baseline="0" dirty="0">
                          <a:ln>
                            <a:noFill/>
                          </a:ln>
                          <a:solidFill>
                            <a:schemeClr val="tx1"/>
                          </a:solidFill>
                          <a:effectLst/>
                          <a:latin typeface="Arial" panose="020B0604020202020204" pitchFamily="34" charset="0"/>
                          <a:ea typeface="SimSun" panose="02010600030101010101" pitchFamily="2" charset="-122"/>
                          <a:cs typeface="+mn-cs"/>
                        </a:rPr>
                        <a:t>Fibre Channel or </a:t>
                      </a:r>
                      <a:r>
                        <a:rPr kumimoji="0" lang="en-US" altLang="en-US" sz="1000" b="1" i="0" u="none" strike="noStrike" kern="1200" cap="none" normalizeH="0" baseline="0" dirty="0" err="1">
                          <a:ln>
                            <a:noFill/>
                          </a:ln>
                          <a:solidFill>
                            <a:schemeClr val="tx1"/>
                          </a:solidFill>
                          <a:effectLst/>
                          <a:latin typeface="Arial" panose="020B0604020202020204" pitchFamily="34" charset="0"/>
                          <a:ea typeface="SimSun" panose="02010600030101010101" pitchFamily="2" charset="-122"/>
                          <a:cs typeface="+mn-cs"/>
                        </a:rPr>
                        <a:t>IPHyperStor</a:t>
                      </a:r>
                      <a:r>
                        <a:rPr kumimoji="0" lang="en-US" altLang="en-US" sz="1000" b="1" i="0" u="none" strike="noStrike" kern="1200" cap="none" normalizeH="0" baseline="0" dirty="0">
                          <a:ln>
                            <a:noFill/>
                          </a:ln>
                          <a:solidFill>
                            <a:schemeClr val="tx1"/>
                          </a:solidFill>
                          <a:effectLst/>
                          <a:latin typeface="Arial" panose="020B0604020202020204" pitchFamily="34" charset="0"/>
                          <a:ea typeface="SimSun" panose="02010600030101010101" pitchFamily="2" charset="-122"/>
                          <a:cs typeface="+mn-cs"/>
                        </a:rPr>
                        <a:t> (iSCSI) for fabrics</a:t>
                      </a:r>
                      <a:endPar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V5030</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or </a:t>
                      </a: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v7000 gen2+</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SAS 900GB 10k and SSD Easy using DRAID6 </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accent2"/>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accent2"/>
                          </a:solidFill>
                          <a:effectLst/>
                          <a:latin typeface="Arial" panose="020B0604020202020204" pitchFamily="34" charset="0"/>
                          <a:ea typeface="SimSun" panose="02010600030101010101" pitchFamily="2" charset="-122"/>
                        </a:rPr>
                        <a:t>-- V5010 and v5020 not approved </a:t>
                      </a: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180975" algn="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8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V5030 Gen2 (block)</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-&gt;  less than 40,000 IOPs or less than 750 MBs</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V7000 Gen2+ (block)</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-&gt;  less than 75,000 IOPs or less than 1,250 MBs</a:t>
                      </a:r>
                    </a:p>
                  </a:txBody>
                  <a:tcPr marL="72000" marR="72000" marT="42129" marB="3595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23193375"/>
                  </a:ext>
                </a:extLst>
              </a:tr>
              <a:tr h="1347316">
                <a:tc vMerge="1">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File</a:t>
                      </a: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1"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IBM Cloud Private Storage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FAS8200</a:t>
                      </a: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(HA 2-nodes) with 1TB or 2 TB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NVMe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FlashCache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depending on workload </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2 x DS4246 shelves (24 x 4TB SATA each) - 122 TB usable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Minimum shelves: 1 (24x4TB SATA)</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Maximum shelves: 12 (288x4TB SATA)</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Performance option to use 1.8 SAS drives if performance indicates</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SDS - </a:t>
                      </a:r>
                      <a:r>
                        <a:rPr kumimoji="0" lang="en-US" altLang="en-US" sz="1000" b="1"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Compuverde</a:t>
                      </a:r>
                      <a:endPar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180975" algn="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29" marB="35958"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FAS8200 with </a:t>
                      </a:r>
                      <a:r>
                        <a:rPr kumimoji="0" lang="en-US" altLang="en-US" sz="1000" b="1"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FlashCache+SATA</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200-400 IOPS/TB</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FAS2650 with </a:t>
                      </a:r>
                      <a:r>
                        <a:rPr kumimoji="0" lang="en-US" altLang="en-US" sz="1000" b="1"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FlashCache+SAS</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800 IOPS/TB</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FAS2620 with SATA</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25-125 IOPS/TB</a:t>
                      </a:r>
                    </a:p>
                  </a:txBody>
                  <a:tcPr marL="72000" marR="72000" marT="42129" marB="35958"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50551041"/>
                  </a:ext>
                </a:extLst>
              </a:tr>
            </a:tbl>
          </a:graphicData>
        </a:graphic>
      </p:graphicFrame>
      <p:sp>
        <p:nvSpPr>
          <p:cNvPr id="10" name="Rectangle 158">
            <a:extLst>
              <a:ext uri="{FF2B5EF4-FFF2-40B4-BE49-F238E27FC236}">
                <a16:creationId xmlns:a16="http://schemas.microsoft.com/office/drawing/2014/main" xmlns="" id="{DA77D5C8-828B-1246-91CA-F9FDAD064E48}"/>
              </a:ext>
            </a:extLst>
          </p:cNvPr>
          <p:cNvSpPr>
            <a:spLocks noChangeArrowheads="1"/>
          </p:cNvSpPr>
          <p:nvPr/>
        </p:nvSpPr>
        <p:spPr bwMode="auto">
          <a:xfrm>
            <a:off x="522514" y="6141026"/>
            <a:ext cx="8984974" cy="340735"/>
          </a:xfrm>
          <a:prstGeom prst="rect">
            <a:avLst/>
          </a:prstGeom>
          <a:noFill/>
          <a:ln>
            <a:noFill/>
          </a:ln>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defRPr/>
            </a:pPr>
            <a:r>
              <a:rPr lang="en-US" sz="800" b="1" dirty="0">
                <a:solidFill>
                  <a:schemeClr val="accent6"/>
                </a:solidFill>
              </a:rPr>
              <a:t>DS8, A9000, XIV are encryption ready w/ISKLM. Encryption for Flash and V7K/V5K have special tactical best practices. See community for details</a:t>
            </a:r>
          </a:p>
          <a:p>
            <a:pPr eaLnBrk="1" hangingPunct="1">
              <a:buSzPct val="100000"/>
              <a:defRPr/>
            </a:pPr>
            <a:r>
              <a:rPr lang="en-GB" altLang="en-US" sz="800" i="1" dirty="0">
                <a:solidFill>
                  <a:srgbClr val="00CC99"/>
                </a:solidFill>
                <a:ea typeface="SimSun" panose="02010600030101010101" pitchFamily="2" charset="-122"/>
              </a:rPr>
              <a:t>**Response times may increase exponentially above these ranges</a:t>
            </a:r>
          </a:p>
        </p:txBody>
      </p:sp>
      <p:sp>
        <p:nvSpPr>
          <p:cNvPr id="11" name="Title 1">
            <a:extLst>
              <a:ext uri="{FF2B5EF4-FFF2-40B4-BE49-F238E27FC236}">
                <a16:creationId xmlns:a16="http://schemas.microsoft.com/office/drawing/2014/main" xmlns="" id="{1B210722-EE36-EF4D-B7D4-3118ED437475}"/>
              </a:ext>
            </a:extLst>
          </p:cNvPr>
          <p:cNvSpPr txBox="1">
            <a:spLocks/>
          </p:cNvSpPr>
          <p:nvPr/>
        </p:nvSpPr>
        <p:spPr bwMode="auto">
          <a:xfrm>
            <a:off x="2514600" y="6481762"/>
            <a:ext cx="5105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Tier 2 - ON Premise</a:t>
            </a:r>
          </a:p>
        </p:txBody>
      </p:sp>
      <p:sp>
        <p:nvSpPr>
          <p:cNvPr id="9" name="Rectangle 158">
            <a:extLst>
              <a:ext uri="{FF2B5EF4-FFF2-40B4-BE49-F238E27FC236}">
                <a16:creationId xmlns:a16="http://schemas.microsoft.com/office/drawing/2014/main" xmlns="" id="{80B87FD3-F065-794A-971C-290EE7F22225}"/>
              </a:ext>
            </a:extLst>
          </p:cNvPr>
          <p:cNvSpPr>
            <a:spLocks noChangeArrowheads="1"/>
          </p:cNvSpPr>
          <p:nvPr/>
        </p:nvSpPr>
        <p:spPr bwMode="auto">
          <a:xfrm>
            <a:off x="7239001" y="6456364"/>
            <a:ext cx="19462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pPr>
            <a:r>
              <a:rPr lang="en-US" altLang="en-US" sz="1000" b="1" dirty="0">
                <a:solidFill>
                  <a:srgbClr val="000000"/>
                </a:solidFill>
              </a:rPr>
              <a:t>Tier rating is based on performance AND reliability</a:t>
            </a:r>
          </a:p>
        </p:txBody>
      </p:sp>
      <p:sp>
        <p:nvSpPr>
          <p:cNvPr id="12" name="Line 154">
            <a:extLst>
              <a:ext uri="{FF2B5EF4-FFF2-40B4-BE49-F238E27FC236}">
                <a16:creationId xmlns:a16="http://schemas.microsoft.com/office/drawing/2014/main" xmlns="" id="{4C4117AC-BFA6-344E-BCFF-1CBFF7E3D40E}"/>
              </a:ext>
            </a:extLst>
          </p:cNvPr>
          <p:cNvSpPr>
            <a:spLocks noChangeShapeType="1"/>
          </p:cNvSpPr>
          <p:nvPr/>
        </p:nvSpPr>
        <p:spPr bwMode="auto">
          <a:xfrm flipV="1">
            <a:off x="381000" y="988675"/>
            <a:ext cx="7938" cy="4938128"/>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55">
            <a:extLst>
              <a:ext uri="{FF2B5EF4-FFF2-40B4-BE49-F238E27FC236}">
                <a16:creationId xmlns:a16="http://schemas.microsoft.com/office/drawing/2014/main" xmlns="" id="{44BE1823-D9E9-4D41-8BC6-FA1CAC5248AE}"/>
              </a:ext>
            </a:extLst>
          </p:cNvPr>
          <p:cNvSpPr txBox="1">
            <a:spLocks noChangeArrowheads="1"/>
          </p:cNvSpPr>
          <p:nvPr/>
        </p:nvSpPr>
        <p:spPr bwMode="auto">
          <a:xfrm rot="-5400000">
            <a:off x="-1062414" y="3098088"/>
            <a:ext cx="263842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spcBef>
                <a:spcPts val="625"/>
              </a:spcBef>
              <a:buSzPct val="100000"/>
            </a:pPr>
            <a:r>
              <a:rPr lang="en-GB" altLang="en-US" sz="1000" b="1" dirty="0">
                <a:solidFill>
                  <a:srgbClr val="000000"/>
                </a:solidFill>
                <a:ea typeface="SimSun" panose="02010600030101010101" pitchFamily="2" charset="-122"/>
              </a:rPr>
              <a:t>COST / PERFORMANCE / AVAILABILITY</a:t>
            </a:r>
          </a:p>
        </p:txBody>
      </p:sp>
      <p:sp>
        <p:nvSpPr>
          <p:cNvPr id="14" name="Text Box 1">
            <a:extLst>
              <a:ext uri="{FF2B5EF4-FFF2-40B4-BE49-F238E27FC236}">
                <a16:creationId xmlns:a16="http://schemas.microsoft.com/office/drawing/2014/main" xmlns="" id="{0F7B24E3-7C4D-EB44-AA69-EACB55711D2C}"/>
              </a:ext>
            </a:extLst>
          </p:cNvPr>
          <p:cNvSpPr txBox="1">
            <a:spLocks noChangeArrowheads="1"/>
          </p:cNvSpPr>
          <p:nvPr/>
        </p:nvSpPr>
        <p:spPr bwMode="auto">
          <a:xfrm>
            <a:off x="152400" y="421671"/>
            <a:ext cx="5715000" cy="3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250"/>
              </a:spcBef>
              <a:buSzPct val="100000"/>
            </a:pPr>
            <a:r>
              <a:rPr lang="en-US" altLang="en-US" sz="2000" b="1" dirty="0">
                <a:solidFill>
                  <a:srgbClr val="3333CC"/>
                </a:solidFill>
                <a:ea typeface="SimSun" panose="02010600030101010101" pitchFamily="2" charset="-122"/>
              </a:rPr>
              <a:t>Tier 2 – On Premise</a:t>
            </a:r>
          </a:p>
        </p:txBody>
      </p:sp>
    </p:spTree>
    <p:extLst>
      <p:ext uri="{BB962C8B-B14F-4D97-AF65-F5344CB8AC3E}">
        <p14:creationId xmlns:p14="http://schemas.microsoft.com/office/powerpoint/2010/main" val="31558335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25" name="Group 49"/>
          <p:cNvGraphicFramePr>
            <a:graphicFrameLocks noGrp="1"/>
          </p:cNvGraphicFramePr>
          <p:nvPr>
            <p:extLst>
              <p:ext uri="{D42A27DB-BD31-4B8C-83A1-F6EECF244321}">
                <p14:modId xmlns:p14="http://schemas.microsoft.com/office/powerpoint/2010/main" val="2094132719"/>
              </p:ext>
            </p:extLst>
          </p:nvPr>
        </p:nvGraphicFramePr>
        <p:xfrm>
          <a:off x="533400" y="1096991"/>
          <a:ext cx="11430000" cy="4721495"/>
        </p:xfrm>
        <a:graphic>
          <a:graphicData uri="http://schemas.openxmlformats.org/drawingml/2006/table">
            <a:tbl>
              <a:tblPr/>
              <a:tblGrid>
                <a:gridCol w="831471">
                  <a:extLst>
                    <a:ext uri="{9D8B030D-6E8A-4147-A177-3AD203B41FA5}">
                      <a16:colId xmlns:a16="http://schemas.microsoft.com/office/drawing/2014/main" xmlns="" val="20000"/>
                    </a:ext>
                  </a:extLst>
                </a:gridCol>
                <a:gridCol w="1257416">
                  <a:extLst>
                    <a:ext uri="{9D8B030D-6E8A-4147-A177-3AD203B41FA5}">
                      <a16:colId xmlns:a16="http://schemas.microsoft.com/office/drawing/2014/main" xmlns="" val="950814664"/>
                    </a:ext>
                  </a:extLst>
                </a:gridCol>
                <a:gridCol w="1329293">
                  <a:extLst>
                    <a:ext uri="{9D8B030D-6E8A-4147-A177-3AD203B41FA5}">
                      <a16:colId xmlns:a16="http://schemas.microsoft.com/office/drawing/2014/main" xmlns="" val="20001"/>
                    </a:ext>
                  </a:extLst>
                </a:gridCol>
                <a:gridCol w="3209728">
                  <a:extLst>
                    <a:ext uri="{9D8B030D-6E8A-4147-A177-3AD203B41FA5}">
                      <a16:colId xmlns:a16="http://schemas.microsoft.com/office/drawing/2014/main" xmlns="" val="20002"/>
                    </a:ext>
                  </a:extLst>
                </a:gridCol>
                <a:gridCol w="960419">
                  <a:extLst>
                    <a:ext uri="{9D8B030D-6E8A-4147-A177-3AD203B41FA5}">
                      <a16:colId xmlns:a16="http://schemas.microsoft.com/office/drawing/2014/main" xmlns="" val="20004"/>
                    </a:ext>
                  </a:extLst>
                </a:gridCol>
                <a:gridCol w="3841673">
                  <a:extLst>
                    <a:ext uri="{9D8B030D-6E8A-4147-A177-3AD203B41FA5}">
                      <a16:colId xmlns:a16="http://schemas.microsoft.com/office/drawing/2014/main" xmlns="" val="20005"/>
                    </a:ext>
                  </a:extLst>
                </a:gridCol>
              </a:tblGrid>
              <a:tr h="133350">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TIER</a:t>
                      </a:r>
                    </a:p>
                  </a:txBody>
                  <a:tcPr marL="0" marR="0" marT="6174"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Storage Technology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Description</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CC66"/>
                          </a:solidFill>
                          <a:effectLst/>
                          <a:latin typeface="Arial" panose="020B0604020202020204" pitchFamily="34" charset="0"/>
                          <a:ea typeface="SimSun" panose="02010600030101010101" pitchFamily="2" charset="-122"/>
                        </a:rPr>
                        <a:t>Technical Examples – High level Guidance –  Local variations on technology exist</a:t>
                      </a:r>
                    </a:p>
                  </a:txBody>
                  <a:tcPr marL="0" marR="0" marT="6174"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lnL w="2736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xmlns="" val="10000"/>
                  </a:ext>
                </a:extLst>
              </a:tr>
              <a:tr h="4810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Technology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I/O Density</a:t>
                      </a:r>
                    </a:p>
                  </a:txBody>
                  <a:tcPr marL="0" marR="0" marT="6174"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Performance range capability</a:t>
                      </a:r>
                    </a:p>
                  </a:txBody>
                  <a:tcPr marL="0" marR="0" marT="6174"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046288">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TIER2</a:t>
                      </a: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IBM CLOUD</a:t>
                      </a:r>
                    </a:p>
                  </a:txBody>
                  <a:tcPr marL="72000" marR="72000" marT="42137" marB="3596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Block</a:t>
                      </a: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Medium performance.</a:t>
                      </a:r>
                      <a:b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b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Cloud and Commodity Storage.</a:t>
                      </a: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SDS Block Cloud</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Spectrum Accelerate.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See best practices (and slide later in deck). 50TB min. If smaller needed use Endurance or Performance offering from IBM Cloud.</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(only in IBM Cloud)</a:t>
                      </a: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vSAN</a:t>
                      </a: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 for VMWare environments and limited iSCSI use case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See best practices </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(only in IBM Cloud)</a:t>
                      </a:r>
                      <a:endParaRPr kumimoji="0" lang="en-US" altLang="en-US" sz="1000" b="1" i="0" u="sng"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180975"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Spectrum Accelerate SDS Block –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10K IOPs per node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vSAN</a:t>
                      </a: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 SDS Block </a:t>
                      </a:r>
                      <a:r>
                        <a:rPr kumimoji="0" lang="mr-IN"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Between 15k IOPs to 22k IOPs per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vSAN</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host </a:t>
                      </a:r>
                      <a:b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b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Note: improvements can be made using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Optane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PCIe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SSDs </a:t>
                      </a:r>
                    </a:p>
                  </a:txBody>
                  <a:tcPr marL="72000" marR="72000" marT="42137" marB="35964"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046288">
                <a:tc vMerge="1">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9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7" marB="3596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5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File</a:t>
                      </a: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Medium performance.</a:t>
                      </a:r>
                      <a:b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b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Cloud and Commodity Storage.</a:t>
                      </a: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File Interface</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SDS File Cloud Options</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171450" marR="0" lvl="0" indent="-171450" algn="l" defTabSz="457200" rtl="0" eaLnBrk="1" fontAlgn="base" latinLnBrk="0" hangingPunct="1">
                        <a:lnSpc>
                          <a:spcPct val="100000"/>
                        </a:lnSpc>
                        <a:spcBef>
                          <a:spcPct val="0"/>
                        </a:spcBef>
                        <a:spcAft>
                          <a:spcPct val="0"/>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NetApp ONTAP Select </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(only in IBM Cloud)</a:t>
                      </a: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171450" marR="0" lvl="0" indent="-171450" algn="l" defTabSz="457200" rtl="0" eaLnBrk="1" fontAlgn="base" latinLnBrk="0" hangingPunct="1">
                        <a:lnSpc>
                          <a:spcPct val="100000"/>
                        </a:lnSpc>
                        <a:spcBef>
                          <a:spcPct val="0"/>
                        </a:spcBef>
                        <a:spcAft>
                          <a:spcPct val="0"/>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Compuverde</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80975"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137" marB="3596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See Cookbooks</a:t>
                      </a:r>
                    </a:p>
                  </a:txBody>
                  <a:tcPr marL="72000" marR="72000" marT="42137" marB="35964"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18057340"/>
                  </a:ext>
                </a:extLst>
              </a:tr>
            </a:tbl>
          </a:graphicData>
        </a:graphic>
      </p:graphicFrame>
      <p:sp>
        <p:nvSpPr>
          <p:cNvPr id="11" name="Title 1">
            <a:extLst>
              <a:ext uri="{FF2B5EF4-FFF2-40B4-BE49-F238E27FC236}">
                <a16:creationId xmlns:a16="http://schemas.microsoft.com/office/drawing/2014/main" xmlns="" id="{D6352995-0855-1742-BDDA-F53A8FAE38FD}"/>
              </a:ext>
            </a:extLst>
          </p:cNvPr>
          <p:cNvSpPr txBox="1">
            <a:spLocks/>
          </p:cNvSpPr>
          <p:nvPr/>
        </p:nvSpPr>
        <p:spPr bwMode="auto">
          <a:xfrm>
            <a:off x="2514600" y="6481762"/>
            <a:ext cx="5105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Tier 2 - IBM Cloud</a:t>
            </a:r>
          </a:p>
        </p:txBody>
      </p:sp>
      <p:sp>
        <p:nvSpPr>
          <p:cNvPr id="7" name="Rectangle 158">
            <a:extLst>
              <a:ext uri="{FF2B5EF4-FFF2-40B4-BE49-F238E27FC236}">
                <a16:creationId xmlns:a16="http://schemas.microsoft.com/office/drawing/2014/main" xmlns="" id="{5E2039B8-7BEB-0A42-8298-9ACFBB70382C}"/>
              </a:ext>
            </a:extLst>
          </p:cNvPr>
          <p:cNvSpPr>
            <a:spLocks noChangeArrowheads="1"/>
          </p:cNvSpPr>
          <p:nvPr/>
        </p:nvSpPr>
        <p:spPr bwMode="auto">
          <a:xfrm>
            <a:off x="7239001" y="6456364"/>
            <a:ext cx="19462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pPr>
            <a:r>
              <a:rPr lang="en-US" altLang="en-US" sz="1000" b="1" dirty="0">
                <a:solidFill>
                  <a:srgbClr val="000000"/>
                </a:solidFill>
              </a:rPr>
              <a:t>Tier rating is based on performance AND reliability</a:t>
            </a:r>
          </a:p>
        </p:txBody>
      </p:sp>
      <p:sp>
        <p:nvSpPr>
          <p:cNvPr id="8" name="Text Box 1">
            <a:extLst>
              <a:ext uri="{FF2B5EF4-FFF2-40B4-BE49-F238E27FC236}">
                <a16:creationId xmlns:a16="http://schemas.microsoft.com/office/drawing/2014/main" xmlns="" id="{4F25FDC0-F100-504F-8294-138D8A5BADED}"/>
              </a:ext>
            </a:extLst>
          </p:cNvPr>
          <p:cNvSpPr txBox="1">
            <a:spLocks noChangeArrowheads="1"/>
          </p:cNvSpPr>
          <p:nvPr/>
        </p:nvSpPr>
        <p:spPr bwMode="auto">
          <a:xfrm>
            <a:off x="152400" y="421671"/>
            <a:ext cx="5715000" cy="3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250"/>
              </a:spcBef>
              <a:buSzPct val="100000"/>
            </a:pPr>
            <a:r>
              <a:rPr lang="en-US" altLang="en-US" sz="2000" b="1" dirty="0">
                <a:solidFill>
                  <a:srgbClr val="3333CC"/>
                </a:solidFill>
                <a:ea typeface="SimSun" panose="02010600030101010101" pitchFamily="2" charset="-122"/>
              </a:rPr>
              <a:t>Tier 2 – IBM Cloud</a:t>
            </a:r>
          </a:p>
        </p:txBody>
      </p:sp>
      <p:sp>
        <p:nvSpPr>
          <p:cNvPr id="9" name="Line 154">
            <a:extLst>
              <a:ext uri="{FF2B5EF4-FFF2-40B4-BE49-F238E27FC236}">
                <a16:creationId xmlns:a16="http://schemas.microsoft.com/office/drawing/2014/main" xmlns="" id="{08937BDB-6DAE-7A48-95D4-2EF9D77F4FF0}"/>
              </a:ext>
            </a:extLst>
          </p:cNvPr>
          <p:cNvSpPr>
            <a:spLocks noChangeShapeType="1"/>
          </p:cNvSpPr>
          <p:nvPr/>
        </p:nvSpPr>
        <p:spPr bwMode="auto">
          <a:xfrm flipV="1">
            <a:off x="381000" y="988675"/>
            <a:ext cx="7938" cy="4938128"/>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55">
            <a:extLst>
              <a:ext uri="{FF2B5EF4-FFF2-40B4-BE49-F238E27FC236}">
                <a16:creationId xmlns:a16="http://schemas.microsoft.com/office/drawing/2014/main" xmlns="" id="{CE0F5D1A-29CB-6F45-873B-A1C0572DFB4B}"/>
              </a:ext>
            </a:extLst>
          </p:cNvPr>
          <p:cNvSpPr txBox="1">
            <a:spLocks noChangeArrowheads="1"/>
          </p:cNvSpPr>
          <p:nvPr/>
        </p:nvSpPr>
        <p:spPr bwMode="auto">
          <a:xfrm rot="-5400000">
            <a:off x="-1062414" y="3098088"/>
            <a:ext cx="263842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spcBef>
                <a:spcPts val="625"/>
              </a:spcBef>
              <a:buSzPct val="100000"/>
            </a:pPr>
            <a:r>
              <a:rPr lang="en-GB" altLang="en-US" sz="1000" b="1" dirty="0">
                <a:solidFill>
                  <a:srgbClr val="000000"/>
                </a:solidFill>
                <a:ea typeface="SimSun" panose="02010600030101010101" pitchFamily="2" charset="-122"/>
              </a:rPr>
              <a:t>COST / PERFORMANCE / AVAILABILITY</a:t>
            </a:r>
          </a:p>
        </p:txBody>
      </p:sp>
    </p:spTree>
    <p:extLst>
      <p:ext uri="{BB962C8B-B14F-4D97-AF65-F5344CB8AC3E}">
        <p14:creationId xmlns:p14="http://schemas.microsoft.com/office/powerpoint/2010/main" val="1676920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2"/>
          <p:cNvSpPr txBox="1">
            <a:spLocks noChangeArrowheads="1"/>
          </p:cNvSpPr>
          <p:nvPr/>
        </p:nvSpPr>
        <p:spPr bwMode="auto">
          <a:xfrm>
            <a:off x="152400" y="609600"/>
            <a:ext cx="1173480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600" dirty="0">
                <a:solidFill>
                  <a:schemeClr val="tx1"/>
                </a:solidFill>
              </a:rPr>
              <a:t>The GTS TI&amp;A Storage Solution Strategy deck is a guide for designing storage infrastructure based on years of real world experience.  The guidance often differs from marketing material which is generated in labs tuned to maximize benchmark performance.  Following the guidance will result in a design which balances risk and cost for general purpose workloads.  The guidance is not intended to replace careful engineering, you must ensure that the configuration is capable of satisfying the customer’s requirements.</a:t>
            </a:r>
          </a:p>
          <a:p>
            <a:endParaRPr lang="en-US" altLang="en-US" sz="1600" dirty="0">
              <a:solidFill>
                <a:schemeClr val="tx1"/>
              </a:solidFill>
            </a:endParaRPr>
          </a:p>
          <a:p>
            <a:r>
              <a:rPr lang="en-US" altLang="en-US" sz="1600" dirty="0">
                <a:solidFill>
                  <a:schemeClr val="tx1"/>
                </a:solidFill>
              </a:rPr>
              <a:t>Our strategy is based on rigid designs, ‘hard to do harm’ designs, and as such, we try hard to limit configurations. This in no way should negatively reflect on a given piece of technology, rather should be looked at more broadly. There are valid use cases for technology not in our strategy that may be justifiable for use. If deviations of strategy/best practices our sought, find us here under ‘Ask a technical question’ - </a:t>
            </a:r>
            <a:r>
              <a:rPr lang="en-US" altLang="en-US" sz="1600" dirty="0">
                <a:solidFill>
                  <a:schemeClr val="accent6"/>
                </a:solidFill>
                <a:hlinkClick r:id="rId3"/>
              </a:rPr>
              <a:t>https://w3-connections.ibm.com/communities/service/html/communitystart?communityUuid=ee2222e8-6a33-4f67-9c79-79e45bc8db5b</a:t>
            </a:r>
            <a:r>
              <a:rPr lang="en-US" altLang="en-US" sz="1600" dirty="0">
                <a:solidFill>
                  <a:schemeClr val="accent6"/>
                </a:solidFill>
              </a:rPr>
              <a:t> </a:t>
            </a:r>
          </a:p>
          <a:p>
            <a:endParaRPr lang="en-US" altLang="en-US" sz="1600" dirty="0">
              <a:solidFill>
                <a:schemeClr val="tx1"/>
              </a:solidFill>
            </a:endParaRPr>
          </a:p>
          <a:p>
            <a:r>
              <a:rPr lang="en-US" altLang="en-US" sz="1600" dirty="0">
                <a:solidFill>
                  <a:schemeClr val="tx1"/>
                </a:solidFill>
              </a:rPr>
              <a:t>Configurations herein are presented as guidance only and are not a substitute for actual solution design.  (</a:t>
            </a:r>
            <a:r>
              <a:rPr lang="en-US" altLang="en-US" sz="1600" i="1" dirty="0">
                <a:solidFill>
                  <a:srgbClr val="000000"/>
                </a:solidFill>
              </a:rPr>
              <a:t>*Note: Exercise caution with GAR’s purchases - As a general rule devices that are End of Marketing/End of Sale will have limited useful life and </a:t>
            </a:r>
            <a:r>
              <a:rPr lang="en-US" altLang="en-US" sz="1600" i="1" u="sng" dirty="0">
                <a:solidFill>
                  <a:srgbClr val="000000"/>
                </a:solidFill>
              </a:rPr>
              <a:t>should not </a:t>
            </a:r>
            <a:r>
              <a:rPr lang="en-US" altLang="en-US" sz="1600" i="1" dirty="0">
                <a:solidFill>
                  <a:srgbClr val="000000"/>
                </a:solidFill>
              </a:rPr>
              <a:t>be purchased.) </a:t>
            </a:r>
            <a:r>
              <a:rPr lang="en-US" altLang="en-US" sz="1600" dirty="0">
                <a:solidFill>
                  <a:schemeClr val="tx1"/>
                </a:solidFill>
              </a:rPr>
              <a:t>If you see a business need to divert from this strategy please come to us to assist in your solution development.  </a:t>
            </a:r>
          </a:p>
          <a:p>
            <a:endParaRPr lang="en-US" altLang="en-US" sz="1600" dirty="0">
              <a:solidFill>
                <a:schemeClr val="tx1"/>
              </a:solidFill>
            </a:endParaRPr>
          </a:p>
          <a:p>
            <a:r>
              <a:rPr lang="en-US" altLang="en-US" sz="1600" b="1" dirty="0">
                <a:solidFill>
                  <a:schemeClr val="tx1"/>
                </a:solidFill>
              </a:rPr>
              <a:t>Reminder on strategy: Follow all GTS best practices, use local HA for mission critical applications, use Disaster Recovery replication (DRaaS) for all production data and ensure backup resiliency via Backup </a:t>
            </a:r>
            <a:r>
              <a:rPr lang="en-US" altLang="en-US" sz="1600" b="1" dirty="0" err="1" smtClean="0">
                <a:solidFill>
                  <a:schemeClr val="tx1"/>
                </a:solidFill>
              </a:rPr>
              <a:t>aaS</a:t>
            </a:r>
            <a:r>
              <a:rPr lang="en-US" altLang="en-US" sz="1600" b="1" dirty="0" smtClean="0">
                <a:solidFill>
                  <a:schemeClr val="tx1"/>
                </a:solidFill>
              </a:rPr>
              <a:t>. Orchestration for DR should be included so that you can use it for a non-disaster event (storage device down, etc.)</a:t>
            </a:r>
            <a:endParaRPr lang="en-US" altLang="en-US" sz="1600" b="1" dirty="0">
              <a:solidFill>
                <a:schemeClr val="tx1"/>
              </a:solidFill>
            </a:endParaRPr>
          </a:p>
          <a:p>
            <a:endParaRPr lang="en-US" altLang="en-US" sz="1600" dirty="0">
              <a:solidFill>
                <a:schemeClr val="tx1"/>
              </a:solidFill>
            </a:endParaRPr>
          </a:p>
          <a:p>
            <a:r>
              <a:rPr lang="en-US" altLang="en-US" sz="1600" b="1" dirty="0">
                <a:solidFill>
                  <a:schemeClr val="tx1"/>
                </a:solidFill>
              </a:rPr>
              <a:t>Reminder that all of our documentation is in GDA+ and you should use regularly. See last slide in deck.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74" name="Group 50"/>
          <p:cNvGraphicFramePr>
            <a:graphicFrameLocks noGrp="1"/>
          </p:cNvGraphicFramePr>
          <p:nvPr>
            <p:extLst>
              <p:ext uri="{D42A27DB-BD31-4B8C-83A1-F6EECF244321}">
                <p14:modId xmlns:p14="http://schemas.microsoft.com/office/powerpoint/2010/main" val="2072206929"/>
              </p:ext>
            </p:extLst>
          </p:nvPr>
        </p:nvGraphicFramePr>
        <p:xfrm>
          <a:off x="533400" y="861395"/>
          <a:ext cx="11430000" cy="5101563"/>
        </p:xfrm>
        <a:graphic>
          <a:graphicData uri="http://schemas.openxmlformats.org/drawingml/2006/table">
            <a:tbl>
              <a:tblPr/>
              <a:tblGrid>
                <a:gridCol w="1126842">
                  <a:extLst>
                    <a:ext uri="{9D8B030D-6E8A-4147-A177-3AD203B41FA5}">
                      <a16:colId xmlns:a16="http://schemas.microsoft.com/office/drawing/2014/main" xmlns="" val="20000"/>
                    </a:ext>
                  </a:extLst>
                </a:gridCol>
                <a:gridCol w="1613723">
                  <a:extLst>
                    <a:ext uri="{9D8B030D-6E8A-4147-A177-3AD203B41FA5}">
                      <a16:colId xmlns:a16="http://schemas.microsoft.com/office/drawing/2014/main" xmlns="" val="20001"/>
                    </a:ext>
                  </a:extLst>
                </a:gridCol>
                <a:gridCol w="2164386">
                  <a:extLst>
                    <a:ext uri="{9D8B030D-6E8A-4147-A177-3AD203B41FA5}">
                      <a16:colId xmlns:a16="http://schemas.microsoft.com/office/drawing/2014/main" xmlns="" val="20002"/>
                    </a:ext>
                  </a:extLst>
                </a:gridCol>
                <a:gridCol w="2668275">
                  <a:extLst>
                    <a:ext uri="{9D8B030D-6E8A-4147-A177-3AD203B41FA5}">
                      <a16:colId xmlns:a16="http://schemas.microsoft.com/office/drawing/2014/main" xmlns="" val="20003"/>
                    </a:ext>
                  </a:extLst>
                </a:gridCol>
                <a:gridCol w="990770">
                  <a:extLst>
                    <a:ext uri="{9D8B030D-6E8A-4147-A177-3AD203B41FA5}">
                      <a16:colId xmlns:a16="http://schemas.microsoft.com/office/drawing/2014/main" xmlns="" val="20004"/>
                    </a:ext>
                  </a:extLst>
                </a:gridCol>
                <a:gridCol w="2866004">
                  <a:extLst>
                    <a:ext uri="{9D8B030D-6E8A-4147-A177-3AD203B41FA5}">
                      <a16:colId xmlns:a16="http://schemas.microsoft.com/office/drawing/2014/main" xmlns="" val="20005"/>
                    </a:ext>
                  </a:extLst>
                </a:gridCol>
              </a:tblGrid>
              <a:tr h="101363">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TIER</a:t>
                      </a:r>
                    </a:p>
                  </a:txBody>
                  <a:tcPr marL="0" marR="0" marT="6163" marB="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Description</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CC66"/>
                          </a:solidFill>
                          <a:effectLst/>
                          <a:latin typeface="Arial" panose="020B0604020202020204" pitchFamily="34" charset="0"/>
                          <a:ea typeface="SimSun" panose="02010600030101010101" pitchFamily="2" charset="-122"/>
                        </a:rPr>
                        <a:t>Technical Examples – High level Guidance –  Local variations on technology exist</a:t>
                      </a:r>
                    </a:p>
                  </a:txBody>
                  <a:tcPr marL="0" marR="0" marT="6163"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98502">
                <a:tc vMerge="1">
                  <a:txBody>
                    <a:bodyPr/>
                    <a:lstStyle/>
                    <a:p>
                      <a:endParaRPr lang="en-US"/>
                    </a:p>
                  </a:txBody>
                  <a:tcPr/>
                </a:tc>
                <a:tc vMerge="1">
                  <a:txBody>
                    <a:bodyPr/>
                    <a:lstStyle/>
                    <a:p>
                      <a:endParaRPr lang="en-US"/>
                    </a:p>
                  </a:txBody>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dirty="0">
                          <a:ln>
                            <a:noFill/>
                          </a:ln>
                          <a:solidFill>
                            <a:srgbClr val="0000CC"/>
                          </a:solidFill>
                          <a:effectLst/>
                          <a:latin typeface="Arial" panose="020B0604020202020204" pitchFamily="34" charset="0"/>
                          <a:ea typeface="SimSun" panose="02010600030101010101" pitchFamily="2" charset="-122"/>
                        </a:rPr>
                        <a:t>Technology</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3333CC"/>
                          </a:solidFill>
                          <a:effectLst/>
                          <a:latin typeface="Arial" panose="020B0604020202020204" pitchFamily="34" charset="0"/>
                          <a:ea typeface="SimSun" panose="02010600030101010101" pitchFamily="2" charset="-122"/>
                        </a:rPr>
                        <a:t>Direct Attached (NAS) strategy</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I/O Density</a:t>
                      </a:r>
                    </a:p>
                  </a:txBody>
                  <a:tcPr marL="0" marR="0" marT="6163" marB="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93000"/>
                        </a:lnSpc>
                        <a:spcBef>
                          <a:spcPts val="175"/>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1" i="0" u="none" strike="noStrike" cap="none" normalizeH="0" baseline="0">
                          <a:ln>
                            <a:noFill/>
                          </a:ln>
                          <a:solidFill>
                            <a:srgbClr val="0000CC"/>
                          </a:solidFill>
                          <a:effectLst/>
                          <a:latin typeface="Arial" panose="020B0604020202020204" pitchFamily="34" charset="0"/>
                          <a:ea typeface="SimSun" panose="02010600030101010101" pitchFamily="2" charset="-122"/>
                        </a:rPr>
                        <a:t>Performance range capability</a:t>
                      </a:r>
                    </a:p>
                  </a:txBody>
                  <a:tcPr marL="0" marR="0" marT="6163" marB="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141695">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TIER3</a:t>
                      </a:r>
                    </a:p>
                  </a:txBody>
                  <a:tcPr marL="72000" marR="72000" marT="42071" marB="35914"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Low Performance. Meet </a:t>
                      </a:r>
                      <a:r>
                        <a:rPr kumimoji="0" lang="en-GB"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QoS</a:t>
                      </a: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for applications/data that resides here.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Fibre Channel Only for block</a:t>
                      </a:r>
                      <a:endPar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txBody>
                  <a:tcPr marL="72000" marR="72000" marT="42071" marB="3591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V5030 or v7000 gen2+ </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with 4 TB NL-SAS using DRAID6</a:t>
                      </a: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2D2DB9"/>
                          </a:solidFill>
                          <a:effectLst/>
                          <a:latin typeface="Arial" panose="020B0604020202020204" pitchFamily="34" charset="0"/>
                          <a:ea typeface="SimSun" panose="02010600030101010101" pitchFamily="2" charset="-122"/>
                        </a:rPr>
                        <a:t>Include Read Intensive SSD drives and use Easy Tier (on SVC if applicable)</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2D2DB9"/>
                          </a:solidFill>
                          <a:effectLst/>
                          <a:latin typeface="Arial" panose="020B0604020202020204" pitchFamily="34" charset="0"/>
                          <a:ea typeface="SimSun" panose="02010600030101010101" pitchFamily="2" charset="-122"/>
                        </a:rPr>
                        <a:t>V5030 is strategic behind SVC </a:t>
                      </a:r>
                    </a:p>
                  </a:txBody>
                  <a:tcPr marL="72000" marR="72000" marT="42071" marB="3591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a:ln>
                            <a:noFill/>
                          </a:ln>
                          <a:solidFill>
                            <a:srgbClr val="000000"/>
                          </a:solidFill>
                          <a:effectLst/>
                          <a:latin typeface="Arial" panose="020B0604020202020204" pitchFamily="34" charset="0"/>
                          <a:ea typeface="SimSun" panose="02010600030101010101" pitchFamily="2" charset="-122"/>
                        </a:rPr>
                        <a:t>FAS8200</a:t>
                      </a:r>
                      <a:r>
                        <a:rPr kumimoji="0" lang="en-US" altLang="en-US" sz="1000" b="0" i="0" u="sng" strike="noStrike" cap="none" normalizeH="0" baseline="0">
                          <a:ln>
                            <a:noFill/>
                          </a:ln>
                          <a:solidFill>
                            <a:srgbClr val="000000"/>
                          </a:solidFill>
                          <a:effectLst/>
                          <a:latin typeface="Arial" panose="020B0604020202020204" pitchFamily="34" charset="0"/>
                          <a:ea typeface="SimSun" panose="02010600030101010101" pitchFamily="2" charset="-122"/>
                        </a:rPr>
                        <a:t> (HA 2-nodes) with 1TB NVMe FlashCache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 x DS4246 shelves (24 x 6TB SATA each)</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Minimum shelves: 1 (24x6TB SATA)</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Maximum shelves: 12 (288x6TB SATA)</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a:ln>
                            <a:noFill/>
                          </a:ln>
                          <a:solidFill>
                            <a:srgbClr val="000000"/>
                          </a:solidFill>
                          <a:effectLst/>
                          <a:latin typeface="Arial" panose="020B0604020202020204" pitchFamily="34" charset="0"/>
                          <a:ea typeface="SimSun" panose="02010600030101010101" pitchFamily="2" charset="-122"/>
                        </a:rPr>
                        <a:t>FAS2620</a:t>
                      </a:r>
                      <a:r>
                        <a:rPr kumimoji="0" lang="en-US" altLang="en-US" sz="1000" b="0" i="0" u="sng" strike="noStrike" cap="none" normalizeH="0" baseline="0">
                          <a:ln>
                            <a:noFill/>
                          </a:ln>
                          <a:solidFill>
                            <a:srgbClr val="000000"/>
                          </a:solidFill>
                          <a:effectLst/>
                          <a:latin typeface="Arial" panose="020B0604020202020204" pitchFamily="34" charset="0"/>
                          <a:ea typeface="SimSun" panose="02010600030101010101" pitchFamily="2" charset="-122"/>
                        </a:rPr>
                        <a:t> (HA 2-nodes) with 256 TB NVMe FlachCache</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Mininum config: 12 x 6 TB SATA (Internal) </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Maximum config: 132 x 6 TB SATA </a:t>
                      </a:r>
                      <a:endParaRPr kumimoji="0" lang="en-US" altLang="en-US" sz="1000" b="1" i="0" u="sng" strike="noStrike" cap="none" normalizeH="0" baseline="0">
                        <a:ln>
                          <a:noFill/>
                        </a:ln>
                        <a:solidFill>
                          <a:schemeClr val="tx1"/>
                        </a:solidFill>
                        <a:effectLst/>
                        <a:latin typeface="Arial" panose="020B0604020202020204" pitchFamily="34" charset="0"/>
                        <a:ea typeface="SimSun" panose="02010600030101010101" pitchFamily="2" charset="-122"/>
                      </a:endParaRPr>
                    </a:p>
                  </a:txBody>
                  <a:tcPr marL="72000" marR="72000" marT="42071" marB="3591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&gt;0.1** which equates</a:t>
                      </a:r>
                    </a:p>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to more</a:t>
                      </a:r>
                    </a:p>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than 10</a:t>
                      </a:r>
                    </a:p>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IOPs per </a:t>
                      </a:r>
                    </a:p>
                    <a:p>
                      <a:pPr marL="0" marR="0" lvl="0" indent="7938"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100GB LUN</a:t>
                      </a:r>
                    </a:p>
                  </a:txBody>
                  <a:tcPr marL="72000" marR="72000" marT="42071" marB="35914"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V5030 (block)</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Less than 70 IOPs/TB DRAID6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V7000 gen2+ (block)</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Less than 100 IOPs/TB DRAID6</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FAS8200 with </a:t>
                      </a:r>
                      <a:r>
                        <a:rPr kumimoji="0" lang="en-US" altLang="en-US" sz="1000" b="1"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FlashCache+SATA</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100-200 IOPS/TB</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FAS2620 with SATA</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-&gt; 25-125 IOPS/TB</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071" marB="35914"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559508">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TIER3b</a:t>
                      </a:r>
                    </a:p>
                  </a:txBody>
                  <a:tcPr marL="72000" marR="72000" marT="42079" marB="35920"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Low Performance. Meet QoS for applications/data that resides here.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GB" altLang="en-US" sz="1000" b="1" i="0" u="none" strike="noStrike" cap="none" normalizeH="0" baseline="0">
                          <a:ln>
                            <a:noFill/>
                          </a:ln>
                          <a:solidFill>
                            <a:srgbClr val="000000"/>
                          </a:solidFill>
                          <a:effectLst/>
                          <a:latin typeface="Arial" panose="020B0604020202020204" pitchFamily="34" charset="0"/>
                          <a:ea typeface="SimSun" panose="02010600030101010101" pitchFamily="2" charset="-122"/>
                        </a:rPr>
                        <a:t>Fibre Channel Only for block minus SDS. SDS will be iSCSI</a:t>
                      </a:r>
                      <a:endPar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txBody>
                  <a:tcPr marL="72000" marR="72000" marT="42079" marB="3592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SDS Block (IBM Cloud)</a:t>
                      </a: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Spectrum Accelerate. See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best practices (and slide later in deck). 50TB min. If smaller needed use Endurance or Performance offering from IBM Cloud.</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 (only in IBM Cloud)</a:t>
                      </a: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100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vSAN</a:t>
                      </a: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 for VMWare environment and limited iSCSI use case</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See best practices. </a:t>
                      </a:r>
                      <a:r>
                        <a:rPr kumimoji="0" lang="en-US" altLang="en-US" sz="1000" b="1" i="0" u="none" strike="noStrike" cap="none" normalizeH="0" baseline="0" dirty="0">
                          <a:ln>
                            <a:noFill/>
                          </a:ln>
                          <a:solidFill>
                            <a:srgbClr val="000000"/>
                          </a:solidFill>
                          <a:effectLst/>
                          <a:latin typeface="Arial" panose="020B0604020202020204" pitchFamily="34" charset="0"/>
                          <a:ea typeface="SimSun" panose="02010600030101010101" pitchFamily="2" charset="-122"/>
                        </a:rPr>
                        <a:t>(only in IBM Cloud)</a:t>
                      </a:r>
                      <a:endParaRPr kumimoji="0" lang="en-US" altLang="en-US" sz="1000" b="1" i="0" u="sng" strike="noStrike" cap="none" normalizeH="0" baseline="0" dirty="0">
                        <a:ln>
                          <a:noFill/>
                        </a:ln>
                        <a:solidFill>
                          <a:srgbClr val="2D2DB9"/>
                        </a:solidFill>
                        <a:effectLst/>
                        <a:latin typeface="Arial" panose="020B0604020202020204" pitchFamily="34" charset="0"/>
                        <a:ea typeface="SimSun" panose="02010600030101010101" pitchFamily="2" charset="-122"/>
                      </a:endParaRPr>
                    </a:p>
                  </a:txBody>
                  <a:tcPr marL="72000" marR="72000" marT="42079" marB="3592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chemeClr val="tx1"/>
                          </a:solidFill>
                          <a:effectLst/>
                          <a:latin typeface="Arial" panose="020B0604020202020204" pitchFamily="34" charset="0"/>
                          <a:ea typeface="SimSun" panose="02010600030101010101" pitchFamily="2" charset="-122"/>
                        </a:rPr>
                        <a:t>SDS File Offering</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Compuverde – 4TB or 6TB drives.</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NetApp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OnTap</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Select (IBM Cloud)</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chemeClr val="tx1"/>
                          </a:solidFill>
                          <a:effectLst/>
                          <a:latin typeface="Arial" panose="020B0604020202020204" pitchFamily="34" charset="0"/>
                          <a:ea typeface="SimSun" panose="02010600030101010101" pitchFamily="2" charset="-122"/>
                        </a:rPr>
                        <a:t>NetApp Office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FAS2650</a:t>
                      </a: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 (HA 2-nodes) with 512 TB </a:t>
                      </a:r>
                      <a:r>
                        <a:rPr kumimoji="0" lang="en-US" altLang="en-US" sz="1000" b="0"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NVMe</a:t>
                      </a: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FlachCache</a:t>
                      </a:r>
                      <a:endPar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Mininum</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config</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24 x 1.2 TB SAS (Internal) </a:t>
                      </a:r>
                      <a:r>
                        <a:rPr kumimoji="0" lang="mr-IN"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18.5TB usable</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Maximum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config</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144 x 1.2 TB SAS </a:t>
                      </a:r>
                      <a:r>
                        <a:rPr kumimoji="0" lang="mr-IN"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128 TB usable</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rgbClr val="000000"/>
                          </a:solidFill>
                          <a:effectLst/>
                          <a:latin typeface="Arial" panose="020B0604020202020204" pitchFamily="34" charset="0"/>
                          <a:ea typeface="SimSun" panose="02010600030101010101" pitchFamily="2" charset="-122"/>
                        </a:rPr>
                        <a:t>FAS2620</a:t>
                      </a: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 (HA 2-nodes) with 256 TB </a:t>
                      </a:r>
                      <a:r>
                        <a:rPr kumimoji="0" lang="en-US" altLang="en-US" sz="1000" b="0"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NVMe</a:t>
                      </a:r>
                      <a:r>
                        <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sng" strike="noStrike" cap="none" normalizeH="0" baseline="0" dirty="0" err="1">
                          <a:ln>
                            <a:noFill/>
                          </a:ln>
                          <a:solidFill>
                            <a:srgbClr val="000000"/>
                          </a:solidFill>
                          <a:effectLst/>
                          <a:latin typeface="Arial" panose="020B0604020202020204" pitchFamily="34" charset="0"/>
                          <a:ea typeface="SimSun" panose="02010600030101010101" pitchFamily="2" charset="-122"/>
                        </a:rPr>
                        <a:t>FlachCache</a:t>
                      </a:r>
                      <a:endParaRPr kumimoji="0" lang="en-US" altLang="en-US" sz="1000" b="0" i="0" u="sng" strike="noStrike" cap="none" normalizeH="0" baseline="0" dirty="0">
                        <a:ln>
                          <a:noFill/>
                        </a:ln>
                        <a:solidFill>
                          <a:srgbClr val="000000"/>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Mininum</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config</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12 x 4 TB SATA (Internal) </a:t>
                      </a:r>
                      <a:r>
                        <a:rPr kumimoji="0" lang="mr-IN"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31TB usable</a:t>
                      </a:r>
                    </a:p>
                    <a:p>
                      <a:pPr marL="0" marR="0" lvl="0" indent="0" algn="l" defTabSz="457200" rtl="0" eaLnBrk="1" fontAlgn="base" latinLnBrk="0" hangingPunct="1">
                        <a:lnSpc>
                          <a:spcPct val="75000"/>
                        </a:lnSpc>
                        <a:spcBef>
                          <a:spcPct val="0"/>
                        </a:spcBef>
                        <a:spcAft>
                          <a:spcPts val="88"/>
                        </a:spcAft>
                        <a:buClrTx/>
                        <a:buSzPct val="100000"/>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Maximum </a:t>
                      </a:r>
                      <a:r>
                        <a:rPr kumimoji="0" lang="en-US" altLang="en-US" sz="1000" b="0" i="0" u="none" strike="noStrike" cap="none" normalizeH="0" baseline="0" dirty="0" err="1">
                          <a:ln>
                            <a:noFill/>
                          </a:ln>
                          <a:solidFill>
                            <a:srgbClr val="000000"/>
                          </a:solidFill>
                          <a:effectLst/>
                          <a:latin typeface="Arial" panose="020B0604020202020204" pitchFamily="34" charset="0"/>
                          <a:ea typeface="SimSun" panose="02010600030101010101" pitchFamily="2" charset="-122"/>
                        </a:rPr>
                        <a:t>config</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132 x 4 TB SATA </a:t>
                      </a:r>
                      <a:r>
                        <a:rPr kumimoji="0" lang="mr-IN"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370 TB usable</a:t>
                      </a:r>
                    </a:p>
                  </a:txBody>
                  <a:tcPr marL="72000" marR="72000" marT="42079" marB="3592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indent="180975">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180975"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txBody>
                  <a:tcPr marL="72000" marR="72000" marT="42079" marB="35920"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Spectrum Accelerate SDS Block –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10K IOPs per node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vSAN</a:t>
                      </a: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 SDS Block </a:t>
                      </a:r>
                      <a:r>
                        <a:rPr kumimoji="0" lang="mr-IN"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Between 15k IOPs to 22k IOPs per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vSAN</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host </a:t>
                      </a:r>
                      <a:b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b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Note: improvements can be made using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Optane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rPr>
                        <a:t>PCIe</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SSDs </a:t>
                      </a: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SDS File </a:t>
                      </a:r>
                      <a:r>
                        <a:rPr kumimoji="0" lang="mr-IN"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 see Cookbooks</a:t>
                      </a: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SDS Object: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Performance is high configuration dependent and measured in GETs and PUTs.</a:t>
                      </a:r>
                      <a:endPar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 </a:t>
                      </a: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Less than 25,000 IOPs or less than 300MB/sec</a:t>
                      </a:r>
                    </a:p>
                    <a:p>
                      <a:pPr marL="0" marR="0" lvl="0" indent="0" algn="l" defTabSz="457200" rtl="0" eaLnBrk="1" fontAlgn="base" latinLnBrk="0" hangingPunct="1">
                        <a:lnSpc>
                          <a:spcPct val="75000"/>
                        </a:lnSpc>
                        <a:spcBef>
                          <a:spcPct val="0"/>
                        </a:spcBef>
                        <a:spcAft>
                          <a:spcPts val="88"/>
                        </a:spcAft>
                        <a:buClrTx/>
                        <a:buSzPct val="100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txBody>
                  <a:tcPr marL="72000" marR="72000" marT="42079" marB="35920"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5851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ctr"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TIER4</a:t>
                      </a:r>
                    </a:p>
                  </a:txBody>
                  <a:tcPr marL="72000" marR="72000" marT="42070" marB="35912" anchor="ctr"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Archival, long term retention vaulting</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media, unstructured data</a:t>
                      </a:r>
                    </a:p>
                  </a:txBody>
                  <a:tcPr marL="72000" marR="72000" marT="42070" marB="35912"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Cloud Object Storage </a:t>
                      </a:r>
                    </a:p>
                    <a:p>
                      <a:pPr marL="0" marR="0" lvl="0" indent="0" algn="l" defTabSz="457200" rtl="0" eaLnBrk="1" fontAlgn="base" latinLnBrk="0" hangingPunct="1">
                        <a:lnSpc>
                          <a:spcPct val="7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Tape ATLs, (see page 67 for tiered DP&amp;R Classification details)</a:t>
                      </a:r>
                    </a:p>
                  </a:txBody>
                  <a:tcPr marL="72000" marR="72000" marT="42070" marB="35912"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sng" strike="noStrike" cap="none" normalizeH="0" baseline="0" dirty="0">
                          <a:ln>
                            <a:noFill/>
                          </a:ln>
                          <a:solidFill>
                            <a:schemeClr val="tx1"/>
                          </a:solidFill>
                          <a:effectLst/>
                          <a:latin typeface="Arial" panose="020B0604020202020204" pitchFamily="34" charset="0"/>
                          <a:ea typeface="SimSun" panose="02010600030101010101" pitchFamily="2" charset="-122"/>
                        </a:rPr>
                        <a:t>IBM Cloud Infrastructure</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IBM Cloud Object Storage Public/Shared</a:t>
                      </a: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t>IBM Cloud Infrastructure NAS - </a:t>
                      </a:r>
                      <a:br>
                        <a:rPr kumimoji="0" lang="en-US" altLang="en-US" sz="1000" b="1" i="0" u="none" strike="noStrike" cap="none" normalizeH="0" baseline="0" dirty="0">
                          <a:ln>
                            <a:noFill/>
                          </a:ln>
                          <a:solidFill>
                            <a:schemeClr val="tx1"/>
                          </a:solidFill>
                          <a:effectLst/>
                          <a:latin typeface="Arial" panose="020B0604020202020204" pitchFamily="34" charset="0"/>
                          <a:ea typeface="SimSun" panose="02010600030101010101" pitchFamily="2" charset="-122"/>
                        </a:rPr>
                      </a:br>
                      <a:r>
                        <a:rPr kumimoji="0" lang="en-US" altLang="en-US" sz="10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Endurance Storage</a:t>
                      </a:r>
                    </a:p>
                  </a:txBody>
                  <a:tcPr marL="72000" marR="72000" marT="42070" marB="35912"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endParaRPr>
                    </a:p>
                  </a:txBody>
                  <a:tcPr marL="72000" marR="72000" marT="42070" marB="35912" anchor="ctr"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75000"/>
                        </a:lnSpc>
                        <a:spcBef>
                          <a:spcPct val="0"/>
                        </a:spcBef>
                        <a:spcAft>
                          <a:spcPts val="8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N/A Tier based on features.</a:t>
                      </a:r>
                    </a:p>
                  </a:txBody>
                  <a:tcPr marL="72000" marR="72000" marT="42070" marB="35912" anchor="ctr"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
        <p:nvSpPr>
          <p:cNvPr id="29742" name="Rectangle 153"/>
          <p:cNvSpPr>
            <a:spLocks noChangeArrowheads="1"/>
          </p:cNvSpPr>
          <p:nvPr/>
        </p:nvSpPr>
        <p:spPr bwMode="auto">
          <a:xfrm>
            <a:off x="1784350" y="7448550"/>
            <a:ext cx="746125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pPr>
            <a:r>
              <a:rPr lang="en-US" altLang="en-US" sz="800" b="1">
                <a:solidFill>
                  <a:srgbClr val="000000"/>
                </a:solidFill>
                <a:ea typeface="SimSun" panose="02010600030101010101" pitchFamily="2" charset="-122"/>
              </a:rPr>
              <a:t>*     XIV should not be used alone for transaction intensive workloads (under 3ms response) and CACHE unfriendly workloads. Use FS too. </a:t>
            </a:r>
          </a:p>
          <a:p>
            <a:pPr eaLnBrk="1" hangingPunct="1">
              <a:buSzPct val="100000"/>
            </a:pPr>
            <a:r>
              <a:rPr lang="en-US" altLang="en-US" sz="800" b="1">
                <a:solidFill>
                  <a:srgbClr val="000000"/>
                </a:solidFill>
                <a:ea typeface="SimSun" panose="02010600030101010101" pitchFamily="2" charset="-122"/>
              </a:rPr>
              <a:t>**   SoNAS, Scale, V7KU, V7KF, V5KF not approved for GTS SO usage.</a:t>
            </a:r>
          </a:p>
          <a:p>
            <a:pPr eaLnBrk="1" hangingPunct="1">
              <a:buSzPct val="100000"/>
            </a:pPr>
            <a:r>
              <a:rPr lang="en-US" altLang="en-US" sz="800" b="1">
                <a:solidFill>
                  <a:srgbClr val="000000"/>
                </a:solidFill>
                <a:ea typeface="SimSun" panose="02010600030101010101" pitchFamily="2" charset="-122"/>
              </a:rPr>
              <a:t>***  Recommendation is to run DISK Magic to confirm drive selection/amount needed/DA Pairs needed</a:t>
            </a:r>
          </a:p>
        </p:txBody>
      </p:sp>
      <p:sp>
        <p:nvSpPr>
          <p:cNvPr id="10" name="Title 1">
            <a:extLst>
              <a:ext uri="{FF2B5EF4-FFF2-40B4-BE49-F238E27FC236}">
                <a16:creationId xmlns:a16="http://schemas.microsoft.com/office/drawing/2014/main" xmlns="" id="{81926E00-9853-0347-9155-58A35BE4CFEB}"/>
              </a:ext>
            </a:extLst>
          </p:cNvPr>
          <p:cNvSpPr txBox="1">
            <a:spLocks/>
          </p:cNvSpPr>
          <p:nvPr/>
        </p:nvSpPr>
        <p:spPr bwMode="auto">
          <a:xfrm>
            <a:off x="2514600" y="6481762"/>
            <a:ext cx="5105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Low Tiers</a:t>
            </a:r>
          </a:p>
        </p:txBody>
      </p:sp>
      <p:sp>
        <p:nvSpPr>
          <p:cNvPr id="14" name="Rectangle 158">
            <a:extLst>
              <a:ext uri="{FF2B5EF4-FFF2-40B4-BE49-F238E27FC236}">
                <a16:creationId xmlns:a16="http://schemas.microsoft.com/office/drawing/2014/main" xmlns="" id="{DA77D5C8-828B-1246-91CA-F9FDAD064E48}"/>
              </a:ext>
            </a:extLst>
          </p:cNvPr>
          <p:cNvSpPr>
            <a:spLocks noChangeArrowheads="1"/>
          </p:cNvSpPr>
          <p:nvPr/>
        </p:nvSpPr>
        <p:spPr bwMode="auto">
          <a:xfrm>
            <a:off x="533400" y="6133271"/>
            <a:ext cx="8984974" cy="463846"/>
          </a:xfrm>
          <a:prstGeom prst="rect">
            <a:avLst/>
          </a:prstGeom>
          <a:noFill/>
          <a:ln>
            <a:noFill/>
          </a:ln>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SzPct val="100000"/>
              <a:defRPr/>
            </a:pPr>
            <a:r>
              <a:rPr lang="en-US" sz="800" b="1" dirty="0">
                <a:solidFill>
                  <a:schemeClr val="accent6"/>
                </a:solidFill>
              </a:rPr>
              <a:t>DS8, A9000, XIV are encryption ready w/ISKLM. Encryption for Flash and V7K/V5K have special tactical best practices. See community for details</a:t>
            </a:r>
          </a:p>
          <a:p>
            <a:pPr eaLnBrk="1" hangingPunct="1">
              <a:buSzPct val="100000"/>
              <a:defRPr/>
            </a:pPr>
            <a:r>
              <a:rPr lang="en-GB" altLang="en-US" sz="800" i="1" dirty="0">
                <a:solidFill>
                  <a:srgbClr val="00CC99"/>
                </a:solidFill>
                <a:ea typeface="SimSun" panose="02010600030101010101" pitchFamily="2" charset="-122"/>
              </a:rPr>
              <a:t>**Response times may increase exponentially above these ranges</a:t>
            </a:r>
          </a:p>
          <a:p>
            <a:pPr eaLnBrk="1" hangingPunct="1">
              <a:buSzPct val="100000"/>
              <a:defRPr/>
            </a:pPr>
            <a:endParaRPr lang="en-US" sz="800" b="1" dirty="0">
              <a:solidFill>
                <a:schemeClr val="accent6"/>
              </a:solidFill>
            </a:endParaRPr>
          </a:p>
        </p:txBody>
      </p:sp>
      <p:sp>
        <p:nvSpPr>
          <p:cNvPr id="9" name="Text Box 1">
            <a:extLst>
              <a:ext uri="{FF2B5EF4-FFF2-40B4-BE49-F238E27FC236}">
                <a16:creationId xmlns:a16="http://schemas.microsoft.com/office/drawing/2014/main" xmlns="" id="{C6967E54-5489-744D-95D9-BA4645DC8B70}"/>
              </a:ext>
            </a:extLst>
          </p:cNvPr>
          <p:cNvSpPr txBox="1">
            <a:spLocks noChangeArrowheads="1"/>
          </p:cNvSpPr>
          <p:nvPr/>
        </p:nvSpPr>
        <p:spPr bwMode="auto">
          <a:xfrm>
            <a:off x="152400" y="421671"/>
            <a:ext cx="5715000" cy="3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250"/>
              </a:spcBef>
              <a:buSzPct val="100000"/>
            </a:pPr>
            <a:r>
              <a:rPr lang="en-US" altLang="en-US" sz="2000" b="1" dirty="0">
                <a:solidFill>
                  <a:srgbClr val="3333CC"/>
                </a:solidFill>
                <a:ea typeface="SimSun" panose="02010600030101010101" pitchFamily="2" charset="-122"/>
              </a:rPr>
              <a:t>Tier 3/4</a:t>
            </a:r>
          </a:p>
        </p:txBody>
      </p:sp>
      <p:sp>
        <p:nvSpPr>
          <p:cNvPr id="11" name="Line 154">
            <a:extLst>
              <a:ext uri="{FF2B5EF4-FFF2-40B4-BE49-F238E27FC236}">
                <a16:creationId xmlns:a16="http://schemas.microsoft.com/office/drawing/2014/main" xmlns="" id="{76FCAD0F-BABC-CD44-94B5-616F54666996}"/>
              </a:ext>
            </a:extLst>
          </p:cNvPr>
          <p:cNvSpPr>
            <a:spLocks noChangeShapeType="1"/>
          </p:cNvSpPr>
          <p:nvPr/>
        </p:nvSpPr>
        <p:spPr bwMode="auto">
          <a:xfrm flipV="1">
            <a:off x="381000" y="988675"/>
            <a:ext cx="7938" cy="4938128"/>
          </a:xfrm>
          <a:prstGeom prst="line">
            <a:avLst/>
          </a:prstGeom>
          <a:noFill/>
          <a:ln w="38160">
            <a:solidFill>
              <a:srgbClr val="3333CC"/>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55">
            <a:extLst>
              <a:ext uri="{FF2B5EF4-FFF2-40B4-BE49-F238E27FC236}">
                <a16:creationId xmlns:a16="http://schemas.microsoft.com/office/drawing/2014/main" xmlns="" id="{8F76468B-46BA-B548-9064-36E64C697BE4}"/>
              </a:ext>
            </a:extLst>
          </p:cNvPr>
          <p:cNvSpPr txBox="1">
            <a:spLocks noChangeArrowheads="1"/>
          </p:cNvSpPr>
          <p:nvPr/>
        </p:nvSpPr>
        <p:spPr bwMode="auto">
          <a:xfrm rot="-5400000">
            <a:off x="-1062414" y="3098088"/>
            <a:ext cx="2638426"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spcBef>
                <a:spcPts val="625"/>
              </a:spcBef>
              <a:buSzPct val="100000"/>
            </a:pPr>
            <a:r>
              <a:rPr lang="en-GB" altLang="en-US" sz="1000" b="1" dirty="0">
                <a:solidFill>
                  <a:srgbClr val="000000"/>
                </a:solidFill>
                <a:ea typeface="SimSun" panose="02010600030101010101" pitchFamily="2" charset="-122"/>
              </a:rPr>
              <a:t>COST / PERFORMANCE / AVAILABILITY</a:t>
            </a:r>
          </a:p>
        </p:txBody>
      </p:sp>
    </p:spTree>
    <p:extLst>
      <p:ext uri="{BB962C8B-B14F-4D97-AF65-F5344CB8AC3E}">
        <p14:creationId xmlns:p14="http://schemas.microsoft.com/office/powerpoint/2010/main" val="31843128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C1927AFA-79EB-F648-97CE-A545B7CC8FD4}"/>
              </a:ext>
            </a:extLst>
          </p:cNvPr>
          <p:cNvSpPr>
            <a:spLocks noGrp="1"/>
          </p:cNvSpPr>
          <p:nvPr>
            <p:ph type="title"/>
          </p:nvPr>
        </p:nvSpPr>
        <p:spPr>
          <a:xfrm>
            <a:off x="963084" y="4406901"/>
            <a:ext cx="10363200" cy="1362075"/>
          </a:xfrm>
        </p:spPr>
        <p:txBody>
          <a:bodyPr/>
          <a:lstStyle/>
          <a:p>
            <a:r>
              <a:rPr lang="en-GB" dirty="0"/>
              <a:t>On-Premise BLOCK &amp; FILE</a:t>
            </a:r>
            <a:endParaRPr lang="en-US" dirty="0"/>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2104470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1626" y="1340953"/>
            <a:ext cx="6513513" cy="2778125"/>
          </a:xfrm>
          <a:prstGeom prst="rect">
            <a:avLst/>
          </a:prstGeom>
          <a:noFill/>
        </p:spPr>
        <p:txBody>
          <a:bodyPr wrap="square">
            <a:spAutoFit/>
          </a:bodyPr>
          <a:lstStyle/>
          <a:p>
            <a:pPr marL="171450" indent="-171450">
              <a:spcAft>
                <a:spcPts val="300"/>
              </a:spcAft>
              <a:buFont typeface="Arial" panose="020B0604020202020204" pitchFamily="34" charset="0"/>
              <a:buChar char="•"/>
              <a:defRPr/>
            </a:pPr>
            <a:r>
              <a:rPr lang="en-US" dirty="0">
                <a:solidFill>
                  <a:schemeClr val="tx1"/>
                </a:solidFill>
              </a:rPr>
              <a:t>Fully managed storage capacity delivered “as a service” in standard offerings</a:t>
            </a:r>
          </a:p>
          <a:p>
            <a:pPr marL="168275" indent="-168275">
              <a:spcAft>
                <a:spcPts val="300"/>
              </a:spcAft>
              <a:buFont typeface="Arial" panose="020B0604020202020204" pitchFamily="34" charset="0"/>
              <a:buChar char="•"/>
              <a:defRPr/>
            </a:pPr>
            <a:r>
              <a:rPr lang="en-US" dirty="0">
                <a:solidFill>
                  <a:schemeClr val="tx1"/>
                </a:solidFill>
              </a:rPr>
              <a:t>Dedicated hosted private cloud in GTS data center or on customer premises</a:t>
            </a:r>
          </a:p>
          <a:p>
            <a:pPr marL="168275" indent="-168275">
              <a:spcAft>
                <a:spcPts val="300"/>
              </a:spcAft>
              <a:buFont typeface="Arial" panose="020B0604020202020204" pitchFamily="34" charset="0"/>
              <a:buChar char="•"/>
              <a:defRPr/>
            </a:pPr>
            <a:r>
              <a:rPr lang="en-US" dirty="0">
                <a:solidFill>
                  <a:schemeClr val="tx1"/>
                </a:solidFill>
              </a:rPr>
              <a:t>Leverages technology evolution to Flash, SDS, iSCSI – for block or file</a:t>
            </a:r>
          </a:p>
          <a:p>
            <a:pPr marL="168275" indent="-168275">
              <a:spcAft>
                <a:spcPts val="300"/>
              </a:spcAft>
              <a:buFont typeface="Arial" panose="020B0604020202020204" pitchFamily="34" charset="0"/>
              <a:buChar char="•"/>
              <a:defRPr/>
            </a:pPr>
            <a:r>
              <a:rPr lang="en-US" dirty="0">
                <a:solidFill>
                  <a:schemeClr val="tx1"/>
                </a:solidFill>
              </a:rPr>
              <a:t>Pay per consumption model - $/GB/month</a:t>
            </a:r>
          </a:p>
          <a:p>
            <a:pPr marL="168275" indent="-168275">
              <a:spcAft>
                <a:spcPts val="300"/>
              </a:spcAft>
              <a:buFont typeface="Arial" panose="020B0604020202020204" pitchFamily="34" charset="0"/>
              <a:buChar char="•"/>
              <a:defRPr/>
            </a:pPr>
            <a:r>
              <a:rPr lang="en-US" dirty="0">
                <a:solidFill>
                  <a:schemeClr val="tx1"/>
                </a:solidFill>
              </a:rPr>
              <a:t>Offering maintains architectural control</a:t>
            </a:r>
          </a:p>
          <a:p>
            <a:pPr marL="168275" indent="-168275">
              <a:spcAft>
                <a:spcPts val="300"/>
              </a:spcAft>
              <a:buFont typeface="Arial" panose="020B0604020202020204" pitchFamily="34" charset="0"/>
              <a:buChar char="•"/>
              <a:defRPr/>
            </a:pPr>
            <a:r>
              <a:rPr lang="en-US" dirty="0">
                <a:solidFill>
                  <a:schemeClr val="tx1"/>
                </a:solidFill>
              </a:rPr>
              <a:t>Always on encryption </a:t>
            </a:r>
            <a:r>
              <a:rPr lang="en-US" sz="1400" dirty="0">
                <a:solidFill>
                  <a:schemeClr val="tx1"/>
                </a:solidFill>
              </a:rPr>
              <a:t>(block R1)</a:t>
            </a:r>
          </a:p>
        </p:txBody>
      </p:sp>
      <p:sp>
        <p:nvSpPr>
          <p:cNvPr id="20" name="Rounded Rectangle 19"/>
          <p:cNvSpPr>
            <a:spLocks noChangeArrowheads="1"/>
          </p:cNvSpPr>
          <p:nvPr/>
        </p:nvSpPr>
        <p:spPr bwMode="auto">
          <a:xfrm>
            <a:off x="290326" y="1175657"/>
            <a:ext cx="7848600" cy="3103275"/>
          </a:xfrm>
          <a:prstGeom prst="roundRect">
            <a:avLst>
              <a:gd name="adj" fmla="val 16667"/>
            </a:avLst>
          </a:prstGeom>
          <a:noFill/>
          <a:ln w="9525">
            <a:solidFill>
              <a:srgbClr val="A6A6A6"/>
            </a:solidFill>
            <a:round/>
            <a:headEnd/>
            <a:tailEnd/>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Lst>
        </p:spPr>
        <p:txBody>
          <a:bodyPr anchor="ctr"/>
          <a:lstStyle/>
          <a:p>
            <a:pPr algn="ctr"/>
            <a:endParaRPr lang="en-US" altLang="en-US">
              <a:ea typeface="SimSun" panose="02010600030101010101" pitchFamily="2" charset="-122"/>
            </a:endParaRPr>
          </a:p>
        </p:txBody>
      </p:sp>
      <p:pic>
        <p:nvPicPr>
          <p:cNvPr id="39939" name="Picture 42" descr="04_icon_set2_59x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940" y="1827833"/>
            <a:ext cx="78581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4" descr="06_icon_set2_59x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115" y="3085134"/>
            <a:ext cx="70326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6" descr="01_icon_set2_59x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5939" y="2481884"/>
            <a:ext cx="7620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4" name="Group 41"/>
          <p:cNvGrpSpPr>
            <a:grpSpLocks/>
          </p:cNvGrpSpPr>
          <p:nvPr/>
        </p:nvGrpSpPr>
        <p:grpSpPr bwMode="auto">
          <a:xfrm>
            <a:off x="8346542" y="848714"/>
            <a:ext cx="3693058" cy="461963"/>
            <a:chOff x="3493724" y="783749"/>
            <a:chExt cx="2075235" cy="461665"/>
          </a:xfrm>
        </p:grpSpPr>
        <p:sp>
          <p:nvSpPr>
            <p:cNvPr id="39975" name="TextBox 42"/>
            <p:cNvSpPr txBox="1">
              <a:spLocks noChangeArrowheads="1"/>
            </p:cNvSpPr>
            <p:nvPr/>
          </p:nvSpPr>
          <p:spPr bwMode="auto">
            <a:xfrm>
              <a:off x="3493724" y="783749"/>
              <a:ext cx="20752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200" b="1" dirty="0">
                  <a:solidFill>
                    <a:srgbClr val="0070C0"/>
                  </a:solidFill>
                </a:rPr>
                <a:t>In GTS data center or on customer premises</a:t>
              </a:r>
            </a:p>
          </p:txBody>
        </p:sp>
        <p:cxnSp>
          <p:nvCxnSpPr>
            <p:cNvPr id="44" name="Straight Connector 43"/>
            <p:cNvCxnSpPr>
              <a:cxnSpLocks/>
            </p:cNvCxnSpPr>
            <p:nvPr/>
          </p:nvCxnSpPr>
          <p:spPr>
            <a:xfrm>
              <a:off x="3599287" y="1077845"/>
              <a:ext cx="1884034" cy="0"/>
            </a:xfrm>
            <a:prstGeom prst="line">
              <a:avLst/>
            </a:prstGeom>
            <a:ln/>
          </p:spPr>
          <p:style>
            <a:lnRef idx="1">
              <a:schemeClr val="dk1"/>
            </a:lnRef>
            <a:fillRef idx="0">
              <a:schemeClr val="dk1"/>
            </a:fillRef>
            <a:effectRef idx="0">
              <a:schemeClr val="dk1"/>
            </a:effectRef>
            <a:fontRef idx="minor">
              <a:schemeClr val="tx1"/>
            </a:fontRef>
          </p:style>
        </p:cxnSp>
      </p:grpSp>
      <p:sp>
        <p:nvSpPr>
          <p:cNvPr id="39965" name="Title 1"/>
          <p:cNvSpPr>
            <a:spLocks noGrp="1"/>
          </p:cNvSpPr>
          <p:nvPr>
            <p:ph type="title"/>
          </p:nvPr>
        </p:nvSpPr>
        <p:spPr/>
        <p:txBody>
          <a:bodyPr vert="horz" wrap="square" lIns="0" tIns="0" rIns="0" bIns="0" numCol="1" anchor="t" anchorCtr="0" compatLnSpc="1">
            <a:prstTxWarp prst="textNoShape">
              <a:avLst/>
            </a:prstTxWarp>
          </a:bodyPr>
          <a:lstStyle/>
          <a:p>
            <a:r>
              <a:rPr lang="en-US" altLang="en-US" sz="2400" b="1" dirty="0">
                <a:solidFill>
                  <a:schemeClr val="accent2"/>
                </a:solidFill>
              </a:rPr>
              <a:t>Offering introduction: IBM Cloud Private Storage</a:t>
            </a:r>
            <a:endParaRPr lang="en-US" altLang="en-US" sz="4800" b="1" dirty="0">
              <a:solidFill>
                <a:schemeClr val="accent2"/>
              </a:solidFill>
            </a:endParaRPr>
          </a:p>
        </p:txBody>
      </p:sp>
      <p:sp>
        <p:nvSpPr>
          <p:cNvPr id="2" name="TextBox 1"/>
          <p:cNvSpPr txBox="1"/>
          <p:nvPr/>
        </p:nvSpPr>
        <p:spPr>
          <a:xfrm>
            <a:off x="290327" y="4653583"/>
            <a:ext cx="7871198" cy="954107"/>
          </a:xfrm>
          <a:prstGeom prst="rect">
            <a:avLst/>
          </a:prstGeom>
          <a:solidFill>
            <a:schemeClr val="bg1">
              <a:lumMod val="95000"/>
            </a:schemeClr>
          </a:solidFill>
          <a:ln>
            <a:solidFill>
              <a:schemeClr val="tx1"/>
            </a:solidFill>
          </a:ln>
        </p:spPr>
        <p:txBody>
          <a:bodyPr wrap="square">
            <a:spAutoFit/>
          </a:bodyPr>
          <a:lstStyle>
            <a:lvl1pPr>
              <a:defRPr>
                <a:solidFill>
                  <a:srgbClr val="FFFFFF"/>
                </a:solidFill>
                <a:latin typeface="Arial" panose="020B0604020202020204" pitchFamily="34" charset="0"/>
                <a:ea typeface="MS PGothic" panose="020B0600070205080204" pitchFamily="34" charset="-128"/>
              </a:defRPr>
            </a:lvl1pPr>
            <a:lvl2pPr marL="406400" indent="-231775">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r>
              <a:rPr lang="en-US" sz="1400" dirty="0">
                <a:solidFill>
                  <a:schemeClr val="tx1"/>
                </a:solidFill>
              </a:rPr>
              <a:t>For more information</a:t>
            </a:r>
          </a:p>
          <a:p>
            <a:pPr lvl="1">
              <a:buFont typeface="Arial" panose="020B0604020202020204" pitchFamily="34" charset="0"/>
              <a:buChar char="•"/>
            </a:pPr>
            <a:r>
              <a:rPr lang="en-US" sz="1400" dirty="0">
                <a:solidFill>
                  <a:schemeClr val="tx1"/>
                </a:solidFill>
              </a:rPr>
              <a:t>(Internal) Sales Essentials kit, including customer / seller presentations – </a:t>
            </a:r>
            <a:r>
              <a:rPr lang="en-US" sz="1400" dirty="0">
                <a:solidFill>
                  <a:schemeClr val="tx1"/>
                </a:solidFill>
                <a:hlinkClick r:id="rId5"/>
              </a:rPr>
              <a:t>Link</a:t>
            </a:r>
            <a:r>
              <a:rPr lang="en-US" sz="1400" dirty="0">
                <a:solidFill>
                  <a:schemeClr val="tx1"/>
                </a:solidFill>
              </a:rPr>
              <a:t> </a:t>
            </a:r>
          </a:p>
          <a:p>
            <a:pPr lvl="1">
              <a:buFont typeface="Arial" panose="020B0604020202020204" pitchFamily="34" charset="0"/>
              <a:buChar char="•"/>
            </a:pPr>
            <a:r>
              <a:rPr lang="en-US" sz="1400" dirty="0">
                <a:solidFill>
                  <a:schemeClr val="tx1"/>
                </a:solidFill>
              </a:rPr>
              <a:t>(External) Marketplace page(s) – </a:t>
            </a:r>
            <a:r>
              <a:rPr lang="en-US" sz="1400" dirty="0">
                <a:solidFill>
                  <a:schemeClr val="tx1"/>
                </a:solidFill>
                <a:hlinkClick r:id="rId6"/>
              </a:rPr>
              <a:t>Link</a:t>
            </a:r>
            <a:endParaRPr lang="en-US" sz="1400" dirty="0">
              <a:solidFill>
                <a:schemeClr val="tx1"/>
              </a:solidFill>
            </a:endParaRPr>
          </a:p>
          <a:p>
            <a:pPr lvl="1">
              <a:buFont typeface="Arial" panose="020B0604020202020204" pitchFamily="34" charset="0"/>
              <a:buChar char="•"/>
            </a:pPr>
            <a:r>
              <a:rPr lang="en-US" sz="1400" dirty="0">
                <a:solidFill>
                  <a:schemeClr val="tx1"/>
                </a:solidFill>
              </a:rPr>
              <a:t>GDA - </a:t>
            </a:r>
            <a:r>
              <a:rPr lang="en-US" sz="1400" dirty="0">
                <a:solidFill>
                  <a:schemeClr val="tx1"/>
                </a:solidFill>
                <a:hlinkClick r:id="rId7"/>
              </a:rPr>
              <a:t>Link</a:t>
            </a:r>
            <a:r>
              <a:rPr lang="en-US" sz="1400" dirty="0">
                <a:solidFill>
                  <a:schemeClr val="tx1"/>
                </a:solidFill>
              </a:rPr>
              <a:t> </a:t>
            </a:r>
            <a:endParaRPr lang="en-US" dirty="0"/>
          </a:p>
        </p:txBody>
      </p:sp>
      <p:sp>
        <p:nvSpPr>
          <p:cNvPr id="41" name="Title 1">
            <a:extLst>
              <a:ext uri="{FF2B5EF4-FFF2-40B4-BE49-F238E27FC236}">
                <a16:creationId xmlns:a16="http://schemas.microsoft.com/office/drawing/2014/main" xmlns="" id="{9582967B-CB4D-AD48-91EB-53AEA157557B}"/>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Storage offering</a:t>
            </a:r>
          </a:p>
        </p:txBody>
      </p:sp>
      <p:pic>
        <p:nvPicPr>
          <p:cNvPr id="5" name="Picture 4">
            <a:extLst>
              <a:ext uri="{FF2B5EF4-FFF2-40B4-BE49-F238E27FC236}">
                <a16:creationId xmlns:a16="http://schemas.microsoft.com/office/drawing/2014/main" xmlns="" id="{1C4C0AD1-D937-1F4B-80F5-276240138C12}"/>
              </a:ext>
            </a:extLst>
          </p:cNvPr>
          <p:cNvPicPr>
            <a:picLocks noChangeAspect="1"/>
          </p:cNvPicPr>
          <p:nvPr/>
        </p:nvPicPr>
        <p:blipFill>
          <a:blip r:embed="rId8"/>
          <a:stretch>
            <a:fillRect/>
          </a:stretch>
        </p:blipFill>
        <p:spPr>
          <a:xfrm>
            <a:off x="8686800" y="1208686"/>
            <a:ext cx="3078755" cy="4400612"/>
          </a:xfrm>
          <a:prstGeom prst="rect">
            <a:avLst/>
          </a:prstGeom>
        </p:spPr>
      </p:pic>
    </p:spTree>
    <p:extLst>
      <p:ext uri="{BB962C8B-B14F-4D97-AF65-F5344CB8AC3E}">
        <p14:creationId xmlns:p14="http://schemas.microsoft.com/office/powerpoint/2010/main" val="107240280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95201" y="5002376"/>
            <a:ext cx="5593605" cy="1323439"/>
          </a:xfrm>
          <a:prstGeom prst="rect">
            <a:avLst/>
          </a:prstGeom>
          <a:noFill/>
        </p:spPr>
        <p:txBody>
          <a:bodyPr wrap="square" rtlCol="0">
            <a:spAutoFit/>
          </a:bodyPr>
          <a:lstStyle/>
          <a:p>
            <a:pPr marL="232828" indent="-232828">
              <a:buFont typeface="Arial" panose="020B0604020202020204" pitchFamily="34" charset="0"/>
              <a:buChar char="•"/>
            </a:pPr>
            <a:r>
              <a:rPr lang="en-US" sz="1600" dirty="0">
                <a:solidFill>
                  <a:schemeClr val="tx1"/>
                </a:solidFill>
              </a:rPr>
              <a:t>Capacity used is measured daily and charged monthly based on highest daily usage</a:t>
            </a:r>
          </a:p>
          <a:p>
            <a:pPr marL="232828" indent="-232828">
              <a:buFont typeface="Arial" panose="020B0604020202020204" pitchFamily="34" charset="0"/>
              <a:buChar char="•"/>
            </a:pPr>
            <a:r>
              <a:rPr lang="en-US" sz="1600" dirty="0">
                <a:solidFill>
                  <a:schemeClr val="tx1"/>
                </a:solidFill>
              </a:rPr>
              <a:t>Pricing in USD, measuring allocated capacity, subject to change, other country pricing may vary</a:t>
            </a:r>
          </a:p>
          <a:p>
            <a:pPr marL="232828" indent="-232828">
              <a:buFont typeface="Arial" panose="020B0604020202020204" pitchFamily="34" charset="0"/>
              <a:buChar char="•"/>
            </a:pPr>
            <a:r>
              <a:rPr lang="en-US" sz="1600" dirty="0">
                <a:solidFill>
                  <a:schemeClr val="tx1"/>
                </a:solidFill>
              </a:rPr>
              <a:t>SAN fabric and data migration not included in rates</a:t>
            </a:r>
          </a:p>
        </p:txBody>
      </p:sp>
      <p:sp>
        <p:nvSpPr>
          <p:cNvPr id="8" name="Rectangle 7"/>
          <p:cNvSpPr/>
          <p:nvPr/>
        </p:nvSpPr>
        <p:spPr>
          <a:xfrm>
            <a:off x="990182" y="1315617"/>
            <a:ext cx="4198467" cy="1582164"/>
          </a:xfrm>
          <a:prstGeom prst="rect">
            <a:avLst/>
          </a:prstGeom>
        </p:spPr>
        <p:txBody>
          <a:bodyPr wrap="square">
            <a:spAutoFit/>
          </a:bodyPr>
          <a:lstStyle/>
          <a:p>
            <a:pPr algn="ctr">
              <a:spcAft>
                <a:spcPts val="400"/>
              </a:spcAft>
            </a:pPr>
            <a:r>
              <a:rPr lang="en-US" sz="2133" b="1" dirty="0">
                <a:solidFill>
                  <a:prstClr val="black"/>
                </a:solidFill>
                <a:latin typeface="Arial"/>
              </a:rPr>
              <a:t>All Flash </a:t>
            </a:r>
            <a:r>
              <a:rPr lang="en-US" sz="2133" b="1" dirty="0">
                <a:solidFill>
                  <a:prstClr val="black"/>
                </a:solidFill>
                <a:latin typeface="Arial"/>
                <a:ea typeface="+mn-ea"/>
              </a:rPr>
              <a:t>block storage</a:t>
            </a:r>
          </a:p>
          <a:p>
            <a:pPr algn="ctr">
              <a:spcAft>
                <a:spcPts val="400"/>
              </a:spcAft>
            </a:pPr>
            <a:r>
              <a:rPr lang="en-US" sz="1600" i="1" dirty="0">
                <a:solidFill>
                  <a:prstClr val="black"/>
                </a:solidFill>
                <a:latin typeface="Arial"/>
              </a:rPr>
              <a:t>Low latency all flash array</a:t>
            </a:r>
          </a:p>
          <a:p>
            <a:pPr algn="ctr">
              <a:lnSpc>
                <a:spcPct val="90000"/>
              </a:lnSpc>
              <a:spcAft>
                <a:spcPts val="0"/>
              </a:spcAft>
            </a:pPr>
            <a:r>
              <a:rPr lang="en-US" sz="1467" dirty="0">
                <a:solidFill>
                  <a:prstClr val="black"/>
                </a:solidFill>
                <a:latin typeface="Arial"/>
              </a:rPr>
              <a:t>Starting at $0.16/GB/mo.</a:t>
            </a:r>
          </a:p>
          <a:p>
            <a:pPr algn="ctr">
              <a:lnSpc>
                <a:spcPct val="90000"/>
              </a:lnSpc>
              <a:spcAft>
                <a:spcPts val="0"/>
              </a:spcAft>
            </a:pPr>
            <a:r>
              <a:rPr lang="en-US" sz="1467" dirty="0">
                <a:solidFill>
                  <a:prstClr val="black"/>
                </a:solidFill>
                <a:latin typeface="Arial"/>
              </a:rPr>
              <a:t>4 to 6 IOPS per GB – up to 500,000 per device</a:t>
            </a:r>
          </a:p>
          <a:p>
            <a:pPr algn="ctr">
              <a:lnSpc>
                <a:spcPct val="90000"/>
              </a:lnSpc>
              <a:spcAft>
                <a:spcPts val="0"/>
              </a:spcAft>
            </a:pPr>
            <a:r>
              <a:rPr lang="en-US" sz="1467" dirty="0">
                <a:solidFill>
                  <a:prstClr val="black"/>
                </a:solidFill>
                <a:latin typeface="Arial"/>
              </a:rPr>
              <a:t>99.99% availability</a:t>
            </a:r>
          </a:p>
          <a:p>
            <a:pPr algn="ctr">
              <a:lnSpc>
                <a:spcPct val="90000"/>
              </a:lnSpc>
              <a:spcAft>
                <a:spcPts val="0"/>
              </a:spcAft>
            </a:pPr>
            <a:endParaRPr lang="en-US" sz="1467" dirty="0">
              <a:solidFill>
                <a:prstClr val="black"/>
              </a:solidFill>
              <a:latin typeface="Arial"/>
            </a:endParaRPr>
          </a:p>
        </p:txBody>
      </p:sp>
      <p:sp>
        <p:nvSpPr>
          <p:cNvPr id="9" name="Rectangle 8"/>
          <p:cNvSpPr/>
          <p:nvPr/>
        </p:nvSpPr>
        <p:spPr>
          <a:xfrm>
            <a:off x="1226250" y="3157277"/>
            <a:ext cx="4111004" cy="1378967"/>
          </a:xfrm>
          <a:prstGeom prst="rect">
            <a:avLst/>
          </a:prstGeom>
        </p:spPr>
        <p:txBody>
          <a:bodyPr wrap="square">
            <a:spAutoFit/>
          </a:bodyPr>
          <a:lstStyle/>
          <a:p>
            <a:pPr algn="ctr">
              <a:spcAft>
                <a:spcPts val="400"/>
              </a:spcAft>
            </a:pPr>
            <a:r>
              <a:rPr lang="en-US" sz="2133" b="1" dirty="0">
                <a:solidFill>
                  <a:prstClr val="black"/>
                </a:solidFill>
                <a:latin typeface="Arial"/>
              </a:rPr>
              <a:t>Performance </a:t>
            </a:r>
            <a:r>
              <a:rPr lang="en-US" sz="2133" b="1" dirty="0">
                <a:solidFill>
                  <a:prstClr val="black"/>
                </a:solidFill>
                <a:latin typeface="Arial"/>
                <a:ea typeface="+mn-ea"/>
              </a:rPr>
              <a:t>block storage</a:t>
            </a:r>
          </a:p>
          <a:p>
            <a:pPr algn="ctr">
              <a:spcAft>
                <a:spcPts val="400"/>
              </a:spcAft>
            </a:pPr>
            <a:r>
              <a:rPr lang="en-US" sz="1600" i="1" dirty="0">
                <a:solidFill>
                  <a:prstClr val="black"/>
                </a:solidFill>
                <a:latin typeface="Arial"/>
              </a:rPr>
              <a:t>Efficient Tier 1 SAN array</a:t>
            </a:r>
          </a:p>
          <a:p>
            <a:pPr algn="ctr">
              <a:lnSpc>
                <a:spcPct val="90000"/>
              </a:lnSpc>
              <a:spcAft>
                <a:spcPts val="0"/>
              </a:spcAft>
            </a:pPr>
            <a:r>
              <a:rPr lang="en-US" sz="1467" dirty="0">
                <a:solidFill>
                  <a:prstClr val="black"/>
                </a:solidFill>
                <a:latin typeface="Arial"/>
              </a:rPr>
              <a:t>Starting at $0.12/GB/mo.</a:t>
            </a:r>
          </a:p>
          <a:p>
            <a:pPr algn="ctr">
              <a:lnSpc>
                <a:spcPct val="90000"/>
              </a:lnSpc>
              <a:spcAft>
                <a:spcPts val="0"/>
              </a:spcAft>
            </a:pPr>
            <a:r>
              <a:rPr lang="en-US" sz="1467" dirty="0">
                <a:solidFill>
                  <a:prstClr val="black"/>
                </a:solidFill>
                <a:latin typeface="Arial"/>
              </a:rPr>
              <a:t>1 IOPS per GB – up to 100,000 per device</a:t>
            </a:r>
          </a:p>
          <a:p>
            <a:pPr algn="ctr">
              <a:lnSpc>
                <a:spcPct val="90000"/>
              </a:lnSpc>
              <a:spcAft>
                <a:spcPts val="0"/>
              </a:spcAft>
            </a:pPr>
            <a:r>
              <a:rPr lang="en-US" sz="1467" dirty="0">
                <a:solidFill>
                  <a:prstClr val="black"/>
                </a:solidFill>
                <a:latin typeface="Arial"/>
              </a:rPr>
              <a:t>99.99% availability</a:t>
            </a:r>
          </a:p>
        </p:txBody>
      </p:sp>
      <p:sp>
        <p:nvSpPr>
          <p:cNvPr id="10" name="Rectangle 9"/>
          <p:cNvSpPr/>
          <p:nvPr/>
        </p:nvSpPr>
        <p:spPr>
          <a:xfrm>
            <a:off x="7484789" y="3136459"/>
            <a:ext cx="4224067" cy="1378967"/>
          </a:xfrm>
          <a:prstGeom prst="rect">
            <a:avLst/>
          </a:prstGeom>
        </p:spPr>
        <p:txBody>
          <a:bodyPr wrap="square">
            <a:spAutoFit/>
          </a:bodyPr>
          <a:lstStyle/>
          <a:p>
            <a:pPr algn="ctr">
              <a:spcAft>
                <a:spcPts val="400"/>
              </a:spcAft>
            </a:pPr>
            <a:r>
              <a:rPr lang="en-US" sz="2133" b="1" dirty="0">
                <a:solidFill>
                  <a:prstClr val="black"/>
                </a:solidFill>
                <a:latin typeface="Arial"/>
                <a:ea typeface="+mn-ea"/>
              </a:rPr>
              <a:t>Performance file storage</a:t>
            </a:r>
          </a:p>
          <a:p>
            <a:pPr algn="ctr">
              <a:spcAft>
                <a:spcPts val="400"/>
              </a:spcAft>
            </a:pPr>
            <a:r>
              <a:rPr lang="en-US" sz="1600" i="1" dirty="0">
                <a:solidFill>
                  <a:prstClr val="black"/>
                </a:solidFill>
                <a:latin typeface="Arial"/>
              </a:rPr>
              <a:t>Business critical NAS array</a:t>
            </a:r>
          </a:p>
          <a:p>
            <a:pPr algn="ctr">
              <a:lnSpc>
                <a:spcPct val="90000"/>
              </a:lnSpc>
              <a:spcAft>
                <a:spcPts val="0"/>
              </a:spcAft>
            </a:pPr>
            <a:r>
              <a:rPr lang="en-US" sz="1467" dirty="0">
                <a:solidFill>
                  <a:prstClr val="black"/>
                </a:solidFill>
                <a:latin typeface="Arial"/>
              </a:rPr>
              <a:t>Starting at $0.12/GB/mo.</a:t>
            </a:r>
          </a:p>
          <a:p>
            <a:pPr algn="ctr">
              <a:lnSpc>
                <a:spcPct val="90000"/>
              </a:lnSpc>
              <a:spcAft>
                <a:spcPts val="0"/>
              </a:spcAft>
            </a:pPr>
            <a:r>
              <a:rPr lang="en-US" sz="1467" dirty="0">
                <a:solidFill>
                  <a:prstClr val="black"/>
                </a:solidFill>
                <a:latin typeface="Arial"/>
              </a:rPr>
              <a:t>1 IOPS per GB – up to 100,000 per device</a:t>
            </a:r>
          </a:p>
          <a:p>
            <a:pPr algn="ctr">
              <a:lnSpc>
                <a:spcPct val="90000"/>
              </a:lnSpc>
              <a:spcAft>
                <a:spcPts val="0"/>
              </a:spcAft>
            </a:pPr>
            <a:r>
              <a:rPr lang="en-US" sz="1467" dirty="0">
                <a:solidFill>
                  <a:prstClr val="black"/>
                </a:solidFill>
                <a:latin typeface="Arial"/>
              </a:rPr>
              <a:t>99.99% availability</a:t>
            </a:r>
          </a:p>
        </p:txBody>
      </p:sp>
      <p:sp>
        <p:nvSpPr>
          <p:cNvPr id="11" name="Rectangle 10"/>
          <p:cNvSpPr/>
          <p:nvPr/>
        </p:nvSpPr>
        <p:spPr>
          <a:xfrm>
            <a:off x="7336186" y="4912343"/>
            <a:ext cx="4339844" cy="1378967"/>
          </a:xfrm>
          <a:prstGeom prst="rect">
            <a:avLst/>
          </a:prstGeom>
        </p:spPr>
        <p:txBody>
          <a:bodyPr wrap="square">
            <a:spAutoFit/>
          </a:bodyPr>
          <a:lstStyle/>
          <a:p>
            <a:pPr algn="ctr">
              <a:spcAft>
                <a:spcPts val="400"/>
              </a:spcAft>
            </a:pPr>
            <a:r>
              <a:rPr lang="en-US" sz="2133" b="1" dirty="0">
                <a:solidFill>
                  <a:prstClr val="black"/>
                </a:solidFill>
                <a:latin typeface="Arial"/>
              </a:rPr>
              <a:t>Standard file</a:t>
            </a:r>
            <a:r>
              <a:rPr lang="en-US" sz="2133" b="1" dirty="0">
                <a:solidFill>
                  <a:prstClr val="black"/>
                </a:solidFill>
                <a:latin typeface="Arial"/>
                <a:ea typeface="+mn-ea"/>
              </a:rPr>
              <a:t> storage</a:t>
            </a:r>
            <a:endParaRPr lang="en-US" sz="1867" b="1" dirty="0">
              <a:solidFill>
                <a:prstClr val="black"/>
              </a:solidFill>
              <a:latin typeface="Arial"/>
              <a:ea typeface="+mn-ea"/>
            </a:endParaRPr>
          </a:p>
          <a:p>
            <a:pPr algn="ctr">
              <a:spcAft>
                <a:spcPts val="400"/>
              </a:spcAft>
            </a:pPr>
            <a:r>
              <a:rPr lang="en-US" sz="1600" i="1" dirty="0">
                <a:solidFill>
                  <a:prstClr val="black"/>
                </a:solidFill>
                <a:latin typeface="Arial"/>
              </a:rPr>
              <a:t>Cost efficient NAS array</a:t>
            </a:r>
          </a:p>
          <a:p>
            <a:pPr algn="ctr">
              <a:lnSpc>
                <a:spcPct val="90000"/>
              </a:lnSpc>
              <a:spcAft>
                <a:spcPts val="0"/>
              </a:spcAft>
            </a:pPr>
            <a:r>
              <a:rPr lang="en-US" sz="1467" dirty="0">
                <a:solidFill>
                  <a:prstClr val="black"/>
                </a:solidFill>
                <a:latin typeface="Arial"/>
              </a:rPr>
              <a:t>Starting at $0.08/GB/mo.</a:t>
            </a:r>
          </a:p>
          <a:p>
            <a:pPr algn="ctr">
              <a:lnSpc>
                <a:spcPct val="90000"/>
              </a:lnSpc>
              <a:spcAft>
                <a:spcPts val="0"/>
              </a:spcAft>
            </a:pPr>
            <a:r>
              <a:rPr lang="en-US" sz="1467" dirty="0">
                <a:solidFill>
                  <a:prstClr val="black"/>
                </a:solidFill>
                <a:latin typeface="Arial"/>
              </a:rPr>
              <a:t>0.5 IOPS per GB – up to 75,000 per device</a:t>
            </a:r>
          </a:p>
          <a:p>
            <a:pPr algn="ctr">
              <a:lnSpc>
                <a:spcPct val="90000"/>
              </a:lnSpc>
              <a:spcAft>
                <a:spcPts val="0"/>
              </a:spcAft>
            </a:pPr>
            <a:r>
              <a:rPr lang="en-US" sz="1467" dirty="0">
                <a:solidFill>
                  <a:prstClr val="black"/>
                </a:solidFill>
                <a:latin typeface="Arial"/>
              </a:rPr>
              <a:t>99.99% availability</a:t>
            </a:r>
          </a:p>
        </p:txBody>
      </p:sp>
      <p:sp>
        <p:nvSpPr>
          <p:cNvPr id="3" name="Frame 2"/>
          <p:cNvSpPr/>
          <p:nvPr/>
        </p:nvSpPr>
        <p:spPr bwMode="auto">
          <a:xfrm>
            <a:off x="819848" y="2970376"/>
            <a:ext cx="4577604" cy="1727199"/>
          </a:xfrm>
          <a:prstGeom prst="frame">
            <a:avLst>
              <a:gd name="adj1" fmla="val 5087"/>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400">
              <a:solidFill>
                <a:srgbClr val="191919"/>
              </a:solidFill>
              <a:latin typeface="HelvNeue Light for IBM" pitchFamily="34" charset="0"/>
            </a:endParaRPr>
          </a:p>
        </p:txBody>
      </p:sp>
      <p:sp>
        <p:nvSpPr>
          <p:cNvPr id="7" name="Slide Number Placeholder 6"/>
          <p:cNvSpPr>
            <a:spLocks noGrp="1"/>
          </p:cNvSpPr>
          <p:nvPr>
            <p:ph type="sldNum" sz="quarter" idx="4294967295"/>
          </p:nvPr>
        </p:nvSpPr>
        <p:spPr>
          <a:xfrm>
            <a:off x="11501288" y="6307069"/>
            <a:ext cx="487513" cy="228600"/>
          </a:xfrm>
          <a:prstGeom prst="rect">
            <a:avLst/>
          </a:prstGeom>
        </p:spPr>
        <p:txBody>
          <a:bodyPr/>
          <a:lstStyle/>
          <a:p>
            <a:pPr algn="r"/>
            <a:fld id="{5136B3BB-1E61-4858-A78B-A602CA3C4C04}" type="slidenum">
              <a:rPr lang="en-US" smtClean="0">
                <a:solidFill>
                  <a:prstClr val="black"/>
                </a:solidFill>
              </a:rPr>
              <a:pPr algn="r"/>
              <a:t>23</a:t>
            </a:fld>
            <a:endParaRPr lang="en-US" dirty="0">
              <a:solidFill>
                <a:prstClr val="black"/>
              </a:soli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417" y="5002375"/>
            <a:ext cx="332913" cy="382851"/>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974" y="3179353"/>
            <a:ext cx="497497" cy="572121"/>
          </a:xfrm>
          <a:prstGeom prst="rect">
            <a:avLst/>
          </a:prstGeom>
        </p:spPr>
      </p:pic>
      <p:sp>
        <p:nvSpPr>
          <p:cNvPr id="31" name="Frame 30"/>
          <p:cNvSpPr/>
          <p:nvPr/>
        </p:nvSpPr>
        <p:spPr bwMode="auto">
          <a:xfrm>
            <a:off x="7234585" y="2970375"/>
            <a:ext cx="4470400" cy="1727200"/>
          </a:xfrm>
          <a:prstGeom prst="frame">
            <a:avLst>
              <a:gd name="adj1" fmla="val 5087"/>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400">
              <a:solidFill>
                <a:srgbClr val="191919"/>
              </a:solidFill>
              <a:latin typeface="HelvNeue Light for IBM" pitchFamily="34" charset="0"/>
            </a:endParaRPr>
          </a:p>
        </p:txBody>
      </p:sp>
      <p:sp>
        <p:nvSpPr>
          <p:cNvPr id="33" name="Frame 32"/>
          <p:cNvSpPr/>
          <p:nvPr/>
        </p:nvSpPr>
        <p:spPr bwMode="auto">
          <a:xfrm>
            <a:off x="7220648" y="4799175"/>
            <a:ext cx="4490887" cy="1658869"/>
          </a:xfrm>
          <a:prstGeom prst="frame">
            <a:avLst>
              <a:gd name="adj1" fmla="val 5087"/>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400">
              <a:solidFill>
                <a:srgbClr val="191919"/>
              </a:solidFill>
              <a:latin typeface="HelvNeue Light for IBM"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473" y="5205575"/>
            <a:ext cx="332913" cy="382851"/>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353" y="5232976"/>
            <a:ext cx="332913" cy="382851"/>
          </a:xfrm>
          <a:prstGeom prst="rect">
            <a:avLst/>
          </a:prstGeom>
        </p:spPr>
      </p:pic>
      <p:sp>
        <p:nvSpPr>
          <p:cNvPr id="23" name="Frame 22"/>
          <p:cNvSpPr/>
          <p:nvPr/>
        </p:nvSpPr>
        <p:spPr bwMode="auto">
          <a:xfrm>
            <a:off x="814244" y="1141575"/>
            <a:ext cx="4577604" cy="1727200"/>
          </a:xfrm>
          <a:prstGeom prst="frame">
            <a:avLst>
              <a:gd name="adj1" fmla="val 5087"/>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400">
              <a:solidFill>
                <a:srgbClr val="191919"/>
              </a:solidFill>
              <a:latin typeface="HelvNeue Light for IBM" pitchFamily="34" charset="0"/>
            </a:endParaRPr>
          </a:p>
        </p:txBody>
      </p:sp>
      <p:sp>
        <p:nvSpPr>
          <p:cNvPr id="24" name="Frame 23"/>
          <p:cNvSpPr/>
          <p:nvPr/>
        </p:nvSpPr>
        <p:spPr bwMode="auto">
          <a:xfrm>
            <a:off x="7222797" y="1141575"/>
            <a:ext cx="4470400" cy="1727200"/>
          </a:xfrm>
          <a:prstGeom prst="frame">
            <a:avLst>
              <a:gd name="adj1" fmla="val 5087"/>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400">
              <a:solidFill>
                <a:srgbClr val="191919"/>
              </a:solidFill>
              <a:latin typeface="HelvNeue Light for IBM" pitchFamily="34" charset="0"/>
            </a:endParaRPr>
          </a:p>
        </p:txBody>
      </p:sp>
      <p:sp>
        <p:nvSpPr>
          <p:cNvPr id="27" name="Rectangle 26"/>
          <p:cNvSpPr/>
          <p:nvPr/>
        </p:nvSpPr>
        <p:spPr>
          <a:xfrm>
            <a:off x="7336186" y="1298894"/>
            <a:ext cx="4308169" cy="1378967"/>
          </a:xfrm>
          <a:prstGeom prst="rect">
            <a:avLst/>
          </a:prstGeom>
        </p:spPr>
        <p:txBody>
          <a:bodyPr wrap="square">
            <a:spAutoFit/>
          </a:bodyPr>
          <a:lstStyle/>
          <a:p>
            <a:pPr algn="ctr">
              <a:spcAft>
                <a:spcPts val="400"/>
              </a:spcAft>
            </a:pPr>
            <a:r>
              <a:rPr lang="en-US" sz="2133" b="1" dirty="0">
                <a:solidFill>
                  <a:prstClr val="black"/>
                </a:solidFill>
                <a:latin typeface="Arial"/>
              </a:rPr>
              <a:t>All Flash </a:t>
            </a:r>
            <a:r>
              <a:rPr lang="en-US" sz="2133" b="1" dirty="0">
                <a:solidFill>
                  <a:prstClr val="black"/>
                </a:solidFill>
                <a:latin typeface="Arial"/>
                <a:ea typeface="+mn-ea"/>
              </a:rPr>
              <a:t>file storage</a:t>
            </a:r>
          </a:p>
          <a:p>
            <a:pPr algn="ctr">
              <a:spcAft>
                <a:spcPts val="400"/>
              </a:spcAft>
            </a:pPr>
            <a:r>
              <a:rPr lang="en-US" sz="1600" i="1" dirty="0">
                <a:solidFill>
                  <a:prstClr val="black"/>
                </a:solidFill>
                <a:latin typeface="Arial"/>
              </a:rPr>
              <a:t>Low latency all flash filer</a:t>
            </a:r>
          </a:p>
          <a:p>
            <a:pPr algn="ctr">
              <a:lnSpc>
                <a:spcPct val="90000"/>
              </a:lnSpc>
              <a:spcAft>
                <a:spcPts val="0"/>
              </a:spcAft>
            </a:pPr>
            <a:r>
              <a:rPr lang="en-US" sz="1467" dirty="0">
                <a:solidFill>
                  <a:prstClr val="black"/>
                </a:solidFill>
                <a:latin typeface="Arial"/>
              </a:rPr>
              <a:t>Starting at $0.16/GB/mo.</a:t>
            </a:r>
          </a:p>
          <a:p>
            <a:pPr algn="ctr">
              <a:lnSpc>
                <a:spcPct val="90000"/>
              </a:lnSpc>
              <a:spcAft>
                <a:spcPts val="0"/>
              </a:spcAft>
            </a:pPr>
            <a:r>
              <a:rPr lang="en-US" sz="1467" dirty="0">
                <a:solidFill>
                  <a:prstClr val="black"/>
                </a:solidFill>
                <a:latin typeface="Arial"/>
              </a:rPr>
              <a:t>2 to 4 IOPS per GB – up to 350,000 per device</a:t>
            </a:r>
          </a:p>
          <a:p>
            <a:pPr algn="ctr">
              <a:lnSpc>
                <a:spcPct val="90000"/>
              </a:lnSpc>
              <a:spcAft>
                <a:spcPts val="0"/>
              </a:spcAft>
            </a:pPr>
            <a:r>
              <a:rPr lang="en-US" sz="1467" dirty="0">
                <a:solidFill>
                  <a:prstClr val="black"/>
                </a:solidFill>
                <a:latin typeface="Arial"/>
              </a:rPr>
              <a:t>99.99% availability</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596" y="1385648"/>
            <a:ext cx="478552" cy="51822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73" y="1358000"/>
            <a:ext cx="478552" cy="51822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01" y="3163129"/>
            <a:ext cx="497497" cy="572121"/>
          </a:xfrm>
          <a:prstGeom prst="rect">
            <a:avLst/>
          </a:prstGeom>
        </p:spPr>
      </p:pic>
      <p:sp>
        <p:nvSpPr>
          <p:cNvPr id="13" name="Star: 10 Points 12">
            <a:extLst>
              <a:ext uri="{FF2B5EF4-FFF2-40B4-BE49-F238E27FC236}">
                <a16:creationId xmlns:a16="http://schemas.microsoft.com/office/drawing/2014/main" xmlns="" id="{B3892A95-995A-48D4-9018-CB42E39A7EEB}"/>
              </a:ext>
            </a:extLst>
          </p:cNvPr>
          <p:cNvSpPr/>
          <p:nvPr/>
        </p:nvSpPr>
        <p:spPr>
          <a:xfrm>
            <a:off x="10963636" y="656001"/>
            <a:ext cx="720891" cy="695647"/>
          </a:xfrm>
          <a:prstGeom prst="star10">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600" b="1" dirty="0"/>
              <a:t>New</a:t>
            </a:r>
          </a:p>
        </p:txBody>
      </p:sp>
      <p:sp>
        <p:nvSpPr>
          <p:cNvPr id="25" name="Star: 10 Points 24">
            <a:extLst>
              <a:ext uri="{FF2B5EF4-FFF2-40B4-BE49-F238E27FC236}">
                <a16:creationId xmlns:a16="http://schemas.microsoft.com/office/drawing/2014/main" xmlns="" id="{D455C050-9913-4E9F-9C10-DF0D79372EDA}"/>
              </a:ext>
            </a:extLst>
          </p:cNvPr>
          <p:cNvSpPr/>
          <p:nvPr/>
        </p:nvSpPr>
        <p:spPr>
          <a:xfrm>
            <a:off x="6001449" y="1774168"/>
            <a:ext cx="720891" cy="695647"/>
          </a:xfrm>
          <a:prstGeom prst="star10">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600" b="1" dirty="0"/>
              <a:t>New</a:t>
            </a:r>
          </a:p>
        </p:txBody>
      </p:sp>
      <p:cxnSp>
        <p:nvCxnSpPr>
          <p:cNvPr id="5" name="Straight Arrow Connector 4">
            <a:extLst>
              <a:ext uri="{FF2B5EF4-FFF2-40B4-BE49-F238E27FC236}">
                <a16:creationId xmlns:a16="http://schemas.microsoft.com/office/drawing/2014/main" xmlns="" id="{802F470C-2665-408C-8F2D-4A2BDD74FF31}"/>
              </a:ext>
            </a:extLst>
          </p:cNvPr>
          <p:cNvCxnSpPr/>
          <p:nvPr/>
        </p:nvCxnSpPr>
        <p:spPr>
          <a:xfrm flipH="1">
            <a:off x="4477450" y="2121991"/>
            <a:ext cx="1367828"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xmlns="" id="{8B08BFE5-342F-4DF1-9D73-8418807A155E}"/>
              </a:ext>
            </a:extLst>
          </p:cNvPr>
          <p:cNvCxnSpPr>
            <a:cxnSpLocks/>
          </p:cNvCxnSpPr>
          <p:nvPr/>
        </p:nvCxnSpPr>
        <p:spPr>
          <a:xfrm>
            <a:off x="6944705" y="2128675"/>
            <a:ext cx="132080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7" name="Star: 10 Points 36">
            <a:extLst>
              <a:ext uri="{FF2B5EF4-FFF2-40B4-BE49-F238E27FC236}">
                <a16:creationId xmlns:a16="http://schemas.microsoft.com/office/drawing/2014/main" xmlns="" id="{D455C050-9913-4E9F-9C10-DF0D79372EDA}"/>
              </a:ext>
            </a:extLst>
          </p:cNvPr>
          <p:cNvSpPr/>
          <p:nvPr/>
        </p:nvSpPr>
        <p:spPr>
          <a:xfrm>
            <a:off x="36844" y="2484040"/>
            <a:ext cx="1219200" cy="695647"/>
          </a:xfrm>
          <a:prstGeom prst="star10">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defPPr>
              <a:defRPr lang="en-US"/>
            </a:defPPr>
            <a:lvl1pPr algn="l" defTabSz="455613" rtl="0" fontAlgn="base">
              <a:spcBef>
                <a:spcPct val="0"/>
              </a:spcBef>
              <a:spcAft>
                <a:spcPct val="0"/>
              </a:spcAft>
              <a:defRPr sz="2400" kern="1200">
                <a:solidFill>
                  <a:schemeClr val="lt1"/>
                </a:solidFill>
                <a:latin typeface="+mn-lt"/>
                <a:ea typeface="+mn-ea"/>
                <a:cs typeface="+mn-cs"/>
              </a:defRPr>
            </a:lvl1pPr>
            <a:lvl2pPr marL="455613" indent="1588" algn="l" defTabSz="455613" rtl="0" fontAlgn="base">
              <a:spcBef>
                <a:spcPct val="0"/>
              </a:spcBef>
              <a:spcAft>
                <a:spcPct val="0"/>
              </a:spcAft>
              <a:defRPr sz="2400" kern="1200">
                <a:solidFill>
                  <a:schemeClr val="lt1"/>
                </a:solidFill>
                <a:latin typeface="+mn-lt"/>
                <a:ea typeface="+mn-ea"/>
                <a:cs typeface="+mn-cs"/>
              </a:defRPr>
            </a:lvl2pPr>
            <a:lvl3pPr marL="912813" indent="1588" algn="l" defTabSz="455613" rtl="0" fontAlgn="base">
              <a:spcBef>
                <a:spcPct val="0"/>
              </a:spcBef>
              <a:spcAft>
                <a:spcPct val="0"/>
              </a:spcAft>
              <a:defRPr sz="2400" kern="1200">
                <a:solidFill>
                  <a:schemeClr val="lt1"/>
                </a:solidFill>
                <a:latin typeface="+mn-lt"/>
                <a:ea typeface="+mn-ea"/>
                <a:cs typeface="+mn-cs"/>
              </a:defRPr>
            </a:lvl3pPr>
            <a:lvl4pPr marL="1370013" indent="1588" algn="l" defTabSz="455613" rtl="0" fontAlgn="base">
              <a:spcBef>
                <a:spcPct val="0"/>
              </a:spcBef>
              <a:spcAft>
                <a:spcPct val="0"/>
              </a:spcAft>
              <a:defRPr sz="2400" kern="1200">
                <a:solidFill>
                  <a:schemeClr val="lt1"/>
                </a:solidFill>
                <a:latin typeface="+mn-lt"/>
                <a:ea typeface="+mn-ea"/>
                <a:cs typeface="+mn-cs"/>
              </a:defRPr>
            </a:lvl4pPr>
            <a:lvl5pPr marL="1827213" indent="1588" algn="l" defTabSz="455613"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US" sz="1600" b="1" dirty="0"/>
              <a:t>Clarified</a:t>
            </a:r>
          </a:p>
        </p:txBody>
      </p:sp>
      <p:cxnSp>
        <p:nvCxnSpPr>
          <p:cNvPr id="38" name="Straight Arrow Connector 37">
            <a:extLst>
              <a:ext uri="{FF2B5EF4-FFF2-40B4-BE49-F238E27FC236}">
                <a16:creationId xmlns:a16="http://schemas.microsoft.com/office/drawing/2014/main" xmlns="" id="{8B08BFE5-342F-4DF1-9D73-8418807A155E}"/>
              </a:ext>
            </a:extLst>
          </p:cNvPr>
          <p:cNvCxnSpPr>
            <a:cxnSpLocks/>
            <a:stCxn id="37" idx="9"/>
          </p:cNvCxnSpPr>
          <p:nvPr/>
        </p:nvCxnSpPr>
        <p:spPr>
          <a:xfrm flipV="1">
            <a:off x="1023200" y="2469815"/>
            <a:ext cx="244345" cy="8065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xmlns="" id="{8B08BFE5-342F-4DF1-9D73-8418807A155E}"/>
              </a:ext>
            </a:extLst>
          </p:cNvPr>
          <p:cNvCxnSpPr>
            <a:cxnSpLocks/>
            <a:stCxn id="37" idx="2"/>
          </p:cNvCxnSpPr>
          <p:nvPr/>
        </p:nvCxnSpPr>
        <p:spPr>
          <a:xfrm>
            <a:off x="1023200" y="3113260"/>
            <a:ext cx="711049" cy="85093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0" name="Title 1"/>
          <p:cNvSpPr>
            <a:spLocks noGrp="1"/>
          </p:cNvSpPr>
          <p:nvPr>
            <p:ph type="title"/>
          </p:nvPr>
        </p:nvSpPr>
        <p:spPr>
          <a:xfrm>
            <a:off x="101600" y="447674"/>
            <a:ext cx="10989733" cy="466726"/>
          </a:xfrm>
        </p:spPr>
        <p:txBody>
          <a:bodyPr/>
          <a:lstStyle/>
          <a:p>
            <a:r>
              <a:rPr lang="en-US" altLang="en-US" sz="2400" b="1" dirty="0">
                <a:solidFill>
                  <a:schemeClr val="accent2"/>
                </a:solidFill>
              </a:rPr>
              <a:t>IBM Cloud Private Storage (R2)</a:t>
            </a:r>
            <a:br>
              <a:rPr lang="en-US" altLang="en-US" sz="2400" b="1" dirty="0">
                <a:solidFill>
                  <a:schemeClr val="accent2"/>
                </a:solidFill>
              </a:rPr>
            </a:br>
            <a:r>
              <a:rPr lang="en-US" altLang="en-US" sz="1600" b="1" dirty="0">
                <a:solidFill>
                  <a:schemeClr val="accent2"/>
                </a:solidFill>
              </a:rPr>
              <a:t>Multiple Data Tiers with “no surprise” pricing</a:t>
            </a:r>
          </a:p>
        </p:txBody>
      </p:sp>
    </p:spTree>
    <p:extLst>
      <p:ext uri="{BB962C8B-B14F-4D97-AF65-F5344CB8AC3E}">
        <p14:creationId xmlns:p14="http://schemas.microsoft.com/office/powerpoint/2010/main" val="1152446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2" y="604636"/>
            <a:ext cx="11582400" cy="369332"/>
          </a:xfrm>
        </p:spPr>
        <p:txBody>
          <a:bodyPr/>
          <a:lstStyle/>
          <a:p>
            <a:r>
              <a:rPr lang="en-US" sz="2667" dirty="0">
                <a:solidFill>
                  <a:schemeClr val="tx2"/>
                </a:solidFill>
              </a:rPr>
              <a:t>Minimum capacity for Cloud Private Storage</a:t>
            </a:r>
            <a:endParaRPr lang="en-US" sz="2667"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347565957"/>
              </p:ext>
            </p:extLst>
          </p:nvPr>
        </p:nvGraphicFramePr>
        <p:xfrm>
          <a:off x="438152" y="1341907"/>
          <a:ext cx="11347449" cy="3901440"/>
        </p:xfrm>
        <a:graphic>
          <a:graphicData uri="http://schemas.openxmlformats.org/drawingml/2006/table">
            <a:tbl>
              <a:tblPr/>
              <a:tblGrid>
                <a:gridCol w="1898649">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7924800">
                  <a:extLst>
                    <a:ext uri="{9D8B030D-6E8A-4147-A177-3AD203B41FA5}">
                      <a16:colId xmlns:a16="http://schemas.microsoft.com/office/drawing/2014/main" xmlns="" val="20006"/>
                    </a:ext>
                  </a:extLst>
                </a:gridCol>
              </a:tblGrid>
              <a:tr h="690880">
                <a:tc>
                  <a:txBody>
                    <a:bodyPr/>
                    <a:lstStyle/>
                    <a:p>
                      <a:pPr algn="l" fontAlgn="b"/>
                      <a:r>
                        <a:rPr lang="en-US" sz="1900" b="1" i="0" u="none" strike="noStrike" dirty="0">
                          <a:solidFill>
                            <a:schemeClr val="tx1"/>
                          </a:solidFill>
                          <a:effectLst/>
                          <a:latin typeface="Calibri" panose="020F0502020204030204" pitchFamily="34" charset="0"/>
                        </a:rPr>
                        <a:t> </a:t>
                      </a:r>
                    </a:p>
                  </a:txBody>
                  <a:tcPr marL="121920" marR="121920" marT="60960" marB="6096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900" b="1" i="0" u="none" strike="noStrike" dirty="0">
                          <a:solidFill>
                            <a:schemeClr val="tx1"/>
                          </a:solidFill>
                          <a:effectLst/>
                          <a:latin typeface="Calibri" panose="020F0502020204030204" pitchFamily="34" charset="0"/>
                        </a:rPr>
                        <a:t>Minimum capacity (TB)</a:t>
                      </a:r>
                    </a:p>
                  </a:txBody>
                  <a:tcPr marL="121920" marR="121920" marT="60960" marB="6096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endParaRPr lang="en-US" sz="1900" b="0" i="0" u="none" strike="noStrike" dirty="0">
                        <a:solidFill>
                          <a:schemeClr val="tx1"/>
                        </a:solidFill>
                        <a:effectLst/>
                        <a:latin typeface="Calibri" panose="020F0502020204030204" pitchFamily="34" charset="0"/>
                      </a:endParaRPr>
                    </a:p>
                  </a:txBody>
                  <a:tcPr marL="121920" marR="121920" marT="60960" marB="6096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690880">
                <a:tc>
                  <a:txBody>
                    <a:bodyPr/>
                    <a:lstStyle/>
                    <a:p>
                      <a:pPr algn="l" fontAlgn="b"/>
                      <a:r>
                        <a:rPr lang="en-US" sz="1900" b="1" i="0" u="none" strike="noStrike" baseline="0" dirty="0">
                          <a:solidFill>
                            <a:schemeClr val="tx1"/>
                          </a:solidFill>
                          <a:effectLst/>
                          <a:latin typeface="Calibri" panose="020F0502020204030204" pitchFamily="34" charset="0"/>
                        </a:rPr>
                        <a:t>Customer</a:t>
                      </a:r>
                      <a:endParaRPr lang="en-US" sz="1900" b="1" i="0" u="none" strike="noStrike"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900" b="0" i="0" u="none" strike="noStrike" dirty="0">
                          <a:solidFill>
                            <a:schemeClr val="tx1"/>
                          </a:solidFill>
                          <a:effectLst/>
                          <a:latin typeface="Calibri" panose="020F0502020204030204" pitchFamily="34" charset="0"/>
                        </a:rPr>
                        <a:t>500</a:t>
                      </a: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US" sz="1900" dirty="0">
                          <a:solidFill>
                            <a:schemeClr val="tx1"/>
                          </a:solidFill>
                          <a:latin typeface="sans-serif"/>
                        </a:rPr>
                        <a:t>Total customer Cloud Private Storage capacity across all sites and data tiers, measured at a point 6 months from initial deployment</a:t>
                      </a:r>
                      <a:endParaRPr lang="en-US" sz="1900" b="0" i="0" u="none" strike="noStrike"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690880">
                <a:tc>
                  <a:txBody>
                    <a:bodyPr/>
                    <a:lstStyle/>
                    <a:p>
                      <a:pPr algn="l" fontAlgn="b"/>
                      <a:r>
                        <a:rPr lang="en-US" sz="1900" b="1" i="0" u="none" strike="noStrike" baseline="0" dirty="0">
                          <a:solidFill>
                            <a:schemeClr val="tx1"/>
                          </a:solidFill>
                          <a:effectLst/>
                          <a:latin typeface="Calibri" panose="020F0502020204030204" pitchFamily="34" charset="0"/>
                        </a:rPr>
                        <a:t>Each data tier, per site*</a:t>
                      </a: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900" b="0" i="0" u="none" strike="noStrike" dirty="0">
                          <a:solidFill>
                            <a:schemeClr val="tx1"/>
                          </a:solidFill>
                          <a:effectLst/>
                          <a:latin typeface="Calibri" panose="020F0502020204030204" pitchFamily="34" charset="0"/>
                        </a:rPr>
                        <a:t>50</a:t>
                      </a: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457061" rtl="0" eaLnBrk="1" fontAlgn="b" latinLnBrk="0" hangingPunct="1">
                        <a:lnSpc>
                          <a:spcPct val="100000"/>
                        </a:lnSpc>
                        <a:spcBef>
                          <a:spcPts val="0"/>
                        </a:spcBef>
                        <a:spcAft>
                          <a:spcPts val="0"/>
                        </a:spcAft>
                        <a:buClrTx/>
                        <a:buSzTx/>
                        <a:buFontTx/>
                        <a:buNone/>
                        <a:tabLst/>
                        <a:defRPr/>
                      </a:pPr>
                      <a:r>
                        <a:rPr lang="en-US" sz="1900" b="0" i="0" u="none" strike="noStrike" dirty="0">
                          <a:solidFill>
                            <a:schemeClr val="tx1"/>
                          </a:solidFill>
                          <a:effectLst/>
                          <a:latin typeface="Calibri" panose="020F0502020204030204" pitchFamily="34" charset="0"/>
                        </a:rPr>
                        <a:t>*Exception:   Performance block minimum - 175TB allocated, 125TB written</a:t>
                      </a: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162560">
                <a:tc>
                  <a:txBody>
                    <a:bodyPr/>
                    <a:lstStyle/>
                    <a:p>
                      <a:pPr algn="l" fontAlgn="b"/>
                      <a:endParaRPr lang="en-US" sz="300" b="1" i="0" u="none" strike="noStrike" baseline="0"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fontAlgn="b"/>
                      <a:endParaRPr lang="en-US" sz="300" b="0" i="0" u="none" strike="noStrike"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l" defTabSz="457061" rtl="0" eaLnBrk="1" fontAlgn="b" latinLnBrk="0" hangingPunct="1">
                        <a:lnSpc>
                          <a:spcPct val="100000"/>
                        </a:lnSpc>
                        <a:spcBef>
                          <a:spcPts val="0"/>
                        </a:spcBef>
                        <a:spcAft>
                          <a:spcPts val="0"/>
                        </a:spcAft>
                        <a:buClrTx/>
                        <a:buSzTx/>
                        <a:buFontTx/>
                        <a:buNone/>
                        <a:tabLst/>
                        <a:defRPr/>
                      </a:pPr>
                      <a:endParaRPr lang="en-US" sz="300" b="0" i="0" u="none" strike="noStrike"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xmlns="" val="1229339508"/>
                  </a:ext>
                </a:extLst>
              </a:tr>
              <a:tr h="1341120">
                <a:tc>
                  <a:txBody>
                    <a:bodyPr/>
                    <a:lstStyle/>
                    <a:p>
                      <a:pPr algn="l" fontAlgn="b"/>
                      <a:r>
                        <a:rPr lang="en-US" sz="1900" b="1" i="0" u="none" strike="noStrike" baseline="0" dirty="0">
                          <a:solidFill>
                            <a:schemeClr val="tx1"/>
                          </a:solidFill>
                          <a:effectLst/>
                          <a:latin typeface="Calibri" panose="020F0502020204030204" pitchFamily="34" charset="0"/>
                        </a:rPr>
                        <a:t>Waivers</a:t>
                      </a:r>
                      <a:endParaRPr lang="en-US" sz="1500" b="1" i="0" u="none" strike="noStrike" baseline="0" dirty="0">
                        <a:solidFill>
                          <a:schemeClr val="tx1"/>
                        </a:solidFill>
                        <a:effectLst/>
                        <a:latin typeface="Calibri" panose="020F0502020204030204" pitchFamily="34" charset="0"/>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228600" indent="-228600">
                        <a:buFont typeface="+mj-lt"/>
                        <a:buAutoNum type="arabicPeriod"/>
                      </a:pPr>
                      <a:r>
                        <a:rPr lang="en-US" sz="1600" dirty="0">
                          <a:solidFill>
                            <a:schemeClr val="tx1"/>
                          </a:solidFill>
                          <a:latin typeface="+mn-lt"/>
                        </a:rPr>
                        <a:t>If the All Flash Block minimum is met, the Performance block minimum at that same site is waived</a:t>
                      </a:r>
                    </a:p>
                    <a:p>
                      <a:pPr marL="341313" lvl="1" indent="-166688">
                        <a:buFont typeface="Arial" panose="020B0604020202020204" pitchFamily="34" charset="0"/>
                        <a:buChar char="•"/>
                      </a:pPr>
                      <a:r>
                        <a:rPr lang="en-US" sz="1600" i="1" dirty="0">
                          <a:solidFill>
                            <a:schemeClr val="tx1"/>
                          </a:solidFill>
                          <a:latin typeface="+mn-lt"/>
                        </a:rPr>
                        <a:t>Example: If a site has 50+TB All Flash Block, any size Performance Block in that site is allowed</a:t>
                      </a:r>
                    </a:p>
                    <a:p>
                      <a:pPr marL="231775" lvl="0" indent="-231775">
                        <a:buFont typeface="+mj-lt"/>
                        <a:buAutoNum type="arabicPeriod"/>
                      </a:pPr>
                      <a:endParaRPr lang="en-US" sz="1600" dirty="0">
                        <a:solidFill>
                          <a:schemeClr val="tx1"/>
                        </a:solidFill>
                        <a:latin typeface="+mn-lt"/>
                      </a:endParaRPr>
                    </a:p>
                    <a:p>
                      <a:pPr marL="231775" lvl="0" indent="-231775">
                        <a:buFont typeface="+mj-lt"/>
                        <a:buAutoNum type="arabicPeriod"/>
                      </a:pPr>
                      <a:r>
                        <a:rPr lang="en-US" sz="1600" dirty="0">
                          <a:solidFill>
                            <a:schemeClr val="tx1"/>
                          </a:solidFill>
                          <a:latin typeface="+mn-lt"/>
                        </a:rPr>
                        <a:t>If the Performance Block minimum is met, the All-Flash Block minimum at the same site is waived </a:t>
                      </a:r>
                    </a:p>
                    <a:p>
                      <a:pPr marL="341313" lvl="3" indent="-166688">
                        <a:buFont typeface="Arial" panose="020B0604020202020204" pitchFamily="34" charset="0"/>
                        <a:buChar char="•"/>
                      </a:pPr>
                      <a:r>
                        <a:rPr lang="en-US" sz="1600" i="1" dirty="0">
                          <a:solidFill>
                            <a:schemeClr val="tx1"/>
                          </a:solidFill>
                          <a:latin typeface="+mn-lt"/>
                        </a:rPr>
                        <a:t>Example: If a site has 175+TB Performance Block, any size All-Flash Block in that site is allowed</a:t>
                      </a:r>
                      <a:endParaRPr lang="en-US" sz="1600" dirty="0">
                        <a:solidFill>
                          <a:schemeClr val="tx1"/>
                        </a:solidFill>
                        <a:latin typeface="+mn-lt"/>
                      </a:endParaRPr>
                    </a:p>
                  </a:txBody>
                  <a:tcPr marL="121920" marR="121920" marT="60960" marB="6096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marL="0" marR="0" lvl="0" indent="0" algn="l" defTabSz="457061" rtl="0" eaLnBrk="1" fontAlgn="b" latinLnBrk="0" hangingPunct="1">
                        <a:lnSpc>
                          <a:spcPct val="100000"/>
                        </a:lnSpc>
                        <a:spcBef>
                          <a:spcPts val="0"/>
                        </a:spcBef>
                        <a:spcAft>
                          <a:spcPts val="0"/>
                        </a:spcAft>
                        <a:buClrTx/>
                        <a:buSzTx/>
                        <a:buFontTx/>
                        <a:buNone/>
                        <a:tabLst/>
                        <a:defRPr/>
                      </a:pPr>
                      <a:endParaRPr lang="en-US" sz="1400" b="0" i="0" u="none" strike="noStrike" dirty="0">
                        <a:solidFill>
                          <a:srgbClr val="000000"/>
                        </a:solidFill>
                        <a:effectLst/>
                        <a:latin typeface="Calibri" panose="020F050202020403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32209123"/>
                  </a:ext>
                </a:extLst>
              </a:tr>
            </a:tbl>
          </a:graphicData>
        </a:graphic>
      </p:graphicFrame>
    </p:spTree>
    <p:extLst>
      <p:ext uri="{BB962C8B-B14F-4D97-AF65-F5344CB8AC3E}">
        <p14:creationId xmlns:p14="http://schemas.microsoft.com/office/powerpoint/2010/main" val="2683566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62400" y="1341130"/>
            <a:ext cx="3429000" cy="4659620"/>
          </a:xfrm>
          <a:prstGeom prst="rect">
            <a:avLst/>
          </a:prstGeom>
          <a:pattFill prst="pct60">
            <a:fgClr>
              <a:srgbClr val="FFFF99"/>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lowchart: Decision 4"/>
          <p:cNvSpPr/>
          <p:nvPr/>
        </p:nvSpPr>
        <p:spPr>
          <a:xfrm>
            <a:off x="3983065" y="1524000"/>
            <a:ext cx="3408335"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500" dirty="0"/>
              <a:t>Does client have &gt;100TB data?</a:t>
            </a:r>
          </a:p>
        </p:txBody>
      </p:sp>
      <p:sp>
        <p:nvSpPr>
          <p:cNvPr id="6" name="Flowchart: Decision 5"/>
          <p:cNvSpPr/>
          <p:nvPr/>
        </p:nvSpPr>
        <p:spPr>
          <a:xfrm>
            <a:off x="3983065" y="2514600"/>
            <a:ext cx="3408335"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500" dirty="0"/>
              <a:t>Requirement for object storage?</a:t>
            </a:r>
          </a:p>
        </p:txBody>
      </p:sp>
      <p:sp>
        <p:nvSpPr>
          <p:cNvPr id="7" name="Flowchart: Decision 6"/>
          <p:cNvSpPr/>
          <p:nvPr/>
        </p:nvSpPr>
        <p:spPr>
          <a:xfrm>
            <a:off x="3983065" y="3505200"/>
            <a:ext cx="3408335"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500" dirty="0"/>
              <a:t>Inflexible “non-IBM” HW requirement?</a:t>
            </a:r>
          </a:p>
        </p:txBody>
      </p:sp>
      <p:sp>
        <p:nvSpPr>
          <p:cNvPr id="8" name="Flowchart: Decision 7"/>
          <p:cNvSpPr/>
          <p:nvPr/>
        </p:nvSpPr>
        <p:spPr>
          <a:xfrm>
            <a:off x="3983065" y="4495800"/>
            <a:ext cx="3408335" cy="1235476"/>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500" dirty="0"/>
              <a:t>Client up for refresh or unsatisfied or  rebidding?</a:t>
            </a:r>
          </a:p>
        </p:txBody>
      </p:sp>
      <p:sp>
        <p:nvSpPr>
          <p:cNvPr id="9" name="Rounded Rectangle 8"/>
          <p:cNvSpPr/>
          <p:nvPr/>
        </p:nvSpPr>
        <p:spPr>
          <a:xfrm>
            <a:off x="8458200" y="1524000"/>
            <a:ext cx="3352800" cy="420727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dirty="0"/>
              <a:t>Propose: </a:t>
            </a:r>
            <a:br>
              <a:rPr lang="en-US" sz="2000" b="1" dirty="0"/>
            </a:br>
            <a:r>
              <a:rPr lang="en-US" sz="2000" b="1" dirty="0"/>
              <a:t>IBM Cloud Private Storage</a:t>
            </a:r>
          </a:p>
        </p:txBody>
      </p:sp>
      <p:sp>
        <p:nvSpPr>
          <p:cNvPr id="10" name="Right Arrow 9"/>
          <p:cNvSpPr/>
          <p:nvPr/>
        </p:nvSpPr>
        <p:spPr>
          <a:xfrm>
            <a:off x="7467600" y="1704975"/>
            <a:ext cx="914400" cy="5334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Yes</a:t>
            </a:r>
          </a:p>
        </p:txBody>
      </p:sp>
      <p:sp>
        <p:nvSpPr>
          <p:cNvPr id="11" name="Right Arrow 10"/>
          <p:cNvSpPr/>
          <p:nvPr/>
        </p:nvSpPr>
        <p:spPr>
          <a:xfrm>
            <a:off x="7467600" y="2695575"/>
            <a:ext cx="914400" cy="533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a:t>
            </a:r>
          </a:p>
        </p:txBody>
      </p:sp>
      <p:sp>
        <p:nvSpPr>
          <p:cNvPr id="12" name="Right Arrow 11"/>
          <p:cNvSpPr/>
          <p:nvPr/>
        </p:nvSpPr>
        <p:spPr>
          <a:xfrm>
            <a:off x="7467600" y="3695700"/>
            <a:ext cx="914400" cy="5334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a:t>
            </a:r>
          </a:p>
        </p:txBody>
      </p:sp>
      <p:sp>
        <p:nvSpPr>
          <p:cNvPr id="13" name="Right Arrow 12"/>
          <p:cNvSpPr/>
          <p:nvPr/>
        </p:nvSpPr>
        <p:spPr>
          <a:xfrm>
            <a:off x="7467600" y="4838700"/>
            <a:ext cx="914400" cy="5334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Yes</a:t>
            </a:r>
          </a:p>
        </p:txBody>
      </p:sp>
      <p:sp>
        <p:nvSpPr>
          <p:cNvPr id="16" name="Left Arrow 15"/>
          <p:cNvSpPr/>
          <p:nvPr/>
        </p:nvSpPr>
        <p:spPr>
          <a:xfrm>
            <a:off x="2971800" y="1676400"/>
            <a:ext cx="914400" cy="609600"/>
          </a:xfrm>
          <a:prstGeom prst="leftArrow">
            <a:avLst>
              <a:gd name="adj1" fmla="val 4687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a:t>
            </a:r>
          </a:p>
        </p:txBody>
      </p:sp>
      <p:sp>
        <p:nvSpPr>
          <p:cNvPr id="17" name="Left Arrow 16"/>
          <p:cNvSpPr/>
          <p:nvPr/>
        </p:nvSpPr>
        <p:spPr>
          <a:xfrm>
            <a:off x="2971800" y="2667000"/>
            <a:ext cx="914400" cy="609600"/>
          </a:xfrm>
          <a:prstGeom prst="leftArrow">
            <a:avLst>
              <a:gd name="adj1" fmla="val 46875"/>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Yes</a:t>
            </a:r>
          </a:p>
        </p:txBody>
      </p:sp>
      <p:sp>
        <p:nvSpPr>
          <p:cNvPr id="18" name="Left Arrow 17"/>
          <p:cNvSpPr/>
          <p:nvPr/>
        </p:nvSpPr>
        <p:spPr>
          <a:xfrm>
            <a:off x="2971800" y="3657600"/>
            <a:ext cx="914400" cy="609600"/>
          </a:xfrm>
          <a:prstGeom prst="leftArrow">
            <a:avLst>
              <a:gd name="adj1" fmla="val 46875"/>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Yes</a:t>
            </a:r>
          </a:p>
        </p:txBody>
      </p:sp>
      <p:sp>
        <p:nvSpPr>
          <p:cNvPr id="19" name="Left Arrow 18"/>
          <p:cNvSpPr/>
          <p:nvPr/>
        </p:nvSpPr>
        <p:spPr>
          <a:xfrm>
            <a:off x="2971800" y="4800600"/>
            <a:ext cx="914400" cy="609600"/>
          </a:xfrm>
          <a:prstGeom prst="leftArrow">
            <a:avLst>
              <a:gd name="adj1" fmla="val 4687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a:t>
            </a:r>
          </a:p>
        </p:txBody>
      </p:sp>
      <p:sp>
        <p:nvSpPr>
          <p:cNvPr id="20" name="Flowchart: Alternate Process 19"/>
          <p:cNvSpPr/>
          <p:nvPr/>
        </p:nvSpPr>
        <p:spPr>
          <a:xfrm>
            <a:off x="101600" y="1628777"/>
            <a:ext cx="2814664" cy="733425"/>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Refer to the rest of the strategy</a:t>
            </a:r>
          </a:p>
        </p:txBody>
      </p:sp>
      <p:sp>
        <p:nvSpPr>
          <p:cNvPr id="21" name="Flowchart: Alternate Process 20"/>
          <p:cNvSpPr/>
          <p:nvPr/>
        </p:nvSpPr>
        <p:spPr>
          <a:xfrm>
            <a:off x="101600" y="2619377"/>
            <a:ext cx="2814664" cy="733425"/>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Refer to IBM Cloud Object Storage</a:t>
            </a:r>
          </a:p>
        </p:txBody>
      </p:sp>
      <p:sp>
        <p:nvSpPr>
          <p:cNvPr id="22" name="Flowchart: Alternate Process 21"/>
          <p:cNvSpPr/>
          <p:nvPr/>
        </p:nvSpPr>
        <p:spPr>
          <a:xfrm>
            <a:off x="101600" y="3600452"/>
            <a:ext cx="2814664" cy="733425"/>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Refer to IBM GTS custom storage</a:t>
            </a:r>
          </a:p>
        </p:txBody>
      </p:sp>
      <p:sp>
        <p:nvSpPr>
          <p:cNvPr id="23" name="Flowchart: Alternate Process 22"/>
          <p:cNvSpPr/>
          <p:nvPr/>
        </p:nvSpPr>
        <p:spPr>
          <a:xfrm>
            <a:off x="101600" y="4752977"/>
            <a:ext cx="2814664" cy="733425"/>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(no action necessary)</a:t>
            </a:r>
          </a:p>
        </p:txBody>
      </p:sp>
      <p:sp>
        <p:nvSpPr>
          <p:cNvPr id="25" name="Title 1">
            <a:extLst>
              <a:ext uri="{FF2B5EF4-FFF2-40B4-BE49-F238E27FC236}">
                <a16:creationId xmlns:a16="http://schemas.microsoft.com/office/drawing/2014/main" xmlns="" id="{2EBA30E6-F4D7-704F-8D00-80591DDF320B}"/>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Storage offering</a:t>
            </a:r>
          </a:p>
        </p:txBody>
      </p:sp>
      <p:sp>
        <p:nvSpPr>
          <p:cNvPr id="2" name="Title 1">
            <a:extLst>
              <a:ext uri="{FF2B5EF4-FFF2-40B4-BE49-F238E27FC236}">
                <a16:creationId xmlns:a16="http://schemas.microsoft.com/office/drawing/2014/main" xmlns="" id="{23630A69-D6C3-2D48-A98A-F391A5D313CA}"/>
              </a:ext>
            </a:extLst>
          </p:cNvPr>
          <p:cNvSpPr>
            <a:spLocks noGrp="1"/>
          </p:cNvSpPr>
          <p:nvPr>
            <p:ph type="title"/>
          </p:nvPr>
        </p:nvSpPr>
        <p:spPr/>
        <p:txBody>
          <a:bodyPr/>
          <a:lstStyle/>
          <a:p>
            <a:r>
              <a:rPr lang="en-GB" dirty="0"/>
              <a:t>IBM Cloud Private Storage – is this the right offering for me? </a:t>
            </a:r>
            <a:endParaRPr lang="en-US" dirty="0"/>
          </a:p>
        </p:txBody>
      </p:sp>
    </p:spTree>
    <p:extLst>
      <p:ext uri="{BB962C8B-B14F-4D97-AF65-F5344CB8AC3E}">
        <p14:creationId xmlns:p14="http://schemas.microsoft.com/office/powerpoint/2010/main" val="292027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C61880EA-F7B2-4348-A80E-A87C86707326}"/>
              </a:ext>
            </a:extLst>
          </p:cNvPr>
          <p:cNvGrpSpPr/>
          <p:nvPr/>
        </p:nvGrpSpPr>
        <p:grpSpPr>
          <a:xfrm>
            <a:off x="762000" y="892704"/>
            <a:ext cx="10591800" cy="5476637"/>
            <a:chOff x="1828800" y="1524000"/>
            <a:chExt cx="8547494" cy="4419600"/>
          </a:xfrm>
        </p:grpSpPr>
        <p:sp>
          <p:nvSpPr>
            <p:cNvPr id="27" name="Rounded Rectangle 26"/>
            <p:cNvSpPr/>
            <p:nvPr/>
          </p:nvSpPr>
          <p:spPr>
            <a:xfrm>
              <a:off x="7664938" y="4665323"/>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Mix of both tiers</a:t>
              </a:r>
            </a:p>
          </p:txBody>
        </p:sp>
        <p:sp>
          <p:nvSpPr>
            <p:cNvPr id="28" name="Rounded Rectangle 27"/>
            <p:cNvSpPr/>
            <p:nvPr/>
          </p:nvSpPr>
          <p:spPr>
            <a:xfrm>
              <a:off x="3123806" y="4648200"/>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Mix of both tiers</a:t>
              </a:r>
            </a:p>
          </p:txBody>
        </p:sp>
        <p:sp>
          <p:nvSpPr>
            <p:cNvPr id="5" name="Flowchart: Decision 4"/>
            <p:cNvSpPr/>
            <p:nvPr/>
          </p:nvSpPr>
          <p:spPr>
            <a:xfrm>
              <a:off x="4953000" y="1524000"/>
              <a:ext cx="2438400"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91440" rIns="0" bIns="0" rtlCol="0" anchor="ctr" anchorCtr="0"/>
            <a:lstStyle/>
            <a:p>
              <a:pPr algn="ctr"/>
              <a:r>
                <a:rPr lang="en-US" sz="1400" dirty="0"/>
                <a:t>Structured or unstructured data?</a:t>
              </a:r>
            </a:p>
          </p:txBody>
        </p:sp>
        <p:sp>
          <p:nvSpPr>
            <p:cNvPr id="6" name="Flowchart: Decision 5"/>
            <p:cNvSpPr/>
            <p:nvPr/>
          </p:nvSpPr>
          <p:spPr>
            <a:xfrm>
              <a:off x="2362200" y="2883202"/>
              <a:ext cx="2438400"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91440" rIns="0" bIns="0" rtlCol="0" anchor="ctr" anchorCtr="0"/>
            <a:lstStyle/>
            <a:p>
              <a:pPr algn="ctr"/>
              <a:r>
                <a:rPr lang="en-US" sz="1400" dirty="0"/>
                <a:t>What is need? performance or cost?</a:t>
              </a:r>
            </a:p>
          </p:txBody>
        </p:sp>
        <p:sp>
          <p:nvSpPr>
            <p:cNvPr id="7" name="Flowchart: Decision 6"/>
            <p:cNvSpPr/>
            <p:nvPr/>
          </p:nvSpPr>
          <p:spPr>
            <a:xfrm>
              <a:off x="7467600" y="2844979"/>
              <a:ext cx="2438400" cy="914400"/>
            </a:xfrm>
            <a:prstGeom prst="flowChartDecision">
              <a:avLst/>
            </a:prstGeom>
            <a:solidFill>
              <a:schemeClr val="tx2"/>
            </a:solidFill>
          </p:spPr>
          <p:style>
            <a:lnRef idx="1">
              <a:schemeClr val="accent1"/>
            </a:lnRef>
            <a:fillRef idx="3">
              <a:schemeClr val="accent1"/>
            </a:fillRef>
            <a:effectRef idx="2">
              <a:schemeClr val="accent1"/>
            </a:effectRef>
            <a:fontRef idx="minor">
              <a:schemeClr val="lt1"/>
            </a:fontRef>
          </p:style>
          <p:txBody>
            <a:bodyPr lIns="0" tIns="91440" rIns="0" bIns="0" rtlCol="0" anchor="ctr" anchorCtr="0"/>
            <a:lstStyle/>
            <a:p>
              <a:pPr algn="ctr"/>
              <a:r>
                <a:rPr lang="en-US" sz="1400" dirty="0"/>
                <a:t>What is need? performance or cost?</a:t>
              </a:r>
            </a:p>
          </p:txBody>
        </p:sp>
        <p:sp>
          <p:nvSpPr>
            <p:cNvPr id="9" name="Rounded Rectangle 8"/>
            <p:cNvSpPr/>
            <p:nvPr/>
          </p:nvSpPr>
          <p:spPr>
            <a:xfrm>
              <a:off x="6382260" y="4914900"/>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All-Flash Block</a:t>
              </a:r>
            </a:p>
          </p:txBody>
        </p:sp>
        <p:sp>
          <p:nvSpPr>
            <p:cNvPr id="21" name="Flowchart: Alternate Process 20"/>
            <p:cNvSpPr/>
            <p:nvPr/>
          </p:nvSpPr>
          <p:spPr>
            <a:xfrm>
              <a:off x="4419600" y="5529690"/>
              <a:ext cx="1466340" cy="413910"/>
            </a:xfrm>
            <a:prstGeom prst="flowChartAlternateProcess">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Or Cloud Object Storage</a:t>
              </a:r>
            </a:p>
          </p:txBody>
        </p:sp>
        <p:sp>
          <p:nvSpPr>
            <p:cNvPr id="24" name="Rounded Rectangle 23"/>
            <p:cNvSpPr/>
            <p:nvPr/>
          </p:nvSpPr>
          <p:spPr>
            <a:xfrm>
              <a:off x="8909954" y="4932023"/>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Performance Block</a:t>
              </a:r>
            </a:p>
          </p:txBody>
        </p:sp>
        <p:sp>
          <p:nvSpPr>
            <p:cNvPr id="25" name="Rounded Rectangle 24"/>
            <p:cNvSpPr/>
            <p:nvPr/>
          </p:nvSpPr>
          <p:spPr>
            <a:xfrm>
              <a:off x="4419600" y="4932023"/>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Standard File</a:t>
              </a:r>
            </a:p>
          </p:txBody>
        </p:sp>
        <p:sp>
          <p:nvSpPr>
            <p:cNvPr id="26" name="Rounded Rectangle 25"/>
            <p:cNvSpPr/>
            <p:nvPr/>
          </p:nvSpPr>
          <p:spPr>
            <a:xfrm>
              <a:off x="1828800" y="4914900"/>
              <a:ext cx="146634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Performance File</a:t>
              </a:r>
            </a:p>
          </p:txBody>
        </p:sp>
        <p:cxnSp>
          <p:nvCxnSpPr>
            <p:cNvPr id="14" name="Straight Arrow Connector 13"/>
            <p:cNvCxnSpPr/>
            <p:nvPr/>
          </p:nvCxnSpPr>
          <p:spPr>
            <a:xfrm flipH="1">
              <a:off x="4134102" y="2248097"/>
              <a:ext cx="1427090" cy="845123"/>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rot="19730001">
              <a:off x="4001447" y="2274417"/>
              <a:ext cx="1555763" cy="384979"/>
            </a:xfrm>
            <a:prstGeom prst="rect">
              <a:avLst/>
            </a:prstGeom>
            <a:noFill/>
          </p:spPr>
          <p:txBody>
            <a:bodyPr wrap="square" rtlCol="0">
              <a:spAutoFit/>
            </a:bodyPr>
            <a:lstStyle/>
            <a:p>
              <a:pPr algn="ctr">
                <a:lnSpc>
                  <a:spcPts val="1500"/>
                </a:lnSpc>
              </a:pPr>
              <a:r>
                <a:rPr lang="en-US" sz="1600" dirty="0">
                  <a:solidFill>
                    <a:schemeClr val="tx1"/>
                  </a:solidFill>
                </a:rPr>
                <a:t>Mostly unstructured</a:t>
              </a:r>
            </a:p>
          </p:txBody>
        </p:sp>
        <p:cxnSp>
          <p:nvCxnSpPr>
            <p:cNvPr id="32" name="Straight Arrow Connector 31"/>
            <p:cNvCxnSpPr/>
            <p:nvPr/>
          </p:nvCxnSpPr>
          <p:spPr>
            <a:xfrm flipH="1" flipV="1">
              <a:off x="6774666" y="2248097"/>
              <a:ext cx="1435632" cy="803741"/>
            </a:xfrm>
            <a:prstGeom prst="straightConnector1">
              <a:avLst/>
            </a:prstGeom>
            <a:ln w="28575">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1802837">
              <a:off x="6857613" y="2469327"/>
              <a:ext cx="1431944" cy="477054"/>
            </a:xfrm>
            <a:prstGeom prst="rect">
              <a:avLst/>
            </a:prstGeom>
            <a:noFill/>
          </p:spPr>
          <p:txBody>
            <a:bodyPr wrap="square" rtlCol="0">
              <a:spAutoFit/>
            </a:bodyPr>
            <a:lstStyle/>
            <a:p>
              <a:pPr>
                <a:lnSpc>
                  <a:spcPts val="1500"/>
                </a:lnSpc>
              </a:pPr>
              <a:r>
                <a:rPr lang="en-US" sz="1600" dirty="0">
                  <a:solidFill>
                    <a:schemeClr val="tx1"/>
                  </a:solidFill>
                </a:rPr>
                <a:t>Mostly structured</a:t>
              </a:r>
            </a:p>
          </p:txBody>
        </p:sp>
        <p:cxnSp>
          <p:nvCxnSpPr>
            <p:cNvPr id="40" name="Straight Arrow Connector 39"/>
            <p:cNvCxnSpPr>
              <a:endCxn id="26" idx="0"/>
            </p:cNvCxnSpPr>
            <p:nvPr/>
          </p:nvCxnSpPr>
          <p:spPr>
            <a:xfrm flipH="1">
              <a:off x="2561970" y="3601198"/>
              <a:ext cx="561836" cy="1313702"/>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3786555" y="3759381"/>
              <a:ext cx="250739" cy="888821"/>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25" idx="0"/>
            </p:cNvCxnSpPr>
            <p:nvPr/>
          </p:nvCxnSpPr>
          <p:spPr>
            <a:xfrm>
              <a:off x="4174910" y="3601200"/>
              <a:ext cx="977860" cy="1330825"/>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9" idx="0"/>
            </p:cNvCxnSpPr>
            <p:nvPr/>
          </p:nvCxnSpPr>
          <p:spPr>
            <a:xfrm flipH="1">
              <a:off x="7115430" y="3593923"/>
              <a:ext cx="1037988" cy="1320979"/>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27" idx="0"/>
            </p:cNvCxnSpPr>
            <p:nvPr/>
          </p:nvCxnSpPr>
          <p:spPr>
            <a:xfrm>
              <a:off x="8398108" y="3713919"/>
              <a:ext cx="0" cy="951404"/>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24" idx="0"/>
            </p:cNvCxnSpPr>
            <p:nvPr/>
          </p:nvCxnSpPr>
          <p:spPr>
            <a:xfrm>
              <a:off x="9214772" y="3593921"/>
              <a:ext cx="428352" cy="1338102"/>
            </a:xfrm>
            <a:prstGeom prst="straightConnector1">
              <a:avLst/>
            </a:prstGeom>
            <a:ln w="2857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7753601">
              <a:off x="1995201" y="3999368"/>
              <a:ext cx="1359668" cy="338554"/>
            </a:xfrm>
            <a:prstGeom prst="rect">
              <a:avLst/>
            </a:prstGeom>
            <a:noFill/>
          </p:spPr>
          <p:txBody>
            <a:bodyPr wrap="none" rtlCol="0">
              <a:spAutoFit/>
            </a:bodyPr>
            <a:lstStyle/>
            <a:p>
              <a:r>
                <a:rPr lang="en-US" sz="1600" dirty="0"/>
                <a:t>Performance</a:t>
              </a:r>
            </a:p>
          </p:txBody>
        </p:sp>
        <p:sp>
          <p:nvSpPr>
            <p:cNvPr id="66" name="TextBox 65"/>
            <p:cNvSpPr txBox="1"/>
            <p:nvPr/>
          </p:nvSpPr>
          <p:spPr>
            <a:xfrm rot="3232631">
              <a:off x="4522180" y="3912408"/>
              <a:ext cx="606256" cy="338554"/>
            </a:xfrm>
            <a:prstGeom prst="rect">
              <a:avLst/>
            </a:prstGeom>
            <a:noFill/>
          </p:spPr>
          <p:txBody>
            <a:bodyPr wrap="none" rtlCol="0">
              <a:spAutoFit/>
            </a:bodyPr>
            <a:lstStyle/>
            <a:p>
              <a:r>
                <a:rPr lang="en-US" sz="1600" dirty="0"/>
                <a:t>Cost</a:t>
              </a:r>
            </a:p>
          </p:txBody>
        </p:sp>
        <p:sp>
          <p:nvSpPr>
            <p:cNvPr id="67" name="TextBox 66"/>
            <p:cNvSpPr txBox="1"/>
            <p:nvPr/>
          </p:nvSpPr>
          <p:spPr>
            <a:xfrm>
              <a:off x="3276600" y="4081046"/>
              <a:ext cx="663964" cy="338554"/>
            </a:xfrm>
            <a:prstGeom prst="rect">
              <a:avLst/>
            </a:prstGeom>
            <a:noFill/>
          </p:spPr>
          <p:txBody>
            <a:bodyPr wrap="none" rtlCol="0">
              <a:spAutoFit/>
            </a:bodyPr>
            <a:lstStyle/>
            <a:p>
              <a:r>
                <a:rPr lang="en-US" sz="1600" dirty="0"/>
                <a:t>Both!</a:t>
              </a:r>
            </a:p>
          </p:txBody>
        </p:sp>
        <p:sp>
          <p:nvSpPr>
            <p:cNvPr id="70" name="TextBox 69"/>
            <p:cNvSpPr txBox="1"/>
            <p:nvPr/>
          </p:nvSpPr>
          <p:spPr>
            <a:xfrm rot="18525445">
              <a:off x="6760459" y="3945231"/>
              <a:ext cx="1359668" cy="338554"/>
            </a:xfrm>
            <a:prstGeom prst="rect">
              <a:avLst/>
            </a:prstGeom>
            <a:noFill/>
          </p:spPr>
          <p:txBody>
            <a:bodyPr wrap="none" rtlCol="0">
              <a:spAutoFit/>
            </a:bodyPr>
            <a:lstStyle/>
            <a:p>
              <a:r>
                <a:rPr lang="en-US" sz="1600" dirty="0"/>
                <a:t>Performance</a:t>
              </a:r>
            </a:p>
          </p:txBody>
        </p:sp>
        <p:sp>
          <p:nvSpPr>
            <p:cNvPr id="71" name="TextBox 70"/>
            <p:cNvSpPr txBox="1"/>
            <p:nvPr/>
          </p:nvSpPr>
          <p:spPr>
            <a:xfrm rot="4004475">
              <a:off x="9287438" y="3858271"/>
              <a:ext cx="606256" cy="338554"/>
            </a:xfrm>
            <a:prstGeom prst="rect">
              <a:avLst/>
            </a:prstGeom>
            <a:noFill/>
          </p:spPr>
          <p:txBody>
            <a:bodyPr wrap="none" rtlCol="0">
              <a:spAutoFit/>
            </a:bodyPr>
            <a:lstStyle/>
            <a:p>
              <a:r>
                <a:rPr lang="en-US" sz="1600" dirty="0"/>
                <a:t>Cost</a:t>
              </a:r>
            </a:p>
          </p:txBody>
        </p:sp>
        <p:sp>
          <p:nvSpPr>
            <p:cNvPr id="72" name="TextBox 71"/>
            <p:cNvSpPr txBox="1"/>
            <p:nvPr/>
          </p:nvSpPr>
          <p:spPr>
            <a:xfrm>
              <a:off x="8327636" y="4038600"/>
              <a:ext cx="663964" cy="338554"/>
            </a:xfrm>
            <a:prstGeom prst="rect">
              <a:avLst/>
            </a:prstGeom>
            <a:noFill/>
          </p:spPr>
          <p:txBody>
            <a:bodyPr wrap="none" rtlCol="0">
              <a:spAutoFit/>
            </a:bodyPr>
            <a:lstStyle/>
            <a:p>
              <a:r>
                <a:rPr lang="en-US" sz="1600" dirty="0"/>
                <a:t>Both!</a:t>
              </a:r>
            </a:p>
          </p:txBody>
        </p:sp>
        <p:sp>
          <p:nvSpPr>
            <p:cNvPr id="73" name="Flowchart: Document 72"/>
            <p:cNvSpPr/>
            <p:nvPr/>
          </p:nvSpPr>
          <p:spPr>
            <a:xfrm>
              <a:off x="2057400" y="1752600"/>
              <a:ext cx="1160994" cy="685800"/>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File storage</a:t>
              </a:r>
            </a:p>
          </p:txBody>
        </p:sp>
        <p:sp>
          <p:nvSpPr>
            <p:cNvPr id="74" name="Flowchart: Document 73"/>
            <p:cNvSpPr/>
            <p:nvPr/>
          </p:nvSpPr>
          <p:spPr>
            <a:xfrm>
              <a:off x="9067800" y="1752600"/>
              <a:ext cx="1160994" cy="685800"/>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Block storage</a:t>
              </a:r>
            </a:p>
          </p:txBody>
        </p:sp>
        <p:cxnSp>
          <p:nvCxnSpPr>
            <p:cNvPr id="8" name="Straight Connector 7"/>
            <p:cNvCxnSpPr>
              <a:stCxn id="5" idx="2"/>
            </p:cNvCxnSpPr>
            <p:nvPr/>
          </p:nvCxnSpPr>
          <p:spPr>
            <a:xfrm>
              <a:off x="6172200" y="2438400"/>
              <a:ext cx="0" cy="3505200"/>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grpSp>
      <p:sp>
        <p:nvSpPr>
          <p:cNvPr id="35" name="Title 1">
            <a:extLst>
              <a:ext uri="{FF2B5EF4-FFF2-40B4-BE49-F238E27FC236}">
                <a16:creationId xmlns:a16="http://schemas.microsoft.com/office/drawing/2014/main" xmlns="" id="{044E253D-6740-B24F-9F06-1B9F92F3A9F7}"/>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Storage offering</a:t>
            </a:r>
          </a:p>
        </p:txBody>
      </p:sp>
      <p:sp>
        <p:nvSpPr>
          <p:cNvPr id="2" name="Title 1">
            <a:extLst>
              <a:ext uri="{FF2B5EF4-FFF2-40B4-BE49-F238E27FC236}">
                <a16:creationId xmlns:a16="http://schemas.microsoft.com/office/drawing/2014/main" xmlns="" id="{487AED94-A38E-2D4F-9954-38D894A5B4FE}"/>
              </a:ext>
            </a:extLst>
          </p:cNvPr>
          <p:cNvSpPr>
            <a:spLocks noGrp="1"/>
          </p:cNvSpPr>
          <p:nvPr>
            <p:ph type="title"/>
          </p:nvPr>
        </p:nvSpPr>
        <p:spPr>
          <a:xfrm>
            <a:off x="101601" y="447674"/>
            <a:ext cx="8051818" cy="466726"/>
          </a:xfrm>
        </p:spPr>
        <p:txBody>
          <a:bodyPr/>
          <a:lstStyle/>
          <a:p>
            <a:r>
              <a:rPr lang="en-GB" dirty="0"/>
              <a:t>IBM Cloud Private Storage – what data tiers?</a:t>
            </a:r>
            <a:endParaRPr lang="en-US" dirty="0"/>
          </a:p>
        </p:txBody>
      </p:sp>
    </p:spTree>
    <p:extLst>
      <p:ext uri="{BB962C8B-B14F-4D97-AF65-F5344CB8AC3E}">
        <p14:creationId xmlns:p14="http://schemas.microsoft.com/office/powerpoint/2010/main" val="422161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7CC66-6B40-F146-987A-29A8654569ED}"/>
              </a:ext>
            </a:extLst>
          </p:cNvPr>
          <p:cNvSpPr>
            <a:spLocks noGrp="1"/>
          </p:cNvSpPr>
          <p:nvPr>
            <p:ph type="title"/>
          </p:nvPr>
        </p:nvSpPr>
        <p:spPr>
          <a:xfrm>
            <a:off x="101601" y="447674"/>
            <a:ext cx="8585200" cy="466726"/>
          </a:xfrm>
        </p:spPr>
        <p:txBody>
          <a:bodyPr/>
          <a:lstStyle/>
          <a:p>
            <a:r>
              <a:rPr lang="en-GB" dirty="0"/>
              <a:t>IBM Cloud Private Storage - </a:t>
            </a:r>
            <a:r>
              <a:rPr lang="en-GB" dirty="0" err="1"/>
              <a:t>Gotcha’s</a:t>
            </a:r>
            <a:r>
              <a:rPr lang="en-GB" dirty="0"/>
              <a:t> and details</a:t>
            </a:r>
            <a:endParaRPr lang="en-US" dirty="0"/>
          </a:p>
        </p:txBody>
      </p:sp>
      <p:sp>
        <p:nvSpPr>
          <p:cNvPr id="3" name="Text Placeholder 2"/>
          <p:cNvSpPr>
            <a:spLocks noGrp="1"/>
          </p:cNvSpPr>
          <p:nvPr>
            <p:ph idx="1"/>
          </p:nvPr>
        </p:nvSpPr>
        <p:spPr>
          <a:xfrm>
            <a:off x="321734" y="1130301"/>
            <a:ext cx="11565466" cy="5032375"/>
          </a:xfrm>
        </p:spPr>
        <p:txBody>
          <a:bodyPr/>
          <a:lstStyle/>
          <a:p>
            <a:pPr marL="342900" indent="-342900">
              <a:buFont typeface="+mj-lt"/>
              <a:buAutoNum type="arabicPeriod"/>
            </a:pPr>
            <a:r>
              <a:rPr lang="en-US" dirty="0"/>
              <a:t>Because of the disparate SAN deployments and non-standard architecture you MUST deploy an integration or access switch for your DATA network</a:t>
            </a:r>
          </a:p>
          <a:p>
            <a:pPr marL="342900" indent="-342900">
              <a:buFont typeface="+mj-lt"/>
              <a:buAutoNum type="arabicPeriod"/>
            </a:pPr>
            <a:r>
              <a:rPr lang="en-US" dirty="0"/>
              <a:t>AT NO TIME EVER will a Client be granted management access</a:t>
            </a:r>
          </a:p>
          <a:p>
            <a:pPr marL="342900" indent="-342900">
              <a:buFont typeface="+mj-lt"/>
              <a:buAutoNum type="arabicPeriod"/>
            </a:pPr>
            <a:r>
              <a:rPr lang="en-US" dirty="0"/>
              <a:t>Future releases will move to multi-client tooling to reduce costs</a:t>
            </a:r>
          </a:p>
          <a:p>
            <a:pPr marL="342900" indent="-342900">
              <a:buFont typeface="+mj-lt"/>
              <a:buAutoNum type="arabicPeriod"/>
            </a:pPr>
            <a:r>
              <a:rPr lang="en-US" dirty="0"/>
              <a:t>The offering can include snapshots and replication</a:t>
            </a:r>
          </a:p>
          <a:p>
            <a:pPr marL="342900" indent="-342900">
              <a:buFont typeface="+mj-lt"/>
              <a:buAutoNum type="arabicPeriod"/>
            </a:pPr>
            <a:r>
              <a:rPr lang="en-US" dirty="0"/>
              <a:t>The offering DOES NOT include Resiliency Offerings such as Disaster Recovery and Standard Tape Backups – We are happy to engage the </a:t>
            </a:r>
            <a:r>
              <a:rPr lang="en-US" dirty="0" err="1"/>
              <a:t>DRaaS</a:t>
            </a:r>
            <a:r>
              <a:rPr lang="en-US" dirty="0"/>
              <a:t> Offering and/or Resiliency Team as needed.</a:t>
            </a:r>
          </a:p>
          <a:p>
            <a:pPr marL="342900" indent="-342900">
              <a:buFont typeface="+mj-lt"/>
              <a:buAutoNum type="arabicPeriod"/>
            </a:pPr>
            <a:r>
              <a:rPr lang="en-US" dirty="0"/>
              <a:t>Local Resources must be requested where desired; Standard is US Leadership  (20%) and Global Resources (80%) and may deviate based on Geography</a:t>
            </a:r>
          </a:p>
          <a:p>
            <a:pPr marL="342900" indent="-342900">
              <a:buFont typeface="+mj-lt"/>
              <a:buAutoNum type="arabicPeriod"/>
            </a:pPr>
            <a:r>
              <a:rPr lang="en-US" dirty="0"/>
              <a:t>Premier Storage Infrastructure Services will be delivering this offering world-wide</a:t>
            </a:r>
          </a:p>
          <a:p>
            <a:pPr marL="342900" indent="-342900">
              <a:buFont typeface="+mj-lt"/>
              <a:buAutoNum type="arabicPeriod"/>
            </a:pPr>
            <a:r>
              <a:rPr lang="en-US" dirty="0"/>
              <a:t>Release 1 will feature helpdesk interaction only—we wanted to provide a human interface to start</a:t>
            </a:r>
          </a:p>
          <a:p>
            <a:pPr marL="342900" indent="-342900">
              <a:buFont typeface="+mj-lt"/>
              <a:buAutoNum type="arabicPeriod"/>
            </a:pPr>
            <a:r>
              <a:rPr lang="en-US" dirty="0"/>
              <a:t>Data Center Services do not change from how they are done today</a:t>
            </a:r>
          </a:p>
          <a:p>
            <a:pPr marL="342900" indent="-342900">
              <a:buFont typeface="+mj-lt"/>
              <a:buAutoNum type="arabicPeriod"/>
            </a:pPr>
            <a:r>
              <a:rPr lang="en-US" dirty="0"/>
              <a:t>Storage Vendors and Backing Products may change from time-to-time; this is a utility service and it will evolve as needed.</a:t>
            </a:r>
          </a:p>
          <a:p>
            <a:endParaRPr lang="en-US" dirty="0"/>
          </a:p>
        </p:txBody>
      </p:sp>
      <p:sp>
        <p:nvSpPr>
          <p:cNvPr id="4" name="Title 1">
            <a:extLst>
              <a:ext uri="{FF2B5EF4-FFF2-40B4-BE49-F238E27FC236}">
                <a16:creationId xmlns:a16="http://schemas.microsoft.com/office/drawing/2014/main" xmlns="" id="{D605B908-E712-8C4A-AF6C-A8553279CD99}"/>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Storage offering</a:t>
            </a:r>
          </a:p>
        </p:txBody>
      </p:sp>
    </p:spTree>
    <p:extLst>
      <p:ext uri="{BB962C8B-B14F-4D97-AF65-F5344CB8AC3E}">
        <p14:creationId xmlns:p14="http://schemas.microsoft.com/office/powerpoint/2010/main" val="271597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B61C9C0-1679-8D41-82BB-889C25C8555C}"/>
              </a:ext>
            </a:extLst>
          </p:cNvPr>
          <p:cNvPicPr>
            <a:picLocks noChangeAspect="1"/>
          </p:cNvPicPr>
          <p:nvPr/>
        </p:nvPicPr>
        <p:blipFill>
          <a:blip r:embed="rId2"/>
          <a:stretch>
            <a:fillRect/>
          </a:stretch>
        </p:blipFill>
        <p:spPr>
          <a:xfrm>
            <a:off x="7391400" y="2667000"/>
            <a:ext cx="3373464" cy="3689727"/>
          </a:xfrm>
          <a:prstGeom prst="rect">
            <a:avLst/>
          </a:prstGeom>
        </p:spPr>
      </p:pic>
      <p:sp>
        <p:nvSpPr>
          <p:cNvPr id="8" name="Content Placeholder 2">
            <a:extLst>
              <a:ext uri="{FF2B5EF4-FFF2-40B4-BE49-F238E27FC236}">
                <a16:creationId xmlns:a16="http://schemas.microsoft.com/office/drawing/2014/main" xmlns="" id="{C937B18E-7BCD-9F43-BDD2-7D8205A223ED}"/>
              </a:ext>
            </a:extLst>
          </p:cNvPr>
          <p:cNvSpPr txBox="1">
            <a:spLocks/>
          </p:cNvSpPr>
          <p:nvPr/>
        </p:nvSpPr>
        <p:spPr>
          <a:xfrm>
            <a:off x="518708" y="4138381"/>
            <a:ext cx="6727510" cy="2111280"/>
          </a:xfrm>
          <a:prstGeom prst="rect">
            <a:avLst/>
          </a:prstGeom>
        </p:spPr>
        <p:txBody>
          <a:bodyPr vert="horz" lIns="0" tIns="45720" rIns="91440" bIns="45720" rtlCol="0">
            <a:noAutofit/>
          </a:bodyPr>
          <a:lstStyle>
            <a:lvl1pPr marL="227013" indent="-227013"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854075" indent="-1714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379538" indent="-228600" algn="l" defTabSz="457200" rtl="0" eaLnBrk="1" latinLnBrk="0" hangingPunct="1">
              <a:lnSpc>
                <a:spcPct val="90000"/>
              </a:lnSpc>
              <a:spcBef>
                <a:spcPts val="300"/>
              </a:spcBef>
              <a:buFont typeface="Lucida Grande"/>
              <a:buChar char="–"/>
              <a:tabLst>
                <a:tab pos="1381125" algn="l"/>
              </a:tabLst>
              <a:defRPr sz="1600" kern="1200">
                <a:solidFill>
                  <a:schemeClr val="tx1">
                    <a:lumMod val="75000"/>
                  </a:schemeClr>
                </a:solidFill>
                <a:latin typeface="+mn-lt"/>
                <a:ea typeface="+mn-ea"/>
                <a:cs typeface="+mn-cs"/>
              </a:defRPr>
            </a:lvl3pPr>
            <a:lvl4pPr marL="1851025" indent="-228600" algn="l" defTabSz="457200" rtl="0" eaLnBrk="1" latinLnBrk="0" hangingPunct="1">
              <a:lnSpc>
                <a:spcPct val="90000"/>
              </a:lnSpc>
              <a:spcBef>
                <a:spcPts val="300"/>
              </a:spcBef>
              <a:buFont typeface="Arial"/>
              <a:buChar char="•"/>
              <a:defRPr sz="16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lnSpc>
                <a:spcPct val="100000"/>
              </a:lnSpc>
              <a:spcBef>
                <a:spcPts val="300"/>
              </a:spcBef>
            </a:pPr>
            <a:r>
              <a:rPr lang="en-US" sz="1400" dirty="0">
                <a:solidFill>
                  <a:schemeClr val="tx1"/>
                </a:solidFill>
              </a:rPr>
              <a:t>Based upon A9000 POD All Flash as primary storage option</a:t>
            </a:r>
          </a:p>
          <a:p>
            <a:pPr marL="228600" indent="-228600">
              <a:lnSpc>
                <a:spcPct val="100000"/>
              </a:lnSpc>
              <a:spcBef>
                <a:spcPts val="300"/>
              </a:spcBef>
            </a:pPr>
            <a:r>
              <a:rPr lang="en-US" sz="1400" dirty="0">
                <a:solidFill>
                  <a:schemeClr val="tx1"/>
                </a:solidFill>
              </a:rPr>
              <a:t>Utilizes native features of A9000 such as Compression/de-dup, thin provisioning, replication, encryption, </a:t>
            </a:r>
            <a:r>
              <a:rPr lang="en-US" sz="1400" dirty="0" err="1">
                <a:solidFill>
                  <a:schemeClr val="tx1"/>
                </a:solidFill>
              </a:rPr>
              <a:t>etc</a:t>
            </a:r>
            <a:r>
              <a:rPr lang="mr-IN" sz="1400" dirty="0">
                <a:solidFill>
                  <a:schemeClr val="tx1"/>
                </a:solidFill>
              </a:rPr>
              <a:t>…</a:t>
            </a:r>
            <a:endParaRPr lang="en-US" sz="1400" dirty="0">
              <a:solidFill>
                <a:schemeClr val="tx1"/>
              </a:solidFill>
            </a:endParaRPr>
          </a:p>
          <a:p>
            <a:pPr marL="228600" indent="-228600">
              <a:lnSpc>
                <a:spcPct val="100000"/>
              </a:lnSpc>
              <a:spcBef>
                <a:spcPts val="300"/>
              </a:spcBef>
            </a:pPr>
            <a:r>
              <a:rPr lang="en-US" sz="1400" dirty="0">
                <a:solidFill>
                  <a:schemeClr val="tx1"/>
                </a:solidFill>
              </a:rPr>
              <a:t>3:1 baseline reduction for A9000</a:t>
            </a:r>
          </a:p>
          <a:p>
            <a:pPr marL="228600" indent="-228600">
              <a:lnSpc>
                <a:spcPct val="100000"/>
              </a:lnSpc>
              <a:spcBef>
                <a:spcPts val="300"/>
              </a:spcBef>
            </a:pPr>
            <a:r>
              <a:rPr lang="en-US" sz="1400" dirty="0">
                <a:solidFill>
                  <a:schemeClr val="tx1"/>
                </a:solidFill>
              </a:rPr>
              <a:t>GDA - GTS Software Defined Storage </a:t>
            </a:r>
            <a:r>
              <a:rPr lang="en-US" sz="1400" dirty="0" err="1">
                <a:solidFill>
                  <a:schemeClr val="tx1"/>
                </a:solidFill>
              </a:rPr>
              <a:t>IPHyperStor</a:t>
            </a:r>
            <a:r>
              <a:rPr lang="en-US" sz="1400" dirty="0">
                <a:solidFill>
                  <a:schemeClr val="tx1"/>
                </a:solidFill>
              </a:rPr>
              <a:t> (cookbook, sales collateral, </a:t>
            </a:r>
            <a:r>
              <a:rPr lang="en-US" sz="1400" dirty="0" err="1">
                <a:solidFill>
                  <a:schemeClr val="tx1"/>
                </a:solidFill>
              </a:rPr>
              <a:t>etc</a:t>
            </a:r>
            <a:r>
              <a:rPr lang="en-US" sz="1400" dirty="0">
                <a:solidFill>
                  <a:schemeClr val="tx1"/>
                </a:solidFill>
              </a:rPr>
              <a:t>): </a:t>
            </a:r>
            <a:r>
              <a:rPr lang="en-US" sz="1400" dirty="0">
                <a:solidFill>
                  <a:schemeClr val="tx1"/>
                </a:solidFill>
                <a:hlinkClick r:id="rId3"/>
              </a:rPr>
              <a:t>https://w3.gsar.ibm.com/services/gsar/gda/sbb_details.xhtml?id=418</a:t>
            </a:r>
            <a:r>
              <a:rPr lang="en-US" sz="1400" dirty="0">
                <a:solidFill>
                  <a:schemeClr val="tx1"/>
                </a:solidFill>
              </a:rPr>
              <a:t> </a:t>
            </a:r>
          </a:p>
        </p:txBody>
      </p:sp>
      <p:sp>
        <p:nvSpPr>
          <p:cNvPr id="9" name="Content Placeholder 2">
            <a:extLst>
              <a:ext uri="{FF2B5EF4-FFF2-40B4-BE49-F238E27FC236}">
                <a16:creationId xmlns:a16="http://schemas.microsoft.com/office/drawing/2014/main" xmlns="" id="{3301217D-04B1-6C42-8BA0-C9DE1EFC0B93}"/>
              </a:ext>
            </a:extLst>
          </p:cNvPr>
          <p:cNvSpPr txBox="1">
            <a:spLocks/>
          </p:cNvSpPr>
          <p:nvPr/>
        </p:nvSpPr>
        <p:spPr>
          <a:xfrm>
            <a:off x="6629400" y="880348"/>
            <a:ext cx="5181600" cy="2111280"/>
          </a:xfrm>
          <a:prstGeom prst="rect">
            <a:avLst/>
          </a:prstGeom>
        </p:spPr>
        <p:txBody>
          <a:bodyPr vert="horz" lIns="0" tIns="45720" rIns="91440" bIns="45720" rtlCol="0">
            <a:normAutofit/>
          </a:bodyPr>
          <a:lstStyle>
            <a:lvl1pPr marL="227013" indent="-227013" algn="l" defTabSz="457200" rtl="0" eaLnBrk="1" latinLnBrk="0" hangingPunct="1">
              <a:lnSpc>
                <a:spcPct val="90000"/>
              </a:lnSpc>
              <a:spcBef>
                <a:spcPts val="1200"/>
              </a:spcBef>
              <a:spcAft>
                <a:spcPts val="200"/>
              </a:spcAft>
              <a:buClr>
                <a:schemeClr val="accent1"/>
              </a:buClr>
              <a:buSzPct val="100000"/>
              <a:buFont typeface="Arial"/>
              <a:buChar char="•"/>
              <a:defRPr sz="2000" kern="1200">
                <a:solidFill>
                  <a:schemeClr val="tx1">
                    <a:lumMod val="75000"/>
                  </a:schemeClr>
                </a:solidFill>
                <a:latin typeface="+mn-lt"/>
                <a:ea typeface="+mn-ea"/>
                <a:cs typeface="+mn-cs"/>
              </a:defRPr>
            </a:lvl1pPr>
            <a:lvl2pPr marL="854075" indent="-171450" algn="l" defTabSz="457200" rtl="0" eaLnBrk="1" latinLnBrk="0" hangingPunct="1">
              <a:lnSpc>
                <a:spcPct val="90000"/>
              </a:lnSpc>
              <a:spcBef>
                <a:spcPts val="300"/>
              </a:spcBef>
              <a:buFont typeface="Arial"/>
              <a:buChar char="•"/>
              <a:defRPr sz="1800" kern="1200">
                <a:solidFill>
                  <a:schemeClr val="tx1">
                    <a:lumMod val="75000"/>
                  </a:schemeClr>
                </a:solidFill>
                <a:latin typeface="+mn-lt"/>
                <a:ea typeface="+mn-ea"/>
                <a:cs typeface="+mn-cs"/>
              </a:defRPr>
            </a:lvl2pPr>
            <a:lvl3pPr marL="1379538" indent="-228600" algn="l" defTabSz="457200" rtl="0" eaLnBrk="1" latinLnBrk="0" hangingPunct="1">
              <a:lnSpc>
                <a:spcPct val="90000"/>
              </a:lnSpc>
              <a:spcBef>
                <a:spcPts val="300"/>
              </a:spcBef>
              <a:buFont typeface="Lucida Grande"/>
              <a:buChar char="–"/>
              <a:tabLst>
                <a:tab pos="1381125" algn="l"/>
              </a:tabLst>
              <a:defRPr sz="1600" kern="1200">
                <a:solidFill>
                  <a:schemeClr val="tx1">
                    <a:lumMod val="75000"/>
                  </a:schemeClr>
                </a:solidFill>
                <a:latin typeface="+mn-lt"/>
                <a:ea typeface="+mn-ea"/>
                <a:cs typeface="+mn-cs"/>
              </a:defRPr>
            </a:lvl3pPr>
            <a:lvl4pPr marL="1851025" indent="-228600" algn="l" defTabSz="457200" rtl="0" eaLnBrk="1" latinLnBrk="0" hangingPunct="1">
              <a:lnSpc>
                <a:spcPct val="90000"/>
              </a:lnSpc>
              <a:spcBef>
                <a:spcPts val="300"/>
              </a:spcBef>
              <a:buFont typeface="Arial"/>
              <a:buChar char="•"/>
              <a:defRPr sz="16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300"/>
              </a:spcBef>
              <a:spcAft>
                <a:spcPts val="0"/>
              </a:spcAft>
            </a:pPr>
            <a:r>
              <a:rPr lang="en-US" sz="1400" dirty="0"/>
              <a:t>iSCSi based architecture for Block Storage</a:t>
            </a:r>
          </a:p>
          <a:p>
            <a:pPr>
              <a:lnSpc>
                <a:spcPct val="120000"/>
              </a:lnSpc>
              <a:spcBef>
                <a:spcPts val="300"/>
              </a:spcBef>
              <a:spcAft>
                <a:spcPts val="0"/>
              </a:spcAft>
            </a:pPr>
            <a:r>
              <a:rPr lang="en-US" sz="1400" dirty="0"/>
              <a:t>High performance - Tier 1</a:t>
            </a:r>
          </a:p>
          <a:p>
            <a:pPr>
              <a:lnSpc>
                <a:spcPct val="120000"/>
              </a:lnSpc>
              <a:spcBef>
                <a:spcPts val="300"/>
              </a:spcBef>
              <a:spcAft>
                <a:spcPts val="0"/>
              </a:spcAft>
            </a:pPr>
            <a:r>
              <a:rPr lang="en-US" sz="1400" dirty="0"/>
              <a:t>1 </a:t>
            </a:r>
            <a:r>
              <a:rPr lang="en-US" sz="1400" dirty="0" err="1"/>
              <a:t>ms</a:t>
            </a:r>
            <a:r>
              <a:rPr lang="en-US" sz="1400" dirty="0"/>
              <a:t> average response time w/A9000 over 24 hour period and 99.99% SLA</a:t>
            </a:r>
          </a:p>
          <a:p>
            <a:pPr>
              <a:lnSpc>
                <a:spcPct val="120000"/>
              </a:lnSpc>
              <a:spcBef>
                <a:spcPts val="300"/>
              </a:spcBef>
              <a:spcAft>
                <a:spcPts val="0"/>
              </a:spcAft>
            </a:pPr>
            <a:r>
              <a:rPr lang="en-US" sz="1400" dirty="0"/>
              <a:t>New greenfield </a:t>
            </a:r>
            <a:r>
              <a:rPr lang="mr-IN" sz="1400" dirty="0"/>
              <a:t>–</a:t>
            </a:r>
            <a:r>
              <a:rPr lang="en-US" sz="1400" dirty="0"/>
              <a:t> instead of Fiber Channel</a:t>
            </a:r>
          </a:p>
          <a:p>
            <a:pPr>
              <a:lnSpc>
                <a:spcPct val="120000"/>
              </a:lnSpc>
              <a:spcBef>
                <a:spcPts val="300"/>
              </a:spcBef>
              <a:spcAft>
                <a:spcPts val="0"/>
              </a:spcAft>
            </a:pPr>
            <a:r>
              <a:rPr lang="en-US" sz="1400" dirty="0"/>
              <a:t>Heading to converged SDN/’SDS’ – thru 2018.</a:t>
            </a:r>
          </a:p>
        </p:txBody>
      </p:sp>
      <p:pic>
        <p:nvPicPr>
          <p:cNvPr id="4" name="Picture 3">
            <a:extLst>
              <a:ext uri="{FF2B5EF4-FFF2-40B4-BE49-F238E27FC236}">
                <a16:creationId xmlns:a16="http://schemas.microsoft.com/office/drawing/2014/main" xmlns="" id="{C158FCC9-4416-EC4E-9C36-72F3BB722C3F}"/>
              </a:ext>
            </a:extLst>
          </p:cNvPr>
          <p:cNvPicPr>
            <a:picLocks noChangeAspect="1"/>
          </p:cNvPicPr>
          <p:nvPr/>
        </p:nvPicPr>
        <p:blipFill>
          <a:blip r:embed="rId4"/>
          <a:stretch>
            <a:fillRect/>
          </a:stretch>
        </p:blipFill>
        <p:spPr>
          <a:xfrm>
            <a:off x="417850" y="1141739"/>
            <a:ext cx="5927414" cy="2762145"/>
          </a:xfrm>
          <a:prstGeom prst="rect">
            <a:avLst/>
          </a:prstGeom>
        </p:spPr>
      </p:pic>
      <p:sp>
        <p:nvSpPr>
          <p:cNvPr id="10" name="Title 1">
            <a:extLst>
              <a:ext uri="{FF2B5EF4-FFF2-40B4-BE49-F238E27FC236}">
                <a16:creationId xmlns:a16="http://schemas.microsoft.com/office/drawing/2014/main" xmlns="" id="{08AB2EE7-E3B8-1444-9A2B-611D7F857AF0}"/>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IP Fabric Option</a:t>
            </a:r>
          </a:p>
        </p:txBody>
      </p:sp>
      <p:sp>
        <p:nvSpPr>
          <p:cNvPr id="2" name="Title 1">
            <a:extLst>
              <a:ext uri="{FF2B5EF4-FFF2-40B4-BE49-F238E27FC236}">
                <a16:creationId xmlns:a16="http://schemas.microsoft.com/office/drawing/2014/main" xmlns="" id="{9D1B6898-83C6-6241-BBAD-5078FE585980}"/>
              </a:ext>
            </a:extLst>
          </p:cNvPr>
          <p:cNvSpPr>
            <a:spLocks noGrp="1"/>
          </p:cNvSpPr>
          <p:nvPr>
            <p:ph type="title"/>
          </p:nvPr>
        </p:nvSpPr>
        <p:spPr>
          <a:xfrm>
            <a:off x="101600" y="447674"/>
            <a:ext cx="10261599" cy="466726"/>
          </a:xfrm>
        </p:spPr>
        <p:txBody>
          <a:bodyPr/>
          <a:lstStyle/>
          <a:p>
            <a:r>
              <a:rPr lang="en-GB" dirty="0" err="1"/>
              <a:t>IPHyperStor</a:t>
            </a:r>
            <a:r>
              <a:rPr lang="en-GB" dirty="0"/>
              <a:t> – On-Premise Enterprise Storage Fabric (iSCSI)</a:t>
            </a:r>
            <a:endParaRPr lang="en-US" dirty="0"/>
          </a:p>
        </p:txBody>
      </p:sp>
    </p:spTree>
    <p:extLst>
      <p:ext uri="{BB962C8B-B14F-4D97-AF65-F5344CB8AC3E}">
        <p14:creationId xmlns:p14="http://schemas.microsoft.com/office/powerpoint/2010/main" val="370689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xmlns="" id="{5A41CFA3-0C10-D242-A908-9CCEFDC09871}"/>
              </a:ext>
            </a:extLst>
          </p:cNvPr>
          <p:cNvSpPr/>
          <p:nvPr/>
        </p:nvSpPr>
        <p:spPr>
          <a:xfrm>
            <a:off x="1857897" y="5094981"/>
            <a:ext cx="8383339" cy="830997"/>
          </a:xfrm>
          <a:prstGeom prst="rect">
            <a:avLst/>
          </a:prstGeom>
        </p:spPr>
        <p:txBody>
          <a:bodyPr wrap="square">
            <a:spAutoFit/>
          </a:bodyPr>
          <a:lstStyle/>
          <a:p>
            <a:pPr algn="ctr" defTabSz="914378"/>
            <a:r>
              <a:rPr lang="en-US" altLang="en-US" sz="2400" i="1" kern="0" dirty="0">
                <a:solidFill>
                  <a:srgbClr val="004266"/>
                </a:solidFill>
                <a:latin typeface="HelvNeue for IBM Light" pitchFamily="34" charset="0"/>
              </a:rPr>
              <a:t>A grid-scale, all-flash storage platform designed to drive your business into the cognitive era</a:t>
            </a:r>
            <a:endParaRPr lang="en-US" altLang="en-US" sz="3600" kern="0" dirty="0">
              <a:latin typeface="HelvNeue for IBM Light" pitchFamily="34" charset="0"/>
            </a:endParaRPr>
          </a:p>
        </p:txBody>
      </p:sp>
      <p:sp>
        <p:nvSpPr>
          <p:cNvPr id="38" name="Title 1">
            <a:extLst>
              <a:ext uri="{FF2B5EF4-FFF2-40B4-BE49-F238E27FC236}">
                <a16:creationId xmlns:a16="http://schemas.microsoft.com/office/drawing/2014/main" xmlns="" id="{8AA8F93D-CFDE-564E-AEC7-8AAAA2B4AED5}"/>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Flash system</a:t>
            </a:r>
          </a:p>
        </p:txBody>
      </p:sp>
      <p:grpSp>
        <p:nvGrpSpPr>
          <p:cNvPr id="9" name="Group 8">
            <a:extLst>
              <a:ext uri="{FF2B5EF4-FFF2-40B4-BE49-F238E27FC236}">
                <a16:creationId xmlns:a16="http://schemas.microsoft.com/office/drawing/2014/main" xmlns="" id="{DE2F7B54-FEC9-C643-96AC-A014933975A8}"/>
              </a:ext>
            </a:extLst>
          </p:cNvPr>
          <p:cNvGrpSpPr/>
          <p:nvPr/>
        </p:nvGrpSpPr>
        <p:grpSpPr>
          <a:xfrm>
            <a:off x="1066800" y="991466"/>
            <a:ext cx="9847893" cy="3987800"/>
            <a:chOff x="1524000" y="1161871"/>
            <a:chExt cx="9144000" cy="3702766"/>
          </a:xfrm>
        </p:grpSpPr>
        <p:pic>
          <p:nvPicPr>
            <p:cNvPr id="11" name="Picture 2">
              <a:extLst>
                <a:ext uri="{FF2B5EF4-FFF2-40B4-BE49-F238E27FC236}">
                  <a16:creationId xmlns:a16="http://schemas.microsoft.com/office/drawing/2014/main" xmlns="" id="{D4A8B170-3585-5143-9E89-BBF5235C60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43" t="29597" r="43" b="10030"/>
            <a:stretch>
              <a:fillRect/>
            </a:stretch>
          </p:blipFill>
          <p:spPr bwMode="auto">
            <a:xfrm>
              <a:off x="1524000" y="1207037"/>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xmlns="" id="{3D797B55-9096-A043-9A77-B13B3311DCB5}"/>
                </a:ext>
              </a:extLst>
            </p:cNvPr>
            <p:cNvCxnSpPr/>
            <p:nvPr/>
          </p:nvCxnSpPr>
          <p:spPr>
            <a:xfrm flipV="1">
              <a:off x="6519865" y="2715848"/>
              <a:ext cx="1287463" cy="469899"/>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3D1570DD-359E-4E4F-A80F-CBCA28532122}"/>
                </a:ext>
              </a:extLst>
            </p:cNvPr>
            <p:cNvCxnSpPr/>
            <p:nvPr/>
          </p:nvCxnSpPr>
          <p:spPr>
            <a:xfrm flipV="1">
              <a:off x="6388101" y="1497806"/>
              <a:ext cx="830263" cy="388938"/>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4E77004-BEA7-9F4D-85AB-F7ED953B7A55}"/>
                </a:ext>
              </a:extLst>
            </p:cNvPr>
            <p:cNvCxnSpPr/>
            <p:nvPr/>
          </p:nvCxnSpPr>
          <p:spPr>
            <a:xfrm flipH="1" flipV="1">
              <a:off x="4642921" y="2746034"/>
              <a:ext cx="782637" cy="546100"/>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13DF614-E61E-D34F-91C6-9A48EABCF629}"/>
                </a:ext>
              </a:extLst>
            </p:cNvPr>
            <p:cNvCxnSpPr/>
            <p:nvPr/>
          </p:nvCxnSpPr>
          <p:spPr>
            <a:xfrm flipH="1" flipV="1">
              <a:off x="5068888" y="1447119"/>
              <a:ext cx="457201" cy="446771"/>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863480E-112A-9046-BCC4-ED1E69472CFD}"/>
                </a:ext>
              </a:extLst>
            </p:cNvPr>
            <p:cNvCxnSpPr/>
            <p:nvPr/>
          </p:nvCxnSpPr>
          <p:spPr>
            <a:xfrm flipH="1" flipV="1">
              <a:off x="4752975" y="3754439"/>
              <a:ext cx="782638" cy="546100"/>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E1B88D6-8CD7-A64F-99A0-CB370268AA86}"/>
                </a:ext>
              </a:extLst>
            </p:cNvPr>
            <p:cNvCxnSpPr/>
            <p:nvPr/>
          </p:nvCxnSpPr>
          <p:spPr>
            <a:xfrm flipH="1">
              <a:off x="2505077" y="3756025"/>
              <a:ext cx="2257425" cy="0"/>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18" name="TextBox 33">
              <a:extLst>
                <a:ext uri="{FF2B5EF4-FFF2-40B4-BE49-F238E27FC236}">
                  <a16:creationId xmlns:a16="http://schemas.microsoft.com/office/drawing/2014/main" xmlns="" id="{BEBCEA48-2E23-C749-859D-9D59C14F0B84}"/>
                </a:ext>
              </a:extLst>
            </p:cNvPr>
            <p:cNvSpPr txBox="1">
              <a:spLocks noChangeArrowheads="1"/>
            </p:cNvSpPr>
            <p:nvPr/>
          </p:nvSpPr>
          <p:spPr bwMode="auto">
            <a:xfrm>
              <a:off x="7347648" y="1500190"/>
              <a:ext cx="2472628"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Scale out to multiple petabytes to quickly accommodate your growth</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Hyper-Scale framework</a:t>
              </a:r>
            </a:p>
            <a:p>
              <a:pPr marL="171446" indent="-171446">
                <a:buFont typeface="Arial" panose="020B0604020202020204" pitchFamily="34" charset="0"/>
                <a:buChar char="•"/>
              </a:pPr>
              <a:r>
                <a:rPr lang="en-US" sz="1050" i="1" dirty="0">
                  <a:solidFill>
                    <a:srgbClr val="000000"/>
                  </a:solidFill>
                  <a:latin typeface="Arial"/>
                </a:rPr>
                <a:t>Balance between Storage Arrays with Hyper-Scale Mobility Manager</a:t>
              </a:r>
              <a:endParaRPr lang="en-US" sz="1050" i="1" dirty="0"/>
            </a:p>
            <a:p>
              <a:pPr marL="171446" indent="-171446">
                <a:buFont typeface="Arial" panose="020B0604020202020204" pitchFamily="34" charset="0"/>
                <a:buChar char="•"/>
              </a:pPr>
              <a:endParaRPr lang="en-US" altLang="en-US" sz="1000"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xmlns="" id="{D4E4AEFB-C08A-054A-8B18-871D76D997B0}"/>
                </a:ext>
              </a:extLst>
            </p:cNvPr>
            <p:cNvCxnSpPr/>
            <p:nvPr/>
          </p:nvCxnSpPr>
          <p:spPr>
            <a:xfrm flipH="1">
              <a:off x="2811463" y="1447118"/>
              <a:ext cx="2257425" cy="0"/>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20" name="TextBox 36">
              <a:extLst>
                <a:ext uri="{FF2B5EF4-FFF2-40B4-BE49-F238E27FC236}">
                  <a16:creationId xmlns:a16="http://schemas.microsoft.com/office/drawing/2014/main" xmlns="" id="{ECE2AB30-2393-E34B-AAF8-B27983F51C28}"/>
                </a:ext>
              </a:extLst>
            </p:cNvPr>
            <p:cNvSpPr txBox="1">
              <a:spLocks noChangeArrowheads="1"/>
            </p:cNvSpPr>
            <p:nvPr/>
          </p:nvSpPr>
          <p:spPr bwMode="auto">
            <a:xfrm>
              <a:off x="2819400" y="3441700"/>
              <a:ext cx="1703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r>
                <a:rPr lang="en-US" altLang="en-US" sz="1600" b="1" dirty="0">
                  <a:latin typeface="Arial" panose="020B0604020202020204" pitchFamily="34" charset="0"/>
                  <a:cs typeface="Arial" panose="020B0604020202020204" pitchFamily="34" charset="0"/>
                </a:rPr>
                <a:t>FEATURE-RICH</a:t>
              </a:r>
            </a:p>
          </p:txBody>
        </p:sp>
        <p:cxnSp>
          <p:nvCxnSpPr>
            <p:cNvPr id="21" name="Straight Arrow Connector 20">
              <a:extLst>
                <a:ext uri="{FF2B5EF4-FFF2-40B4-BE49-F238E27FC236}">
                  <a16:creationId xmlns:a16="http://schemas.microsoft.com/office/drawing/2014/main" xmlns="" id="{F7D9BC0D-5669-A649-874B-156F73DB5FA7}"/>
                </a:ext>
              </a:extLst>
            </p:cNvPr>
            <p:cNvCxnSpPr/>
            <p:nvPr/>
          </p:nvCxnSpPr>
          <p:spPr>
            <a:xfrm flipV="1">
              <a:off x="7204077" y="1500188"/>
              <a:ext cx="2468563" cy="0"/>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22" name="TextBox 39">
              <a:extLst>
                <a:ext uri="{FF2B5EF4-FFF2-40B4-BE49-F238E27FC236}">
                  <a16:creationId xmlns:a16="http://schemas.microsoft.com/office/drawing/2014/main" xmlns="" id="{D5735576-F357-F24A-9F9E-0DAA0DE05C1D}"/>
                </a:ext>
              </a:extLst>
            </p:cNvPr>
            <p:cNvSpPr txBox="1">
              <a:spLocks noChangeArrowheads="1"/>
            </p:cNvSpPr>
            <p:nvPr/>
          </p:nvSpPr>
          <p:spPr bwMode="auto">
            <a:xfrm>
              <a:off x="7218363" y="1206500"/>
              <a:ext cx="2454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1600" b="1" dirty="0">
                  <a:latin typeface="Arial" panose="020B0604020202020204" pitchFamily="34" charset="0"/>
                  <a:cs typeface="Arial" panose="020B0604020202020204" pitchFamily="34" charset="0"/>
                </a:rPr>
                <a:t>SCALABLE</a:t>
              </a:r>
            </a:p>
          </p:txBody>
        </p:sp>
        <p:cxnSp>
          <p:nvCxnSpPr>
            <p:cNvPr id="23" name="Straight Arrow Connector 22">
              <a:extLst>
                <a:ext uri="{FF2B5EF4-FFF2-40B4-BE49-F238E27FC236}">
                  <a16:creationId xmlns:a16="http://schemas.microsoft.com/office/drawing/2014/main" xmlns="" id="{F1E24646-8753-1240-BFA0-9699358A3798}"/>
                </a:ext>
              </a:extLst>
            </p:cNvPr>
            <p:cNvCxnSpPr/>
            <p:nvPr/>
          </p:nvCxnSpPr>
          <p:spPr>
            <a:xfrm flipH="1">
              <a:off x="1990209" y="2746034"/>
              <a:ext cx="2652712" cy="0"/>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24" name="TextBox 42">
              <a:extLst>
                <a:ext uri="{FF2B5EF4-FFF2-40B4-BE49-F238E27FC236}">
                  <a16:creationId xmlns:a16="http://schemas.microsoft.com/office/drawing/2014/main" xmlns="" id="{610EF908-1140-4941-80EC-78FCBDAEAB69}"/>
                </a:ext>
              </a:extLst>
            </p:cNvPr>
            <p:cNvSpPr txBox="1">
              <a:spLocks noChangeArrowheads="1"/>
            </p:cNvSpPr>
            <p:nvPr/>
          </p:nvSpPr>
          <p:spPr bwMode="auto">
            <a:xfrm>
              <a:off x="1933281" y="2478764"/>
              <a:ext cx="26074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1600" b="1" dirty="0">
                  <a:latin typeface="Arial" panose="020B0604020202020204" pitchFamily="34" charset="0"/>
                  <a:cs typeface="Arial" panose="020B0604020202020204" pitchFamily="34" charset="0"/>
                </a:rPr>
                <a:t>EFFICIENT</a:t>
              </a:r>
            </a:p>
          </p:txBody>
        </p:sp>
        <p:cxnSp>
          <p:nvCxnSpPr>
            <p:cNvPr id="25" name="Straight Arrow Connector 24">
              <a:extLst>
                <a:ext uri="{FF2B5EF4-FFF2-40B4-BE49-F238E27FC236}">
                  <a16:creationId xmlns:a16="http://schemas.microsoft.com/office/drawing/2014/main" xmlns="" id="{C6B22068-4E69-B349-BC8C-2F05CAE38D8C}"/>
                </a:ext>
              </a:extLst>
            </p:cNvPr>
            <p:cNvCxnSpPr/>
            <p:nvPr/>
          </p:nvCxnSpPr>
          <p:spPr>
            <a:xfrm flipV="1">
              <a:off x="7807327" y="2715847"/>
              <a:ext cx="2376488" cy="0"/>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26" name="TextBox 44">
              <a:extLst>
                <a:ext uri="{FF2B5EF4-FFF2-40B4-BE49-F238E27FC236}">
                  <a16:creationId xmlns:a16="http://schemas.microsoft.com/office/drawing/2014/main" xmlns="" id="{7A08E377-1D70-4A43-A1D2-8E32AA2AD78A}"/>
                </a:ext>
              </a:extLst>
            </p:cNvPr>
            <p:cNvSpPr txBox="1">
              <a:spLocks noChangeArrowheads="1"/>
            </p:cNvSpPr>
            <p:nvPr/>
          </p:nvSpPr>
          <p:spPr bwMode="auto">
            <a:xfrm>
              <a:off x="7766844" y="2447745"/>
              <a:ext cx="2295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1600" b="1" dirty="0">
                  <a:latin typeface="Arial" panose="020B0604020202020204" pitchFamily="34" charset="0"/>
                  <a:cs typeface="Arial" panose="020B0604020202020204" pitchFamily="34" charset="0"/>
                </a:rPr>
                <a:t>AUTOMATED</a:t>
              </a:r>
            </a:p>
          </p:txBody>
        </p:sp>
        <p:sp>
          <p:nvSpPr>
            <p:cNvPr id="27" name="TextBox 46">
              <a:extLst>
                <a:ext uri="{FF2B5EF4-FFF2-40B4-BE49-F238E27FC236}">
                  <a16:creationId xmlns:a16="http://schemas.microsoft.com/office/drawing/2014/main" xmlns="" id="{801008B1-FD23-7546-A6FD-FA9C54B3683D}"/>
                </a:ext>
              </a:extLst>
            </p:cNvPr>
            <p:cNvSpPr txBox="1">
              <a:spLocks noChangeArrowheads="1"/>
            </p:cNvSpPr>
            <p:nvPr/>
          </p:nvSpPr>
          <p:spPr bwMode="auto">
            <a:xfrm>
              <a:off x="2811462" y="1161871"/>
              <a:ext cx="2268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1600" b="1" dirty="0">
                  <a:latin typeface="Arial" panose="020B0604020202020204" pitchFamily="34" charset="0"/>
                  <a:cs typeface="Arial" panose="020B0604020202020204" pitchFamily="34" charset="0"/>
                </a:rPr>
                <a:t>FAST</a:t>
              </a:r>
            </a:p>
          </p:txBody>
        </p:sp>
        <p:cxnSp>
          <p:nvCxnSpPr>
            <p:cNvPr id="28" name="Straight Connector 27">
              <a:extLst>
                <a:ext uri="{FF2B5EF4-FFF2-40B4-BE49-F238E27FC236}">
                  <a16:creationId xmlns:a16="http://schemas.microsoft.com/office/drawing/2014/main" xmlns="" id="{655E17DF-EC81-7E44-BC41-B5D138582F72}"/>
                </a:ext>
              </a:extLst>
            </p:cNvPr>
            <p:cNvCxnSpPr>
              <a:cxnSpLocks/>
            </p:cNvCxnSpPr>
            <p:nvPr/>
          </p:nvCxnSpPr>
          <p:spPr>
            <a:xfrm flipV="1">
              <a:off x="6553200" y="3638553"/>
              <a:ext cx="931865" cy="563296"/>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BF79489-3A64-B14B-B3FE-13B5F0A7C456}"/>
                </a:ext>
              </a:extLst>
            </p:cNvPr>
            <p:cNvCxnSpPr/>
            <p:nvPr/>
          </p:nvCxnSpPr>
          <p:spPr>
            <a:xfrm flipV="1">
              <a:off x="7480300" y="3638550"/>
              <a:ext cx="2376488" cy="1588"/>
            </a:xfrm>
            <a:prstGeom prst="straightConnector1">
              <a:avLst/>
            </a:prstGeom>
            <a:ln w="19050">
              <a:tailEnd type="diamond"/>
            </a:ln>
          </p:spPr>
          <p:style>
            <a:lnRef idx="1">
              <a:schemeClr val="accent1"/>
            </a:lnRef>
            <a:fillRef idx="0">
              <a:schemeClr val="accent1"/>
            </a:fillRef>
            <a:effectRef idx="0">
              <a:schemeClr val="accent1"/>
            </a:effectRef>
            <a:fontRef idx="minor">
              <a:schemeClr val="tx1"/>
            </a:fontRef>
          </p:style>
        </p:cxnSp>
        <p:sp>
          <p:nvSpPr>
            <p:cNvPr id="30" name="TextBox 50">
              <a:extLst>
                <a:ext uri="{FF2B5EF4-FFF2-40B4-BE49-F238E27FC236}">
                  <a16:creationId xmlns:a16="http://schemas.microsoft.com/office/drawing/2014/main" xmlns="" id="{1AA041F0-4812-7349-B856-6895C426B98B}"/>
                </a:ext>
              </a:extLst>
            </p:cNvPr>
            <p:cNvSpPr txBox="1">
              <a:spLocks noChangeArrowheads="1"/>
            </p:cNvSpPr>
            <p:nvPr/>
          </p:nvSpPr>
          <p:spPr bwMode="auto">
            <a:xfrm>
              <a:off x="7561265" y="3344863"/>
              <a:ext cx="2295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1600" b="1" dirty="0">
                  <a:latin typeface="Arial" panose="020B0604020202020204" pitchFamily="34" charset="0"/>
                  <a:cs typeface="Arial" panose="020B0604020202020204" pitchFamily="34" charset="0"/>
                </a:rPr>
                <a:t>SECURE</a:t>
              </a:r>
            </a:p>
          </p:txBody>
        </p:sp>
        <p:sp>
          <p:nvSpPr>
            <p:cNvPr id="31" name="TextBox 62">
              <a:extLst>
                <a:ext uri="{FF2B5EF4-FFF2-40B4-BE49-F238E27FC236}">
                  <a16:creationId xmlns:a16="http://schemas.microsoft.com/office/drawing/2014/main" xmlns="" id="{FB00197F-4DD6-C940-8B0C-E82E2418270C}"/>
                </a:ext>
              </a:extLst>
            </p:cNvPr>
            <p:cNvSpPr txBox="1">
              <a:spLocks noChangeArrowheads="1"/>
            </p:cNvSpPr>
            <p:nvPr/>
          </p:nvSpPr>
          <p:spPr bwMode="auto">
            <a:xfrm>
              <a:off x="1963025" y="2757089"/>
              <a:ext cx="27972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Flash-optimized pattern removal, deduplication and compression (3:1)</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Thin provisioning and snapshots maximize storage efficiency</a:t>
              </a:r>
            </a:p>
          </p:txBody>
        </p:sp>
        <p:sp>
          <p:nvSpPr>
            <p:cNvPr id="32" name="TextBox 8">
              <a:extLst>
                <a:ext uri="{FF2B5EF4-FFF2-40B4-BE49-F238E27FC236}">
                  <a16:creationId xmlns:a16="http://schemas.microsoft.com/office/drawing/2014/main" xmlns="" id="{524131FB-0450-6A4A-BB4E-13ABD97F0B5F}"/>
                </a:ext>
              </a:extLst>
            </p:cNvPr>
            <p:cNvSpPr txBox="1">
              <a:spLocks noChangeArrowheads="1"/>
            </p:cNvSpPr>
            <p:nvPr/>
          </p:nvSpPr>
          <p:spPr bwMode="auto">
            <a:xfrm>
              <a:off x="2805114" y="1490807"/>
              <a:ext cx="2352675" cy="101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IBM FlashCore</a:t>
              </a:r>
              <a:r>
                <a:rPr lang="en-US" altLang="en-US" sz="1000" baseline="30000" dirty="0">
                  <a:latin typeface="Arial" panose="020B0604020202020204" pitchFamily="34" charset="0"/>
                  <a:cs typeface="Arial" panose="020B0604020202020204" pitchFamily="34" charset="0"/>
                </a:rPr>
                <a:t>TM</a:t>
              </a:r>
              <a:r>
                <a:rPr lang="en-US" altLang="en-US" sz="1000" dirty="0">
                  <a:latin typeface="Arial" panose="020B0604020202020204" pitchFamily="34" charset="0"/>
                  <a:cs typeface="Arial" panose="020B0604020202020204" pitchFamily="34" charset="0"/>
                </a:rPr>
                <a:t> technology</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Consistent low latency even with full-time data reduction</a:t>
              </a:r>
            </a:p>
            <a:p>
              <a:pPr marL="171446" indent="-171446">
                <a:buFont typeface="Arial" panose="020B0604020202020204" pitchFamily="34" charset="0"/>
                <a:buChar char="•"/>
              </a:pPr>
              <a:r>
                <a:rPr lang="en-US" sz="998" i="1" dirty="0">
                  <a:latin typeface="+mn-lt"/>
                </a:rPr>
                <a:t>Rated for </a:t>
              </a:r>
              <a:r>
                <a:rPr lang="en-US" sz="998" i="1" u="sng" dirty="0">
                  <a:latin typeface="+mn-lt"/>
                </a:rPr>
                <a:t>sustained</a:t>
              </a:r>
              <a:r>
                <a:rPr lang="en-US" sz="998" i="1" dirty="0">
                  <a:latin typeface="+mn-lt"/>
                </a:rPr>
                <a:t> 2+ million IOPs @ sub-millisecond response</a:t>
              </a:r>
            </a:p>
            <a:p>
              <a:pPr marL="171446" indent="-171446">
                <a:buFont typeface="Arial" panose="020B0604020202020204" pitchFamily="34" charset="0"/>
                <a:buChar char="•"/>
              </a:pPr>
              <a:endParaRPr lang="en-US" altLang="en-US" sz="1000" dirty="0">
                <a:latin typeface="Arial" panose="020B0604020202020204" pitchFamily="34" charset="0"/>
                <a:cs typeface="Arial" panose="020B0604020202020204" pitchFamily="34" charset="0"/>
              </a:endParaRPr>
            </a:p>
          </p:txBody>
        </p:sp>
        <p:sp>
          <p:nvSpPr>
            <p:cNvPr id="33" name="TextBox 21">
              <a:extLst>
                <a:ext uri="{FF2B5EF4-FFF2-40B4-BE49-F238E27FC236}">
                  <a16:creationId xmlns:a16="http://schemas.microsoft.com/office/drawing/2014/main" xmlns="" id="{F59048C9-C289-9249-9781-31E8DBD80959}"/>
                </a:ext>
              </a:extLst>
            </p:cNvPr>
            <p:cNvSpPr txBox="1">
              <a:spLocks noChangeArrowheads="1"/>
            </p:cNvSpPr>
            <p:nvPr/>
          </p:nvSpPr>
          <p:spPr bwMode="auto">
            <a:xfrm>
              <a:off x="2436019" y="3754440"/>
              <a:ext cx="2311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Intuitive user interface</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Redirect on Write Snapshots</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Asynchronous Replication</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Synchronous Replication</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VMware integrated</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Linked to OpenStack</a:t>
              </a:r>
            </a:p>
          </p:txBody>
        </p:sp>
        <p:sp>
          <p:nvSpPr>
            <p:cNvPr id="34" name="Rectangle 4">
              <a:extLst>
                <a:ext uri="{FF2B5EF4-FFF2-40B4-BE49-F238E27FC236}">
                  <a16:creationId xmlns:a16="http://schemas.microsoft.com/office/drawing/2014/main" xmlns="" id="{DA75B764-25AD-3B47-9D71-20A2C1DC7266}"/>
                </a:ext>
              </a:extLst>
            </p:cNvPr>
            <p:cNvSpPr>
              <a:spLocks noChangeArrowheads="1"/>
            </p:cNvSpPr>
            <p:nvPr/>
          </p:nvSpPr>
          <p:spPr bwMode="auto">
            <a:xfrm>
              <a:off x="7499353" y="3688895"/>
              <a:ext cx="255904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IBM </a:t>
              </a:r>
              <a:r>
                <a:rPr lang="en-US" altLang="en-US" sz="1000" dirty="0" err="1">
                  <a:latin typeface="Arial" panose="020B0604020202020204" pitchFamily="34" charset="0"/>
                  <a:cs typeface="Arial" panose="020B0604020202020204" pitchFamily="34" charset="0"/>
                </a:rPr>
                <a:t>FlashCore</a:t>
              </a:r>
              <a:r>
                <a:rPr lang="en-US" altLang="en-US" sz="1000" dirty="0">
                  <a:latin typeface="Arial" panose="020B0604020202020204" pitchFamily="34" charset="0"/>
                  <a:cs typeface="Arial" panose="020B0604020202020204" pitchFamily="34" charset="0"/>
                </a:rPr>
                <a:t> technology with IBM Variable Stripe RAID</a:t>
              </a:r>
              <a:r>
                <a:rPr lang="en-US" altLang="en-US" sz="1000" baseline="30000" dirty="0">
                  <a:latin typeface="Arial" panose="020B0604020202020204" pitchFamily="34" charset="0"/>
                  <a:cs typeface="Arial" panose="020B0604020202020204" pitchFamily="34" charset="0"/>
                </a:rPr>
                <a:t>TM</a:t>
              </a:r>
              <a:r>
                <a:rPr lang="en-US" altLang="en-US" sz="1000" dirty="0">
                  <a:latin typeface="Arial" panose="020B0604020202020204" pitchFamily="34" charset="0"/>
                  <a:cs typeface="Arial" panose="020B0604020202020204" pitchFamily="34" charset="0"/>
                </a:rPr>
                <a:t> protection</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Five 9’s availability</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Survive controller failures without performance degradation</a:t>
              </a:r>
            </a:p>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Hardware-based data at rest encryption (SKLM / KMIP)</a:t>
              </a:r>
            </a:p>
          </p:txBody>
        </p:sp>
        <p:sp>
          <p:nvSpPr>
            <p:cNvPr id="35" name="TextBox 16">
              <a:extLst>
                <a:ext uri="{FF2B5EF4-FFF2-40B4-BE49-F238E27FC236}">
                  <a16:creationId xmlns:a16="http://schemas.microsoft.com/office/drawing/2014/main" xmlns="" id="{379851BC-1981-D64B-8096-36CC1CDB26B7}"/>
                </a:ext>
              </a:extLst>
            </p:cNvPr>
            <p:cNvSpPr txBox="1">
              <a:spLocks noChangeArrowheads="1"/>
            </p:cNvSpPr>
            <p:nvPr/>
          </p:nvSpPr>
          <p:spPr bwMode="auto">
            <a:xfrm>
              <a:off x="7807326" y="2789678"/>
              <a:ext cx="2514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171446" indent="-171446">
                <a:buFont typeface="Arial" panose="020B0604020202020204" pitchFamily="34" charset="0"/>
                <a:buChar char="•"/>
              </a:pPr>
              <a:r>
                <a:rPr lang="en-US" altLang="en-US" sz="1000" dirty="0">
                  <a:latin typeface="Arial" panose="020B0604020202020204" pitchFamily="34" charset="0"/>
                  <a:cs typeface="Arial" panose="020B0604020202020204" pitchFamily="34" charset="0"/>
                </a:rPr>
                <a:t>Grid-scale automatically redistributes across all resources available</a:t>
              </a:r>
            </a:p>
            <a:p>
              <a:pPr marL="171446" indent="-171446">
                <a:buFont typeface="Arial" panose="020B0604020202020204" pitchFamily="34" charset="0"/>
                <a:buChar char="•"/>
              </a:pPr>
              <a:r>
                <a:rPr lang="en-US" altLang="en-US" sz="1000" i="1" dirty="0">
                  <a:latin typeface="Arial" panose="020B0604020202020204" pitchFamily="34" charset="0"/>
                  <a:cs typeface="Arial" panose="020B0604020202020204" pitchFamily="34" charset="0"/>
                </a:rPr>
                <a:t>No hot spots, </a:t>
              </a:r>
              <a:r>
                <a:rPr lang="en-US" altLang="en-US" sz="1000" i="1" u="sng" dirty="0">
                  <a:latin typeface="Arial" panose="020B0604020202020204" pitchFamily="34" charset="0"/>
                  <a:cs typeface="Arial" panose="020B0604020202020204" pitchFamily="34" charset="0"/>
                </a:rPr>
                <a:t>zero tuning</a:t>
              </a:r>
            </a:p>
          </p:txBody>
        </p:sp>
        <p:pic>
          <p:nvPicPr>
            <p:cNvPr id="2" name="Picture 1">
              <a:extLst>
                <a:ext uri="{FF2B5EF4-FFF2-40B4-BE49-F238E27FC236}">
                  <a16:creationId xmlns:a16="http://schemas.microsoft.com/office/drawing/2014/main" xmlns="" id="{97AECB93-7374-400D-A9F3-6A62FFDCA296}"/>
                </a:ext>
              </a:extLst>
            </p:cNvPr>
            <p:cNvPicPr>
              <a:picLocks noChangeAspect="1"/>
            </p:cNvPicPr>
            <p:nvPr/>
          </p:nvPicPr>
          <p:blipFill>
            <a:blip r:embed="rId4"/>
            <a:stretch>
              <a:fillRect/>
            </a:stretch>
          </p:blipFill>
          <p:spPr>
            <a:xfrm>
              <a:off x="5049075" y="2373000"/>
              <a:ext cx="2093850" cy="1208400"/>
            </a:xfrm>
            <a:prstGeom prst="rect">
              <a:avLst/>
            </a:prstGeom>
          </p:spPr>
        </p:pic>
      </p:grpSp>
      <p:sp>
        <p:nvSpPr>
          <p:cNvPr id="5" name="Title 4">
            <a:extLst>
              <a:ext uri="{FF2B5EF4-FFF2-40B4-BE49-F238E27FC236}">
                <a16:creationId xmlns:a16="http://schemas.microsoft.com/office/drawing/2014/main" xmlns="" id="{7FF1F193-E468-8948-92ED-778758AF4C66}"/>
              </a:ext>
            </a:extLst>
          </p:cNvPr>
          <p:cNvSpPr>
            <a:spLocks noGrp="1"/>
          </p:cNvSpPr>
          <p:nvPr>
            <p:ph type="title"/>
          </p:nvPr>
        </p:nvSpPr>
        <p:spPr>
          <a:xfrm>
            <a:off x="101600" y="447674"/>
            <a:ext cx="10220326" cy="466726"/>
          </a:xfrm>
        </p:spPr>
        <p:txBody>
          <a:bodyPr/>
          <a:lstStyle/>
          <a:p>
            <a:r>
              <a:rPr lang="en-GB" dirty="0"/>
              <a:t>IBM </a:t>
            </a:r>
            <a:r>
              <a:rPr lang="en-GB" dirty="0" err="1"/>
              <a:t>FlashSystem</a:t>
            </a:r>
            <a:r>
              <a:rPr lang="en-GB" dirty="0"/>
              <a:t> A9000 Pod</a:t>
            </a:r>
            <a:endParaRPr lang="en-US" dirty="0"/>
          </a:p>
        </p:txBody>
      </p:sp>
    </p:spTree>
    <p:extLst>
      <p:ext uri="{BB962C8B-B14F-4D97-AF65-F5344CB8AC3E}">
        <p14:creationId xmlns:p14="http://schemas.microsoft.com/office/powerpoint/2010/main" val="403359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22528" y="447181"/>
            <a:ext cx="1879600" cy="466726"/>
          </a:xfrm>
        </p:spPr>
        <p:txBody>
          <a:bodyPr/>
          <a:lstStyle/>
          <a:p>
            <a:pPr>
              <a:defRPr/>
            </a:pPr>
            <a:r>
              <a:rPr lang="en-US" sz="2000" b="1" dirty="0">
                <a:solidFill>
                  <a:schemeClr val="accent6"/>
                </a:solidFill>
              </a:rPr>
              <a:t>2018 Update</a:t>
            </a:r>
          </a:p>
        </p:txBody>
      </p:sp>
      <p:sp>
        <p:nvSpPr>
          <p:cNvPr id="64514" name="Content Placeholder 2"/>
          <p:cNvSpPr>
            <a:spLocks noGrp="1" noChangeArrowheads="1"/>
          </p:cNvSpPr>
          <p:nvPr>
            <p:ph sz="half" idx="1"/>
          </p:nvPr>
        </p:nvSpPr>
        <p:spPr>
          <a:xfrm>
            <a:off x="321734" y="846051"/>
            <a:ext cx="7679266" cy="1077676"/>
          </a:xfrm>
        </p:spPr>
        <p:txBody>
          <a:bodyPr/>
          <a:lstStyle/>
          <a:p>
            <a:pPr>
              <a:spcBef>
                <a:spcPts val="0"/>
              </a:spcBef>
            </a:pPr>
            <a:r>
              <a:rPr lang="en-US" altLang="en-US" sz="1400" dirty="0"/>
              <a:t>This Storage Strategy deck has been restructured, now providing a focus on the decision trees, (to assist you more quickly in your solution choices), key strategic technologies, and offerings.  We have placed the building blocks/tiered storage guidance, and detail descriptions further down in the deck.</a:t>
            </a:r>
          </a:p>
          <a:p>
            <a:pPr>
              <a:spcBef>
                <a:spcPts val="0"/>
              </a:spcBef>
            </a:pPr>
            <a:r>
              <a:rPr lang="en-GB" altLang="en-US" sz="1400" dirty="0"/>
              <a:t>F</a:t>
            </a:r>
            <a:r>
              <a:rPr lang="en-US" altLang="en-US" sz="1400" dirty="0"/>
              <a:t>or a 2017 update on SDS Strategy and how it fits into the bigger SDE picture see here </a:t>
            </a:r>
            <a:r>
              <a:rPr lang="en-US" altLang="en-US" sz="1400" dirty="0">
                <a:sym typeface="Wingdings" pitchFamily="2" charset="2"/>
              </a:rPr>
              <a:t>- </a:t>
            </a:r>
            <a:r>
              <a:rPr lang="en-US" altLang="en-US" sz="1400" dirty="0">
                <a:sym typeface="Wingdings" pitchFamily="2" charset="2"/>
                <a:hlinkClick r:id="rId2"/>
              </a:rPr>
              <a:t>Link</a:t>
            </a:r>
            <a:r>
              <a:rPr lang="en-US" altLang="en-US" sz="1400" dirty="0">
                <a:sym typeface="Wingdings" pitchFamily="2" charset="2"/>
              </a:rPr>
              <a:t>  </a:t>
            </a:r>
            <a:endParaRPr lang="en-US" altLang="en-US" sz="1400" dirty="0"/>
          </a:p>
        </p:txBody>
      </p:sp>
      <p:sp>
        <p:nvSpPr>
          <p:cNvPr id="4" name="Content Placeholder 2">
            <a:extLst>
              <a:ext uri="{FF2B5EF4-FFF2-40B4-BE49-F238E27FC236}">
                <a16:creationId xmlns:a16="http://schemas.microsoft.com/office/drawing/2014/main" xmlns="" id="{7FDCD14F-6900-4F63-B24C-3D7E57966437}"/>
              </a:ext>
            </a:extLst>
          </p:cNvPr>
          <p:cNvSpPr txBox="1">
            <a:spLocks noChangeArrowheads="1"/>
          </p:cNvSpPr>
          <p:nvPr/>
        </p:nvSpPr>
        <p:spPr bwMode="auto">
          <a:xfrm>
            <a:off x="379412" y="2597349"/>
            <a:ext cx="7697788" cy="115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buChar char="•"/>
              <a:defRPr sz="1600">
                <a:solidFill>
                  <a:srgbClr val="000000"/>
                </a:solidFill>
                <a:latin typeface="+mn-lt"/>
                <a:ea typeface="+mn-ea"/>
                <a:cs typeface="SimSun" charset="0"/>
              </a:defRPr>
            </a:lvl1pPr>
            <a:lvl2pPr marL="742950" indent="-28575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3399"/>
                </a:solidFill>
                <a:latin typeface="+mn-lt"/>
                <a:ea typeface="+mn-ea"/>
                <a:cs typeface="SimSun" charset="0"/>
              </a:defRPr>
            </a:lvl2pPr>
            <a:lvl3pPr marL="11430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3pPr>
            <a:lvl4pPr marL="1600200" indent="-228600" algn="l" defTabSz="457200" rtl="0" eaLnBrk="0" fontAlgn="base" hangingPunct="0">
              <a:spcBef>
                <a:spcPts val="525"/>
              </a:spcBef>
              <a:spcAft>
                <a:spcPct val="0"/>
              </a:spcAft>
              <a:buClr>
                <a:srgbClr val="000000"/>
              </a:buClr>
              <a:buSzPct val="100000"/>
              <a:buFont typeface="Times New Roman" panose="02020603050405020304" pitchFamily="18" charset="0"/>
              <a:buChar char="–"/>
              <a:defRPr sz="1400">
                <a:solidFill>
                  <a:srgbClr val="000000"/>
                </a:solidFill>
                <a:latin typeface="+mn-lt"/>
                <a:ea typeface="+mn-ea"/>
                <a:cs typeface="SimSun" charset="0"/>
              </a:defRPr>
            </a:lvl4pPr>
            <a:lvl5pPr marL="20574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5pPr>
            <a:lvl6pPr marL="25146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6pPr>
            <a:lvl7pPr marL="29718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7pPr>
            <a:lvl8pPr marL="34290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8pPr>
            <a:lvl9pPr marL="38862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9pPr>
          </a:lstStyle>
          <a:p>
            <a:pPr>
              <a:spcBef>
                <a:spcPts val="0"/>
              </a:spcBef>
            </a:pPr>
            <a:r>
              <a:rPr lang="en-US" altLang="en-US" sz="1400" kern="0" dirty="0"/>
              <a:t>With the advent of Cloud-based Storage, Storage can be in a traditional “On Premise” location or “Off Premise” in a Cloud.  There are some pros and cons to each.  The following slides attempt to help you decide.</a:t>
            </a:r>
          </a:p>
          <a:p>
            <a:pPr>
              <a:spcBef>
                <a:spcPts val="0"/>
              </a:spcBef>
            </a:pPr>
            <a:r>
              <a:rPr lang="en-US" altLang="en-US" sz="1400" kern="0" dirty="0"/>
              <a:t>These decision trees attempt to guide you to the optimum storage solution based on GTS approved and tested best practices.</a:t>
            </a:r>
          </a:p>
          <a:p>
            <a:pPr>
              <a:spcBef>
                <a:spcPts val="0"/>
              </a:spcBef>
            </a:pPr>
            <a:r>
              <a:rPr lang="en-US" altLang="en-US" sz="1400" kern="0" dirty="0"/>
              <a:t>Other storage solutions are considered exceptions and should be reviewed for approval via the GTS Storage Domain.</a:t>
            </a:r>
          </a:p>
        </p:txBody>
      </p:sp>
      <p:sp>
        <p:nvSpPr>
          <p:cNvPr id="5" name="Title 1">
            <a:extLst>
              <a:ext uri="{FF2B5EF4-FFF2-40B4-BE49-F238E27FC236}">
                <a16:creationId xmlns:a16="http://schemas.microsoft.com/office/drawing/2014/main" xmlns="" id="{3C4B0FC3-8A29-4F82-82C6-9CF5F35A048C}"/>
              </a:ext>
            </a:extLst>
          </p:cNvPr>
          <p:cNvSpPr txBox="1">
            <a:spLocks/>
          </p:cNvSpPr>
          <p:nvPr/>
        </p:nvSpPr>
        <p:spPr bwMode="auto">
          <a:xfrm>
            <a:off x="222528" y="2197099"/>
            <a:ext cx="2825471"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pPr>
              <a:defRPr/>
            </a:pPr>
            <a:r>
              <a:rPr lang="en-US" sz="2000" b="1" kern="0" dirty="0">
                <a:solidFill>
                  <a:schemeClr val="accent6"/>
                </a:solidFill>
              </a:rPr>
              <a:t>Storage Location</a:t>
            </a:r>
          </a:p>
        </p:txBody>
      </p:sp>
      <p:sp>
        <p:nvSpPr>
          <p:cNvPr id="6" name="Title 1">
            <a:extLst>
              <a:ext uri="{FF2B5EF4-FFF2-40B4-BE49-F238E27FC236}">
                <a16:creationId xmlns:a16="http://schemas.microsoft.com/office/drawing/2014/main" xmlns="" id="{714F260F-7A86-4D0F-B7C6-B09CE29B7126}"/>
              </a:ext>
            </a:extLst>
          </p:cNvPr>
          <p:cNvSpPr txBox="1">
            <a:spLocks/>
          </p:cNvSpPr>
          <p:nvPr/>
        </p:nvSpPr>
        <p:spPr bwMode="auto">
          <a:xfrm>
            <a:off x="222528" y="4184127"/>
            <a:ext cx="5492471"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pPr>
              <a:defRPr/>
            </a:pPr>
            <a:r>
              <a:rPr lang="en-US" sz="2000" b="1" kern="0" dirty="0">
                <a:solidFill>
                  <a:schemeClr val="accent6"/>
                </a:solidFill>
              </a:rPr>
              <a:t>Overall Key Storage Strategic Direction</a:t>
            </a:r>
          </a:p>
        </p:txBody>
      </p:sp>
      <p:sp>
        <p:nvSpPr>
          <p:cNvPr id="7" name="Content Placeholder 2">
            <a:extLst>
              <a:ext uri="{FF2B5EF4-FFF2-40B4-BE49-F238E27FC236}">
                <a16:creationId xmlns:a16="http://schemas.microsoft.com/office/drawing/2014/main" xmlns="" id="{F5DDC8DD-AB04-4A6E-8ECE-19BB4CEB3725}"/>
              </a:ext>
            </a:extLst>
          </p:cNvPr>
          <p:cNvSpPr txBox="1">
            <a:spLocks noChangeArrowheads="1"/>
          </p:cNvSpPr>
          <p:nvPr/>
        </p:nvSpPr>
        <p:spPr bwMode="auto">
          <a:xfrm>
            <a:off x="379412" y="4635499"/>
            <a:ext cx="11279188" cy="1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buChar char="•"/>
              <a:defRPr sz="1600">
                <a:solidFill>
                  <a:srgbClr val="000000"/>
                </a:solidFill>
                <a:latin typeface="+mn-lt"/>
                <a:ea typeface="+mn-ea"/>
                <a:cs typeface="SimSun" charset="0"/>
              </a:defRPr>
            </a:lvl1pPr>
            <a:lvl2pPr marL="742950" indent="-28575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3399"/>
                </a:solidFill>
                <a:latin typeface="+mn-lt"/>
                <a:ea typeface="+mn-ea"/>
                <a:cs typeface="SimSun" charset="0"/>
              </a:defRPr>
            </a:lvl2pPr>
            <a:lvl3pPr marL="11430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3pPr>
            <a:lvl4pPr marL="1600200" indent="-228600" algn="l" defTabSz="457200" rtl="0" eaLnBrk="0" fontAlgn="base" hangingPunct="0">
              <a:spcBef>
                <a:spcPts val="525"/>
              </a:spcBef>
              <a:spcAft>
                <a:spcPct val="0"/>
              </a:spcAft>
              <a:buClr>
                <a:srgbClr val="000000"/>
              </a:buClr>
              <a:buSzPct val="100000"/>
              <a:buFont typeface="Times New Roman" panose="02020603050405020304" pitchFamily="18" charset="0"/>
              <a:buChar char="–"/>
              <a:defRPr sz="1400">
                <a:solidFill>
                  <a:srgbClr val="000000"/>
                </a:solidFill>
                <a:latin typeface="+mn-lt"/>
                <a:ea typeface="+mn-ea"/>
                <a:cs typeface="SimSun" charset="0"/>
              </a:defRPr>
            </a:lvl4pPr>
            <a:lvl5pPr marL="20574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5pPr>
            <a:lvl6pPr marL="25146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6pPr>
            <a:lvl7pPr marL="29718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7pPr>
            <a:lvl8pPr marL="34290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8pPr>
            <a:lvl9pPr marL="38862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9pPr>
          </a:lstStyle>
          <a:p>
            <a:pPr>
              <a:spcBef>
                <a:spcPts val="0"/>
              </a:spcBef>
            </a:pPr>
            <a:r>
              <a:rPr lang="en-US" altLang="en-US" sz="1400" kern="0" dirty="0"/>
              <a:t>Our  primary strategy is to use the IBM Cloud Private Storage Offering in as many solutions as possible.</a:t>
            </a:r>
          </a:p>
          <a:p>
            <a:pPr>
              <a:spcBef>
                <a:spcPts val="0"/>
              </a:spcBef>
            </a:pPr>
            <a:r>
              <a:rPr lang="en-US" altLang="en-US" sz="1400" kern="0" dirty="0"/>
              <a:t>We are moving away from virtualized storage unless it is a client requirement (No SVC)</a:t>
            </a:r>
          </a:p>
          <a:p>
            <a:pPr>
              <a:spcBef>
                <a:spcPts val="0"/>
              </a:spcBef>
            </a:pPr>
            <a:r>
              <a:rPr lang="en-US" altLang="en-US" sz="1400" kern="0" dirty="0"/>
              <a:t>We are exploiting the A9000 Pod instead of spinning disk and employing QOS when needed</a:t>
            </a:r>
          </a:p>
          <a:p>
            <a:pPr>
              <a:spcBef>
                <a:spcPts val="0"/>
              </a:spcBef>
            </a:pPr>
            <a:r>
              <a:rPr lang="en-US" altLang="en-US" sz="1400" kern="0" dirty="0"/>
              <a:t>Move non-mission critical workloads/storage to IBM Cloud</a:t>
            </a:r>
          </a:p>
          <a:p>
            <a:pPr>
              <a:spcBef>
                <a:spcPts val="0"/>
              </a:spcBef>
            </a:pPr>
            <a:r>
              <a:rPr lang="en-US" altLang="en-US" sz="1400" kern="0" dirty="0"/>
              <a:t>Implement a Disaster Recovery solution with replication to IBM Cloud</a:t>
            </a:r>
          </a:p>
          <a:p>
            <a:pPr>
              <a:spcBef>
                <a:spcPts val="0"/>
              </a:spcBef>
            </a:pPr>
            <a:r>
              <a:rPr lang="en-US" altLang="en-US" sz="1400" kern="0" dirty="0">
                <a:solidFill>
                  <a:schemeClr val="accent6"/>
                </a:solidFill>
              </a:rPr>
              <a:t>We use deduplication and compression heavily in our strategy to achieve target costs (per GB). Please see slide later in this deck for details and be sure you ask about this during sizing. Host or infight encryption or compression can adversely affect storage optimization which will substantially increase costs by eliminating storage optimization</a:t>
            </a:r>
            <a:r>
              <a:rPr lang="en-US" altLang="en-US" sz="1400" kern="0" dirty="0"/>
              <a:t>.</a:t>
            </a:r>
          </a:p>
          <a:p>
            <a:endParaRPr lang="en-US" altLang="en-US" sz="1400" kern="0" dirty="0"/>
          </a:p>
        </p:txBody>
      </p:sp>
      <p:sp>
        <p:nvSpPr>
          <p:cNvPr id="10" name="Title 1">
            <a:extLst>
              <a:ext uri="{FF2B5EF4-FFF2-40B4-BE49-F238E27FC236}">
                <a16:creationId xmlns:a16="http://schemas.microsoft.com/office/drawing/2014/main" xmlns="" id="{10A82E17-CC68-43CC-AD7C-54AD77D07FD1}"/>
              </a:ext>
            </a:extLst>
          </p:cNvPr>
          <p:cNvSpPr txBox="1">
            <a:spLocks/>
          </p:cNvSpPr>
          <p:nvPr/>
        </p:nvSpPr>
        <p:spPr bwMode="auto">
          <a:xfrm>
            <a:off x="8534400" y="667271"/>
            <a:ext cx="3860800"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2D2DB9"/>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pPr>
              <a:defRPr/>
            </a:pPr>
            <a:r>
              <a:rPr lang="en-US" sz="1800" kern="0" dirty="0">
                <a:solidFill>
                  <a:schemeClr val="accent6"/>
                </a:solidFill>
              </a:rPr>
              <a:t>Go To Slide # by Topic </a:t>
            </a:r>
          </a:p>
        </p:txBody>
      </p:sp>
      <p:pic>
        <p:nvPicPr>
          <p:cNvPr id="11" name="Picture 10">
            <a:extLst>
              <a:ext uri="{FF2B5EF4-FFF2-40B4-BE49-F238E27FC236}">
                <a16:creationId xmlns:a16="http://schemas.microsoft.com/office/drawing/2014/main" xmlns="" id="{B4908102-3734-2441-BFB4-F87EBD6E9324}"/>
              </a:ext>
            </a:extLst>
          </p:cNvPr>
          <p:cNvPicPr/>
          <p:nvPr/>
        </p:nvPicPr>
        <p:blipFill>
          <a:blip r:embed="rId3"/>
          <a:stretch/>
        </p:blipFill>
        <p:spPr>
          <a:xfrm>
            <a:off x="8305800" y="1108148"/>
            <a:ext cx="3672480" cy="3463491"/>
          </a:xfrm>
          <a:prstGeom prst="rect">
            <a:avLst/>
          </a:prstGeom>
          <a:ln>
            <a:noFill/>
          </a:ln>
        </p:spPr>
      </p:pic>
    </p:spTree>
    <p:extLst>
      <p:ext uri="{BB962C8B-B14F-4D97-AF65-F5344CB8AC3E}">
        <p14:creationId xmlns:p14="http://schemas.microsoft.com/office/powerpoint/2010/main" val="3915511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E6287AAE-9493-2948-91E6-176A4D85C2AC}"/>
              </a:ext>
            </a:extLst>
          </p:cNvPr>
          <p:cNvGraphicFramePr>
            <a:graphicFrameLocks noGrp="1"/>
          </p:cNvGraphicFramePr>
          <p:nvPr>
            <p:extLst>
              <p:ext uri="{D42A27DB-BD31-4B8C-83A1-F6EECF244321}">
                <p14:modId xmlns:p14="http://schemas.microsoft.com/office/powerpoint/2010/main" val="980307032"/>
              </p:ext>
            </p:extLst>
          </p:nvPr>
        </p:nvGraphicFramePr>
        <p:xfrm>
          <a:off x="381000" y="990600"/>
          <a:ext cx="11430000" cy="5050306"/>
        </p:xfrm>
        <a:graphic>
          <a:graphicData uri="http://schemas.openxmlformats.org/drawingml/2006/table">
            <a:tbl>
              <a:tblPr firstRow="1" bandRow="1">
                <a:tableStyleId>{793D81CF-94F2-401A-BA57-92F5A7B2D0C5}</a:tableStyleId>
              </a:tblPr>
              <a:tblGrid>
                <a:gridCol w="2693778">
                  <a:extLst>
                    <a:ext uri="{9D8B030D-6E8A-4147-A177-3AD203B41FA5}">
                      <a16:colId xmlns:a16="http://schemas.microsoft.com/office/drawing/2014/main" xmlns="" val="20000"/>
                    </a:ext>
                  </a:extLst>
                </a:gridCol>
                <a:gridCol w="4525101">
                  <a:extLst>
                    <a:ext uri="{9D8B030D-6E8A-4147-A177-3AD203B41FA5}">
                      <a16:colId xmlns:a16="http://schemas.microsoft.com/office/drawing/2014/main" xmlns="" val="20001"/>
                    </a:ext>
                  </a:extLst>
                </a:gridCol>
                <a:gridCol w="4211121">
                  <a:extLst>
                    <a:ext uri="{9D8B030D-6E8A-4147-A177-3AD203B41FA5}">
                      <a16:colId xmlns:a16="http://schemas.microsoft.com/office/drawing/2014/main" xmlns="" val="20002"/>
                    </a:ext>
                  </a:extLst>
                </a:gridCol>
              </a:tblGrid>
              <a:tr h="635408">
                <a:tc>
                  <a:txBody>
                    <a:bodyPr/>
                    <a:lstStyle/>
                    <a:p>
                      <a:pPr marL="9525" marR="0" algn="l" defTabSz="457178" rtl="0" eaLnBrk="1" fontAlgn="auto" latinLnBrk="0" hangingPunct="1">
                        <a:spcBef>
                          <a:spcPts val="0"/>
                        </a:spcBef>
                        <a:spcAft>
                          <a:spcPts val="0"/>
                        </a:spcAft>
                      </a:pPr>
                      <a:r>
                        <a:rPr lang="en-US" sz="1800" b="1" kern="1200" dirty="0">
                          <a:solidFill>
                            <a:schemeClr val="bg1"/>
                          </a:solidFill>
                          <a:effectLst/>
                          <a:latin typeface="+mn-lt"/>
                          <a:ea typeface="+mn-ea"/>
                          <a:cs typeface="+mn-cs"/>
                        </a:rPr>
                        <a:t>Configuration</a:t>
                      </a:r>
                    </a:p>
                  </a:txBody>
                  <a:tcPr marL="68576" marR="68576" marT="45717" marB="45717"/>
                </a:tc>
                <a:tc>
                  <a:txBody>
                    <a:bodyPr/>
                    <a:lstStyle/>
                    <a:p>
                      <a:pPr marL="9525" marR="0" algn="l" defTabSz="457178" rtl="0" eaLnBrk="1" fontAlgn="auto" latinLnBrk="0" hangingPunct="1">
                        <a:spcBef>
                          <a:spcPts val="0"/>
                        </a:spcBef>
                        <a:spcAft>
                          <a:spcPts val="0"/>
                        </a:spcAft>
                      </a:pPr>
                      <a:r>
                        <a:rPr lang="en-US" sz="1800" b="1" kern="1200" baseline="0" dirty="0" err="1">
                          <a:solidFill>
                            <a:schemeClr val="bg1"/>
                          </a:solidFill>
                          <a:effectLst/>
                          <a:latin typeface="+mn-lt"/>
                          <a:ea typeface="+mn-ea"/>
                          <a:cs typeface="+mn-cs"/>
                        </a:rPr>
                        <a:t>FlashSystem</a:t>
                      </a:r>
                      <a:r>
                        <a:rPr lang="en-US" sz="1800" b="1" kern="1200" baseline="0" dirty="0">
                          <a:solidFill>
                            <a:schemeClr val="bg1"/>
                          </a:solidFill>
                          <a:effectLst/>
                          <a:latin typeface="+mn-lt"/>
                          <a:ea typeface="+mn-ea"/>
                          <a:cs typeface="+mn-cs"/>
                        </a:rPr>
                        <a:t> A9000 - Performance Optimized</a:t>
                      </a: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800" b="1" kern="1200" baseline="0" dirty="0">
                          <a:solidFill>
                            <a:schemeClr val="bg1"/>
                          </a:solidFill>
                          <a:effectLst/>
                          <a:latin typeface="+mn-lt"/>
                          <a:ea typeface="+mn-ea"/>
                          <a:cs typeface="+mn-cs"/>
                        </a:rPr>
                        <a:t>XIV Gen 3 (314) - Capacity Optimized</a:t>
                      </a:r>
                      <a:endParaRPr lang="en-US" sz="1800" b="1" kern="1200" dirty="0">
                        <a:solidFill>
                          <a:schemeClr val="bg1"/>
                        </a:solidFill>
                        <a:effectLst/>
                        <a:latin typeface="+mn-lt"/>
                        <a:ea typeface="+mn-ea"/>
                        <a:cs typeface="+mn-cs"/>
                      </a:endParaRPr>
                    </a:p>
                  </a:txBody>
                  <a:tcPr marL="68576" marR="68576" marT="45717" marB="45717"/>
                </a:tc>
                <a:extLst>
                  <a:ext uri="{0D108BD9-81ED-4DB2-BD59-A6C34878D82A}">
                    <a16:rowId xmlns:a16="http://schemas.microsoft.com/office/drawing/2014/main" xmlns="" val="10000"/>
                  </a:ext>
                </a:extLst>
              </a:tr>
              <a:tr h="652130">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Performance</a:t>
                      </a: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Up</a:t>
                      </a:r>
                      <a:r>
                        <a:rPr lang="en-US" sz="1400" b="0" kern="1200" baseline="0" dirty="0">
                          <a:solidFill>
                            <a:schemeClr val="dk1"/>
                          </a:solidFill>
                          <a:effectLst/>
                          <a:latin typeface="+mn-lt"/>
                          <a:ea typeface="+mn-ea"/>
                          <a:cs typeface="+mn-cs"/>
                        </a:rPr>
                        <a:t> to 2.0 million</a:t>
                      </a:r>
                      <a:r>
                        <a:rPr lang="en-US" sz="1400" b="0" kern="1200" dirty="0">
                          <a:solidFill>
                            <a:schemeClr val="dk1"/>
                          </a:solidFill>
                          <a:effectLst/>
                          <a:latin typeface="+mn-lt"/>
                          <a:ea typeface="+mn-ea"/>
                          <a:cs typeface="+mn-cs"/>
                        </a:rPr>
                        <a:t> IOPS (70/30)</a:t>
                      </a:r>
                      <a:endParaRPr lang="en-US" sz="1400" b="0" kern="1200" baseline="0" dirty="0">
                        <a:solidFill>
                          <a:schemeClr val="dk1"/>
                        </a:solidFill>
                        <a:effectLst/>
                        <a:latin typeface="+mn-lt"/>
                        <a:ea typeface="+mn-ea"/>
                        <a:cs typeface="+mn-cs"/>
                      </a:endParaRPr>
                    </a:p>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250 microsecond latency</a:t>
                      </a:r>
                    </a:p>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Consistent low latency for mixed workloads</a:t>
                      </a:r>
                      <a:endParaRPr lang="en-US" sz="1400" b="0" kern="1200" dirty="0">
                        <a:solidFill>
                          <a:schemeClr val="dk1"/>
                        </a:solidFill>
                        <a:effectLst/>
                        <a:latin typeface="+mn-lt"/>
                        <a:ea typeface="+mn-ea"/>
                        <a:cs typeface="+mn-cs"/>
                      </a:endParaRP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Up</a:t>
                      </a:r>
                      <a:r>
                        <a:rPr lang="en-US" sz="1400" b="0" kern="1200" baseline="0" dirty="0">
                          <a:solidFill>
                            <a:schemeClr val="dk1"/>
                          </a:solidFill>
                          <a:effectLst/>
                          <a:latin typeface="+mn-lt"/>
                          <a:ea typeface="+mn-ea"/>
                          <a:cs typeface="+mn-cs"/>
                        </a:rPr>
                        <a:t> to 150,000 IOPS (70/30)</a:t>
                      </a:r>
                    </a:p>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baseline="0" dirty="0">
                          <a:solidFill>
                            <a:schemeClr val="dk1"/>
                          </a:solidFill>
                          <a:effectLst/>
                          <a:latin typeface="+mn-lt"/>
                          <a:ea typeface="+mn-ea"/>
                          <a:cs typeface="+mn-cs"/>
                        </a:rPr>
                        <a:t>1.5 millisecond latency</a:t>
                      </a:r>
                    </a:p>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baseline="0" dirty="0">
                          <a:solidFill>
                            <a:schemeClr val="dk1"/>
                          </a:solidFill>
                          <a:effectLst/>
                          <a:latin typeface="+mn-lt"/>
                          <a:ea typeface="+mn-ea"/>
                          <a:cs typeface="+mn-cs"/>
                        </a:rPr>
                        <a:t>Great performance for smaller active data sets</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1"/>
                  </a:ext>
                </a:extLst>
              </a:tr>
              <a:tr h="468194">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Capacity</a:t>
                      </a: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baseline="0" dirty="0">
                          <a:solidFill>
                            <a:schemeClr val="dk1"/>
                          </a:solidFill>
                          <a:effectLst/>
                          <a:latin typeface="+mn-lt"/>
                          <a:ea typeface="+mn-ea"/>
                          <a:cs typeface="+mn-cs"/>
                        </a:rPr>
                        <a:t>12x 3.6 129 TB 12x 8.5, 306 TB 12x 18 TB 648 TB (All flash)</a:t>
                      </a:r>
                    </a:p>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baseline="0" dirty="0">
                          <a:solidFill>
                            <a:schemeClr val="dk1"/>
                          </a:solidFill>
                          <a:effectLst/>
                          <a:latin typeface="+mn-lt"/>
                          <a:ea typeface="+mn-ea"/>
                          <a:cs typeface="+mn-cs"/>
                        </a:rPr>
                        <a:t>IBM </a:t>
                      </a:r>
                      <a:r>
                        <a:rPr lang="en-US" sz="1400" b="0" kern="1200" baseline="0" dirty="0" err="1">
                          <a:solidFill>
                            <a:schemeClr val="dk1"/>
                          </a:solidFill>
                          <a:effectLst/>
                          <a:latin typeface="+mn-lt"/>
                          <a:ea typeface="+mn-ea"/>
                          <a:cs typeface="+mn-cs"/>
                        </a:rPr>
                        <a:t>FlashCore</a:t>
                      </a:r>
                      <a:r>
                        <a:rPr lang="en-US" sz="1400" b="0" kern="1200" baseline="0" dirty="0">
                          <a:solidFill>
                            <a:schemeClr val="dk1"/>
                          </a:solidFill>
                          <a:effectLst/>
                          <a:latin typeface="+mn-lt"/>
                          <a:ea typeface="+mn-ea"/>
                          <a:cs typeface="+mn-cs"/>
                        </a:rPr>
                        <a:t>™ technology </a:t>
                      </a:r>
                      <a:endParaRPr lang="en-US" sz="1400" b="0" kern="1200" dirty="0">
                        <a:solidFill>
                          <a:schemeClr val="dk1"/>
                        </a:solidFill>
                        <a:effectLst/>
                        <a:latin typeface="+mn-lt"/>
                        <a:ea typeface="+mn-ea"/>
                        <a:cs typeface="+mn-cs"/>
                      </a:endParaRP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354TB to 970TB effective (HDD)</a:t>
                      </a:r>
                    </a:p>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Flash SSDs</a:t>
                      </a:r>
                      <a:r>
                        <a:rPr lang="en-US" sz="1400" b="0" kern="1200" baseline="0" dirty="0">
                          <a:solidFill>
                            <a:schemeClr val="dk1"/>
                          </a:solidFill>
                          <a:effectLst/>
                          <a:latin typeface="+mn-lt"/>
                          <a:ea typeface="+mn-ea"/>
                          <a:cs typeface="+mn-cs"/>
                        </a:rPr>
                        <a:t> as Cache</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2"/>
                  </a:ext>
                </a:extLst>
              </a:tr>
              <a:tr h="652130">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Architecture</a:t>
                      </a: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Rack-based</a:t>
                      </a:r>
                      <a:r>
                        <a:rPr lang="en-US" sz="1400" b="0" kern="1200" baseline="0" dirty="0">
                          <a:solidFill>
                            <a:schemeClr val="dk1"/>
                          </a:solidFill>
                          <a:effectLst/>
                          <a:latin typeface="+mn-lt"/>
                          <a:ea typeface="+mn-ea"/>
                          <a:cs typeface="+mn-cs"/>
                        </a:rPr>
                        <a:t> units offering. Depending on size and performance needed see above capacity.</a:t>
                      </a:r>
                      <a:endParaRPr lang="en-US" sz="1400" b="0" kern="1200" dirty="0">
                        <a:solidFill>
                          <a:schemeClr val="dk1"/>
                        </a:solidFill>
                        <a:effectLst/>
                        <a:latin typeface="+mn-lt"/>
                        <a:ea typeface="+mn-ea"/>
                        <a:cs typeface="+mn-cs"/>
                      </a:endParaRP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Integrated rack-based offering, InfiniBand backplane</a:t>
                      </a:r>
                    </a:p>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Minimum of 6</a:t>
                      </a:r>
                      <a:r>
                        <a:rPr lang="en-US" sz="1400" b="0" kern="1200" baseline="0" dirty="0">
                          <a:solidFill>
                            <a:schemeClr val="dk1"/>
                          </a:solidFill>
                          <a:effectLst/>
                          <a:latin typeface="+mn-lt"/>
                          <a:ea typeface="+mn-ea"/>
                          <a:cs typeface="+mn-cs"/>
                        </a:rPr>
                        <a:t> up to 15 modules</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3"/>
                  </a:ext>
                </a:extLst>
              </a:tr>
              <a:tr h="852787">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Data Reduction</a:t>
                      </a: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Flash-optimized data reduction suite includes pattern removal, deduplication and compression;  Reduction algorithm executes across all grid elements</a:t>
                      </a: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IBM</a:t>
                      </a:r>
                      <a:r>
                        <a:rPr lang="en-US" sz="1400" b="0" kern="1200" baseline="0" dirty="0">
                          <a:solidFill>
                            <a:schemeClr val="dk1"/>
                          </a:solidFill>
                          <a:effectLst/>
                          <a:latin typeface="+mn-lt"/>
                          <a:ea typeface="+mn-ea"/>
                          <a:cs typeface="+mn-cs"/>
                        </a:rPr>
                        <a:t> RACE engine for Real-time Compression</a:t>
                      </a:r>
                    </a:p>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Selectable Compression (up to 5:1 data reduction)</a:t>
                      </a:r>
                    </a:p>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Reduction algorithm executes across up to 15 modules</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4"/>
                  </a:ext>
                </a:extLst>
              </a:tr>
              <a:tr h="635408">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User Interface</a:t>
                      </a: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baseline="0" dirty="0">
                          <a:solidFill>
                            <a:schemeClr val="dk1"/>
                          </a:solidFill>
                          <a:effectLst/>
                          <a:latin typeface="+mn-lt"/>
                          <a:ea typeface="+mn-ea"/>
                          <a:cs typeface="+mn-cs"/>
                        </a:rPr>
                        <a:t>Easy enough for non-administrator tenants to use but powerful enough for a storage admin</a:t>
                      </a:r>
                      <a:endParaRPr lang="en-US" sz="1400" b="0" kern="1200" dirty="0">
                        <a:solidFill>
                          <a:schemeClr val="dk1"/>
                        </a:solidFill>
                        <a:effectLst/>
                        <a:latin typeface="+mn-lt"/>
                        <a:ea typeface="+mn-ea"/>
                        <a:cs typeface="+mn-cs"/>
                      </a:endParaRP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Award winning XIV table</a:t>
                      </a:r>
                      <a:r>
                        <a:rPr lang="en-US" sz="1400" b="0" kern="1200" baseline="0" dirty="0">
                          <a:solidFill>
                            <a:schemeClr val="dk1"/>
                          </a:solidFill>
                          <a:effectLst/>
                          <a:latin typeface="+mn-lt"/>
                          <a:ea typeface="+mn-ea"/>
                          <a:cs typeface="+mn-cs"/>
                        </a:rPr>
                        <a:t> driven interface</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5"/>
                  </a:ext>
                </a:extLst>
              </a:tr>
              <a:tr h="635408">
                <a:tc>
                  <a:txBody>
                    <a:bodyPr/>
                    <a:lstStyle/>
                    <a:p>
                      <a:pPr marL="9525" marR="0" algn="l" defTabSz="457178" rtl="0" eaLnBrk="1" fontAlgn="auto" latinLnBrk="0" hangingPunct="1">
                        <a:spcBef>
                          <a:spcPts val="0"/>
                        </a:spcBef>
                        <a:spcAft>
                          <a:spcPts val="0"/>
                        </a:spcAft>
                      </a:pPr>
                      <a:r>
                        <a:rPr lang="en-US" sz="1800" b="0" kern="1200" dirty="0">
                          <a:solidFill>
                            <a:schemeClr val="dk1"/>
                          </a:solidFill>
                          <a:effectLst/>
                          <a:latin typeface="+mn-lt"/>
                          <a:ea typeface="+mn-ea"/>
                          <a:cs typeface="+mn-cs"/>
                        </a:rPr>
                        <a:t>Quality</a:t>
                      </a:r>
                      <a:r>
                        <a:rPr lang="en-US" sz="1800" b="0" kern="1200" baseline="0" dirty="0">
                          <a:solidFill>
                            <a:schemeClr val="dk1"/>
                          </a:solidFill>
                          <a:effectLst/>
                          <a:latin typeface="+mn-lt"/>
                          <a:ea typeface="+mn-ea"/>
                          <a:cs typeface="+mn-cs"/>
                        </a:rPr>
                        <a:t> of Service</a:t>
                      </a:r>
                      <a:endParaRPr lang="en-US" sz="1800" b="0" kern="1200" dirty="0">
                        <a:solidFill>
                          <a:schemeClr val="dk1"/>
                        </a:solidFill>
                        <a:effectLst/>
                        <a:latin typeface="+mn-lt"/>
                        <a:ea typeface="+mn-ea"/>
                        <a:cs typeface="+mn-cs"/>
                      </a:endParaRPr>
                    </a:p>
                  </a:txBody>
                  <a:tcPr marL="68576" marR="68576" marT="45717" marB="45717"/>
                </a:tc>
                <a:tc>
                  <a:txBody>
                    <a:bodyPr/>
                    <a:lstStyle/>
                    <a:p>
                      <a:pPr marL="9525" marR="0" algn="l" defTabSz="457178" rtl="0" eaLnBrk="1" fontAlgn="auto" latinLnBrk="0" hangingPunct="1">
                        <a:spcBef>
                          <a:spcPts val="0"/>
                        </a:spcBef>
                        <a:spcAft>
                          <a:spcPts val="0"/>
                        </a:spcAft>
                      </a:pPr>
                      <a:r>
                        <a:rPr lang="en-US" sz="1400" b="0" kern="1200" dirty="0">
                          <a:solidFill>
                            <a:schemeClr val="dk1"/>
                          </a:solidFill>
                          <a:effectLst/>
                          <a:latin typeface="+mn-lt"/>
                          <a:ea typeface="+mn-ea"/>
                          <a:cs typeface="+mn-cs"/>
                        </a:rPr>
                        <a:t>QoS</a:t>
                      </a:r>
                      <a:r>
                        <a:rPr lang="en-US" sz="1400" b="0" kern="1200" baseline="0" dirty="0">
                          <a:solidFill>
                            <a:schemeClr val="dk1"/>
                          </a:solidFill>
                          <a:effectLst/>
                          <a:latin typeface="+mn-lt"/>
                          <a:ea typeface="+mn-ea"/>
                          <a:cs typeface="+mn-cs"/>
                        </a:rPr>
                        <a:t> for every volume, pool or host</a:t>
                      </a:r>
                      <a:endParaRPr lang="en-US" sz="1400" b="0" kern="1200" dirty="0">
                        <a:solidFill>
                          <a:schemeClr val="dk1"/>
                        </a:solidFill>
                        <a:effectLst/>
                        <a:latin typeface="+mn-lt"/>
                        <a:ea typeface="+mn-ea"/>
                        <a:cs typeface="+mn-cs"/>
                      </a:endParaRPr>
                    </a:p>
                  </a:txBody>
                  <a:tcPr marL="68576" marR="68576" marT="45717" marB="45717"/>
                </a:tc>
                <a:tc>
                  <a:txBody>
                    <a:bodyPr/>
                    <a:lstStyle/>
                    <a:p>
                      <a:pPr marL="9525" marR="0" indent="0" algn="l" defTabSz="457178"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QoS</a:t>
                      </a:r>
                      <a:r>
                        <a:rPr lang="en-US" sz="1400" b="0" kern="1200" baseline="0" dirty="0">
                          <a:solidFill>
                            <a:schemeClr val="dk1"/>
                          </a:solidFill>
                          <a:effectLst/>
                          <a:latin typeface="+mn-lt"/>
                          <a:ea typeface="+mn-ea"/>
                          <a:cs typeface="+mn-cs"/>
                        </a:rPr>
                        <a:t> for performance groups</a:t>
                      </a:r>
                      <a:endParaRPr lang="en-US" sz="1400" b="0" kern="1200" dirty="0">
                        <a:solidFill>
                          <a:schemeClr val="dk1"/>
                        </a:solidFill>
                        <a:effectLst/>
                        <a:latin typeface="+mn-lt"/>
                        <a:ea typeface="+mn-ea"/>
                        <a:cs typeface="+mn-cs"/>
                      </a:endParaRPr>
                    </a:p>
                  </a:txBody>
                  <a:tcPr marL="68576" marR="68576" marT="45717" marB="45717"/>
                </a:tc>
                <a:extLst>
                  <a:ext uri="{0D108BD9-81ED-4DB2-BD59-A6C34878D82A}">
                    <a16:rowId xmlns:a16="http://schemas.microsoft.com/office/drawing/2014/main" xmlns="" val="10006"/>
                  </a:ext>
                </a:extLst>
              </a:tr>
            </a:tbl>
          </a:graphicData>
        </a:graphic>
      </p:graphicFrame>
      <p:sp>
        <p:nvSpPr>
          <p:cNvPr id="4" name="Title 1">
            <a:extLst>
              <a:ext uri="{FF2B5EF4-FFF2-40B4-BE49-F238E27FC236}">
                <a16:creationId xmlns:a16="http://schemas.microsoft.com/office/drawing/2014/main" xmlns="" id="{732920DF-94E2-5A41-9FB5-33DA365A779D}"/>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Flash system</a:t>
            </a:r>
          </a:p>
        </p:txBody>
      </p:sp>
      <p:sp>
        <p:nvSpPr>
          <p:cNvPr id="2" name="Title 1">
            <a:extLst>
              <a:ext uri="{FF2B5EF4-FFF2-40B4-BE49-F238E27FC236}">
                <a16:creationId xmlns:a16="http://schemas.microsoft.com/office/drawing/2014/main" xmlns="" id="{6C2ACC20-D218-1B46-BA44-5B3091770E53}"/>
              </a:ext>
            </a:extLst>
          </p:cNvPr>
          <p:cNvSpPr>
            <a:spLocks noGrp="1"/>
          </p:cNvSpPr>
          <p:nvPr>
            <p:ph type="title"/>
          </p:nvPr>
        </p:nvSpPr>
        <p:spPr>
          <a:xfrm>
            <a:off x="101601" y="447674"/>
            <a:ext cx="7061200" cy="466726"/>
          </a:xfrm>
        </p:spPr>
        <p:txBody>
          <a:bodyPr/>
          <a:lstStyle/>
          <a:p>
            <a:r>
              <a:rPr lang="en-GB" dirty="0" err="1"/>
              <a:t>IPHyperStor</a:t>
            </a:r>
            <a:r>
              <a:rPr lang="en-GB" dirty="0"/>
              <a:t> – why replace XIV?</a:t>
            </a:r>
            <a:endParaRPr lang="en-US" dirty="0"/>
          </a:p>
        </p:txBody>
      </p:sp>
    </p:spTree>
    <p:extLst>
      <p:ext uri="{BB962C8B-B14F-4D97-AF65-F5344CB8AC3E}">
        <p14:creationId xmlns:p14="http://schemas.microsoft.com/office/powerpoint/2010/main" val="1259349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6"/>
          <p:cNvSpPr>
            <a:spLocks noChangeArrowheads="1"/>
          </p:cNvSpPr>
          <p:nvPr/>
        </p:nvSpPr>
        <p:spPr bwMode="auto">
          <a:xfrm>
            <a:off x="4724400" y="1447800"/>
            <a:ext cx="266700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200" b="1" dirty="0">
                <a:solidFill>
                  <a:srgbClr val="000000"/>
                </a:solidFill>
                <a:effectLst>
                  <a:outerShdw blurRad="38100" dist="38100" dir="2700000" algn="tl">
                    <a:srgbClr val="C0C0C0"/>
                  </a:outerShdw>
                </a:effectLst>
              </a:rPr>
              <a:t>IBM</a:t>
            </a:r>
          </a:p>
          <a:p>
            <a:pPr algn="ctr">
              <a:defRPr/>
            </a:pPr>
            <a:r>
              <a:rPr lang="en-US" altLang="en-US" sz="1200" b="1" dirty="0">
                <a:solidFill>
                  <a:srgbClr val="000000"/>
                </a:solidFill>
                <a:effectLst>
                  <a:outerShdw blurRad="38100" dist="38100" dir="2700000" algn="tl">
                    <a:srgbClr val="C0C0C0"/>
                  </a:outerShdw>
                </a:effectLst>
              </a:rPr>
              <a:t>ALL Flash </a:t>
            </a:r>
          </a:p>
          <a:p>
            <a:pPr algn="ctr">
              <a:defRPr/>
            </a:pPr>
            <a:r>
              <a:rPr lang="en-US" altLang="en-US" sz="1200" b="1" dirty="0">
                <a:solidFill>
                  <a:srgbClr val="000000"/>
                </a:solidFill>
                <a:effectLst>
                  <a:outerShdw blurRad="38100" dist="38100" dir="2700000" algn="tl">
                    <a:srgbClr val="C0C0C0"/>
                  </a:outerShdw>
                </a:effectLst>
              </a:rPr>
              <a:t>High Performance</a:t>
            </a:r>
          </a:p>
        </p:txBody>
      </p:sp>
      <p:sp>
        <p:nvSpPr>
          <p:cNvPr id="23" name="Rectangle 46"/>
          <p:cNvSpPr>
            <a:spLocks noChangeArrowheads="1"/>
          </p:cNvSpPr>
          <p:nvPr/>
        </p:nvSpPr>
        <p:spPr bwMode="auto">
          <a:xfrm>
            <a:off x="727019" y="3190614"/>
            <a:ext cx="182880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algn="ctr"/>
            <a:r>
              <a:rPr lang="en-US" altLang="en-US" sz="1200" b="1" dirty="0">
                <a:solidFill>
                  <a:srgbClr val="000000"/>
                </a:solidFill>
                <a:effectLst>
                  <a:outerShdw blurRad="38100" dist="38100" dir="2700000" algn="tl">
                    <a:srgbClr val="C0C0C0"/>
                  </a:outerShdw>
                </a:effectLst>
              </a:rPr>
              <a:t>Simplified infrastructure</a:t>
            </a:r>
          </a:p>
          <a:p>
            <a:pPr algn="ctr"/>
            <a:r>
              <a:rPr lang="en-US" altLang="en-US" sz="1200" b="1" dirty="0">
                <a:solidFill>
                  <a:srgbClr val="000000"/>
                </a:solidFill>
                <a:effectLst>
                  <a:outerShdw blurRad="38100" dist="38100" dir="2700000" algn="tl">
                    <a:srgbClr val="C0C0C0"/>
                  </a:outerShdw>
                </a:effectLst>
              </a:rPr>
              <a:t>Using iSCSI (or FC) </a:t>
            </a:r>
          </a:p>
        </p:txBody>
      </p:sp>
      <p:sp>
        <p:nvSpPr>
          <p:cNvPr id="25" name="Rectangle 46"/>
          <p:cNvSpPr>
            <a:spLocks noChangeArrowheads="1"/>
          </p:cNvSpPr>
          <p:nvPr/>
        </p:nvSpPr>
        <p:spPr bwMode="auto">
          <a:xfrm>
            <a:off x="4419600" y="2057400"/>
            <a:ext cx="335402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200" b="1" dirty="0">
                <a:solidFill>
                  <a:srgbClr val="000000"/>
                </a:solidFill>
                <a:effectLst>
                  <a:outerShdw blurRad="38100" dist="38100" dir="2700000" algn="tl">
                    <a:srgbClr val="C0C0C0"/>
                  </a:outerShdw>
                </a:effectLst>
              </a:rPr>
              <a:t>No </a:t>
            </a:r>
            <a:r>
              <a:rPr lang="en-US" altLang="en-US" sz="1200" b="1" dirty="0" err="1">
                <a:solidFill>
                  <a:srgbClr val="000000"/>
                </a:solidFill>
                <a:effectLst>
                  <a:outerShdw blurRad="38100" dist="38100" dir="2700000" algn="tl">
                    <a:srgbClr val="C0C0C0"/>
                  </a:outerShdw>
                </a:effectLst>
              </a:rPr>
              <a:t>Tiering</a:t>
            </a:r>
            <a:endParaRPr lang="en-US" altLang="en-US" sz="1200" b="1" dirty="0">
              <a:solidFill>
                <a:srgbClr val="000000"/>
              </a:solidFill>
              <a:effectLst>
                <a:outerShdw blurRad="38100" dist="38100" dir="2700000" algn="tl">
                  <a:srgbClr val="C0C0C0"/>
                </a:outerShdw>
              </a:effectLst>
            </a:endParaRPr>
          </a:p>
          <a:p>
            <a:pPr algn="ctr">
              <a:defRPr/>
            </a:pPr>
            <a:r>
              <a:rPr lang="en-US" altLang="en-US" sz="1200" b="1" dirty="0">
                <a:solidFill>
                  <a:srgbClr val="000000"/>
                </a:solidFill>
                <a:effectLst>
                  <a:outerShdw blurRad="38100" dist="38100" dir="2700000" algn="tl">
                    <a:srgbClr val="C0C0C0"/>
                  </a:outerShdw>
                </a:effectLst>
              </a:rPr>
              <a:t>All High Performance Storage</a:t>
            </a:r>
          </a:p>
        </p:txBody>
      </p:sp>
      <p:sp>
        <p:nvSpPr>
          <p:cNvPr id="3" name="Rectangle 2">
            <a:extLst/>
          </p:cNvPr>
          <p:cNvSpPr/>
          <p:nvPr/>
        </p:nvSpPr>
        <p:spPr>
          <a:xfrm>
            <a:off x="9641680" y="3092083"/>
            <a:ext cx="1690687" cy="830997"/>
          </a:xfrm>
          <a:prstGeom prst="rect">
            <a:avLst/>
          </a:prstGeom>
        </p:spPr>
        <p:txBody>
          <a:bodyPr wrap="square">
            <a:spAutoFit/>
          </a:bodyPr>
          <a:lstStyle/>
          <a:p>
            <a:pPr algn="ctr">
              <a:defRPr/>
            </a:pPr>
            <a:r>
              <a:rPr lang="en-US" altLang="en-US" sz="1200" b="1" dirty="0">
                <a:solidFill>
                  <a:srgbClr val="FF0000"/>
                </a:solidFill>
                <a:effectLst>
                  <a:outerShdw blurRad="38100" dist="38100" dir="2700000" algn="tl">
                    <a:srgbClr val="C0C0C0"/>
                  </a:outerShdw>
                </a:effectLst>
              </a:rPr>
              <a:t>1024 ASYNC volume replication Limit per device – 12.2.1 </a:t>
            </a:r>
            <a:r>
              <a:rPr lang="en-US" altLang="en-US" sz="1200" b="1">
                <a:solidFill>
                  <a:srgbClr val="FF0000"/>
                </a:solidFill>
                <a:effectLst>
                  <a:outerShdw blurRad="38100" dist="38100" dir="2700000" algn="tl">
                    <a:srgbClr val="C0C0C0"/>
                  </a:outerShdw>
                </a:effectLst>
              </a:rPr>
              <a:t>and above</a:t>
            </a:r>
            <a:endParaRPr lang="en-US" altLang="en-US" sz="1200" b="1" dirty="0">
              <a:solidFill>
                <a:srgbClr val="FF0000"/>
              </a:solidFill>
              <a:effectLst>
                <a:outerShdw blurRad="38100" dist="38100" dir="2700000" algn="tl">
                  <a:srgbClr val="C0C0C0"/>
                </a:outerShdw>
              </a:effectLst>
            </a:endParaRPr>
          </a:p>
        </p:txBody>
      </p:sp>
      <p:sp>
        <p:nvSpPr>
          <p:cNvPr id="20" name="Rectangle 19">
            <a:extLst/>
          </p:cNvPr>
          <p:cNvSpPr/>
          <p:nvPr/>
        </p:nvSpPr>
        <p:spPr>
          <a:xfrm>
            <a:off x="9513887" y="1846264"/>
            <a:ext cx="1946275" cy="646331"/>
          </a:xfrm>
          <a:prstGeom prst="rect">
            <a:avLst/>
          </a:prstGeom>
        </p:spPr>
        <p:txBody>
          <a:bodyPr wrap="square">
            <a:spAutoFit/>
          </a:bodyPr>
          <a:lstStyle/>
          <a:p>
            <a:pPr algn="ctr">
              <a:defRPr/>
            </a:pPr>
            <a:r>
              <a:rPr lang="en-US" altLang="en-US" sz="1200" b="1" dirty="0">
                <a:solidFill>
                  <a:srgbClr val="FF0000"/>
                </a:solidFill>
                <a:effectLst>
                  <a:outerShdw blurRad="38100" dist="38100" dir="2700000" algn="tl">
                    <a:srgbClr val="C0C0C0"/>
                  </a:outerShdw>
                </a:effectLst>
              </a:rPr>
              <a:t>Cannot do Storage HA like SVC ESC or </a:t>
            </a:r>
            <a:r>
              <a:rPr lang="en-US" altLang="en-US" sz="1200" b="1" dirty="0" err="1">
                <a:solidFill>
                  <a:srgbClr val="FF0000"/>
                </a:solidFill>
                <a:effectLst>
                  <a:outerShdw blurRad="38100" dist="38100" dir="2700000" algn="tl">
                    <a:srgbClr val="C0C0C0"/>
                  </a:outerShdw>
                </a:effectLst>
              </a:rPr>
              <a:t>HyperSwap</a:t>
            </a:r>
            <a:r>
              <a:rPr lang="en-US" altLang="en-US" sz="1200" b="1" dirty="0">
                <a:solidFill>
                  <a:srgbClr val="FF0000"/>
                </a:solidFill>
                <a:effectLst>
                  <a:outerShdw blurRad="38100" dist="38100" dir="2700000" algn="tl">
                    <a:srgbClr val="C0C0C0"/>
                  </a:outerShdw>
                </a:effectLst>
              </a:rPr>
              <a:t> (2Q18)</a:t>
            </a:r>
          </a:p>
        </p:txBody>
      </p:sp>
      <p:sp>
        <p:nvSpPr>
          <p:cNvPr id="24" name="Rectangle 46"/>
          <p:cNvSpPr>
            <a:spLocks noChangeArrowheads="1"/>
          </p:cNvSpPr>
          <p:nvPr/>
        </p:nvSpPr>
        <p:spPr bwMode="auto">
          <a:xfrm>
            <a:off x="4876800" y="1219201"/>
            <a:ext cx="236220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Spectrum Control</a:t>
            </a:r>
          </a:p>
        </p:txBody>
      </p:sp>
      <p:sp>
        <p:nvSpPr>
          <p:cNvPr id="31" name="Rectangle 46"/>
          <p:cNvSpPr>
            <a:spLocks noChangeArrowheads="1"/>
          </p:cNvSpPr>
          <p:nvPr/>
        </p:nvSpPr>
        <p:spPr bwMode="auto">
          <a:xfrm>
            <a:off x="533400" y="5502275"/>
            <a:ext cx="11125200" cy="7408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defRPr/>
            </a:pPr>
            <a:r>
              <a:rPr lang="en-US" altLang="en-US" sz="1400" dirty="0">
                <a:solidFill>
                  <a:srgbClr val="2D2DB9"/>
                </a:solidFill>
                <a:effectLst>
                  <a:outerShdw blurRad="38100" dist="38100" dir="2700000" algn="tl">
                    <a:srgbClr val="C0C0C0"/>
                  </a:outerShdw>
                </a:effectLst>
              </a:rPr>
              <a:t>Included are guides for an all Flash environment storage design based on the IBM A9000 w/3:1 opt and 150% thin (80% used) </a:t>
            </a:r>
          </a:p>
          <a:p>
            <a:pPr>
              <a:defRPr/>
            </a:pPr>
            <a:r>
              <a:rPr lang="en-US" altLang="en-US" sz="1400" dirty="0">
                <a:solidFill>
                  <a:srgbClr val="2D2DB9"/>
                </a:solidFill>
                <a:effectLst>
                  <a:outerShdw blurRad="38100" dist="38100" dir="2700000" algn="tl">
                    <a:srgbClr val="C0C0C0"/>
                  </a:outerShdw>
                </a:effectLst>
              </a:rPr>
              <a:t>Both devices offer two network options; iSCSI and Fiber Channel.  iSCSI is overall the price performer and recommended in our strategy but FC needed for key use cases. </a:t>
            </a:r>
          </a:p>
        </p:txBody>
      </p:sp>
      <p:sp>
        <p:nvSpPr>
          <p:cNvPr id="34" name="Arrow: Right 1">
            <a:extLst>
              <a:ext uri="{FF2B5EF4-FFF2-40B4-BE49-F238E27FC236}">
                <a16:creationId xmlns:a16="http://schemas.microsoft.com/office/drawing/2014/main" xmlns="" id="{C1CBDA51-41EB-4EA7-9675-20DDD2C713BD}"/>
              </a:ext>
            </a:extLst>
          </p:cNvPr>
          <p:cNvSpPr>
            <a:spLocks noChangeArrowheads="1"/>
          </p:cNvSpPr>
          <p:nvPr/>
        </p:nvSpPr>
        <p:spPr bwMode="auto">
          <a:xfrm>
            <a:off x="5441950" y="3376907"/>
            <a:ext cx="708025" cy="315912"/>
          </a:xfrm>
          <a:prstGeom prst="rightArrow">
            <a:avLst>
              <a:gd name="adj1" fmla="val 50000"/>
              <a:gd name="adj2" fmla="val 49997"/>
            </a:avLst>
          </a:prstGeom>
          <a:solidFill>
            <a:srgbClr val="2D2DB9"/>
          </a:solidFill>
          <a:ln w="9525">
            <a:solidFill>
              <a:schemeClr val="tx1"/>
            </a:solidFill>
            <a:round/>
            <a:headEnd/>
            <a:tailEnd/>
          </a:ln>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35" name="Cube 2">
            <a:extLst>
              <a:ext uri="{FF2B5EF4-FFF2-40B4-BE49-F238E27FC236}">
                <a16:creationId xmlns:a16="http://schemas.microsoft.com/office/drawing/2014/main" xmlns="" id="{CCDB0A93-C07F-4DCB-9001-96CDA2067273}"/>
              </a:ext>
            </a:extLst>
          </p:cNvPr>
          <p:cNvSpPr>
            <a:spLocks noChangeArrowheads="1"/>
          </p:cNvSpPr>
          <p:nvPr/>
        </p:nvSpPr>
        <p:spPr bwMode="auto">
          <a:xfrm>
            <a:off x="6172200" y="2932408"/>
            <a:ext cx="2895600" cy="1530054"/>
          </a:xfrm>
          <a:prstGeom prst="cube">
            <a:avLst>
              <a:gd name="adj" fmla="val 25000"/>
            </a:avLst>
          </a:prstGeom>
          <a:solidFill>
            <a:schemeClr val="bg1"/>
          </a:solidFill>
          <a:ln w="9525">
            <a:solidFill>
              <a:schemeClr val="tx1"/>
            </a:solidFill>
            <a:round/>
            <a:headEnd/>
            <a:tailEnd/>
          </a:ln>
        </p:spPr>
        <p:txBody>
          <a:bodyPr/>
          <a:lstStyle/>
          <a:p>
            <a:pPr eaLnBrk="1" hangingPunct="1">
              <a:buClr>
                <a:srgbClr val="000000"/>
              </a:buClr>
              <a:buSzPct val="100000"/>
              <a:buFont typeface="Times New Roman" panose="02020603050405020304" pitchFamily="18" charset="0"/>
              <a:buNone/>
              <a:defRPr/>
            </a:pPr>
            <a:endParaRPr lang="en-US" altLang="en-US" sz="900" b="1" u="sng" dirty="0">
              <a:solidFill>
                <a:schemeClr val="accent6">
                  <a:lumMod val="75000"/>
                </a:schemeClr>
              </a:solidFill>
              <a:latin typeface="Calibri" panose="020F0502020204030204" pitchFamily="34" charset="0"/>
              <a:cs typeface="Aharoni" panose="02010803020104030203" pitchFamily="2" charset="-79"/>
            </a:endParaRPr>
          </a:p>
        </p:txBody>
      </p:sp>
      <p:sp>
        <p:nvSpPr>
          <p:cNvPr id="36" name="Rectangle 35">
            <a:extLst>
              <a:ext uri="{FF2B5EF4-FFF2-40B4-BE49-F238E27FC236}">
                <a16:creationId xmlns:a16="http://schemas.microsoft.com/office/drawing/2014/main" xmlns="" id="{DB90B36B-D7DD-428F-B138-B2FE28B8554A}"/>
              </a:ext>
            </a:extLst>
          </p:cNvPr>
          <p:cNvSpPr/>
          <p:nvPr/>
        </p:nvSpPr>
        <p:spPr>
          <a:xfrm>
            <a:off x="6761353" y="2914554"/>
            <a:ext cx="1729961" cy="430887"/>
          </a:xfrm>
          <a:prstGeom prst="rect">
            <a:avLst/>
          </a:prstGeom>
        </p:spPr>
        <p:txBody>
          <a:bodyPr wrap="none">
            <a:spAutoFit/>
          </a:bodyPr>
          <a:lstStyle/>
          <a:p>
            <a:pPr algn="ctr"/>
            <a:r>
              <a:rPr lang="en-US" altLang="en-US" sz="1050" dirty="0">
                <a:solidFill>
                  <a:srgbClr val="2D2DB9"/>
                </a:solidFill>
                <a:effectLst>
                  <a:outerShdw blurRad="38100" dist="38100" dir="2700000" algn="tl">
                    <a:srgbClr val="C0C0C0"/>
                  </a:outerShdw>
                </a:effectLst>
              </a:rPr>
              <a:t>Based on 80% utilization</a:t>
            </a:r>
          </a:p>
          <a:p>
            <a:pPr algn="ctr"/>
            <a:r>
              <a:rPr lang="en-US" sz="1050" dirty="0">
                <a:solidFill>
                  <a:srgbClr val="2D2DB9"/>
                </a:solidFill>
                <a:effectLst>
                  <a:outerShdw blurRad="38100" dist="38100" dir="2700000" algn="tl">
                    <a:srgbClr val="C0C0C0"/>
                  </a:outerShdw>
                </a:effectLst>
              </a:rPr>
              <a:t>Allocated</a:t>
            </a:r>
            <a:endParaRPr lang="en-US" sz="1050" dirty="0"/>
          </a:p>
        </p:txBody>
      </p:sp>
      <p:sp>
        <p:nvSpPr>
          <p:cNvPr id="37" name="Cube 2">
            <a:extLst>
              <a:ext uri="{FF2B5EF4-FFF2-40B4-BE49-F238E27FC236}">
                <a16:creationId xmlns:a16="http://schemas.microsoft.com/office/drawing/2014/main" xmlns="" id="{393094AC-DBEB-43C0-9274-5391245D0B58}"/>
              </a:ext>
            </a:extLst>
          </p:cNvPr>
          <p:cNvSpPr>
            <a:spLocks noChangeArrowheads="1"/>
          </p:cNvSpPr>
          <p:nvPr/>
        </p:nvSpPr>
        <p:spPr bwMode="auto">
          <a:xfrm>
            <a:off x="2684726" y="2879430"/>
            <a:ext cx="2757224" cy="192117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1400" b="1" dirty="0">
                <a:solidFill>
                  <a:srgbClr val="2D2DB9"/>
                </a:solidFill>
              </a:rPr>
              <a:t>IBM A9000 </a:t>
            </a:r>
          </a:p>
          <a:p>
            <a:pPr algn="ctr" eaLnBrk="1" hangingPunct="1">
              <a:buClr>
                <a:srgbClr val="000000"/>
              </a:buClr>
              <a:buSzPct val="100000"/>
              <a:buFont typeface="Times New Roman" panose="02020603050405020304" pitchFamily="18" charset="0"/>
              <a:buNone/>
            </a:pPr>
            <a:endParaRPr lang="en-US" altLang="en-US" sz="1200" dirty="0">
              <a:solidFill>
                <a:srgbClr val="2D2DB9"/>
              </a:solidFill>
            </a:endParaRPr>
          </a:p>
          <a:p>
            <a:pPr algn="ctr" eaLnBrk="1" hangingPunct="1">
              <a:buClr>
                <a:srgbClr val="000000"/>
              </a:buClr>
              <a:buSzPct val="100000"/>
              <a:buFont typeface="Times New Roman" panose="02020603050405020304" pitchFamily="18" charset="0"/>
              <a:buNone/>
            </a:pPr>
            <a:r>
              <a:rPr lang="en-US" altLang="en-US" sz="1200" dirty="0">
                <a:solidFill>
                  <a:schemeClr val="tx1"/>
                </a:solidFill>
              </a:rPr>
              <a:t>Using ONLY the A9000 Pod </a:t>
            </a:r>
          </a:p>
          <a:p>
            <a:pPr algn="ctr" eaLnBrk="1" hangingPunct="1">
              <a:buClr>
                <a:srgbClr val="000000"/>
              </a:buClr>
              <a:buSzPct val="100000"/>
              <a:buFont typeface="Times New Roman" panose="02020603050405020304" pitchFamily="18" charset="0"/>
              <a:buNone/>
            </a:pPr>
            <a:r>
              <a:rPr lang="en-US" altLang="en-US" sz="1200" b="1" dirty="0">
                <a:solidFill>
                  <a:schemeClr val="tx1"/>
                </a:solidFill>
              </a:rPr>
              <a:t>Small is </a:t>
            </a:r>
            <a:r>
              <a:rPr lang="en-US" altLang="en-US" sz="1200" dirty="0">
                <a:solidFill>
                  <a:schemeClr val="tx1"/>
                </a:solidFill>
              </a:rPr>
              <a:t>3.6 TB 12 modules</a:t>
            </a:r>
          </a:p>
          <a:p>
            <a:pPr algn="ctr" eaLnBrk="1" hangingPunct="1">
              <a:buClr>
                <a:srgbClr val="000000"/>
              </a:buClr>
              <a:buSzPct val="100000"/>
              <a:buFont typeface="Times New Roman" panose="02020603050405020304" pitchFamily="18" charset="0"/>
              <a:buNone/>
            </a:pPr>
            <a:r>
              <a:rPr lang="en-US" altLang="en-US" sz="1200" b="1" dirty="0">
                <a:solidFill>
                  <a:schemeClr val="tx1"/>
                </a:solidFill>
              </a:rPr>
              <a:t>Medium</a:t>
            </a:r>
            <a:r>
              <a:rPr lang="en-US" altLang="en-US" sz="1200" dirty="0">
                <a:solidFill>
                  <a:schemeClr val="tx1"/>
                </a:solidFill>
              </a:rPr>
              <a:t> is 8.5 TB 12 Modules </a:t>
            </a:r>
          </a:p>
          <a:p>
            <a:pPr algn="ctr" eaLnBrk="1" hangingPunct="1">
              <a:buClr>
                <a:srgbClr val="000000"/>
              </a:buClr>
              <a:buSzPct val="100000"/>
              <a:buFont typeface="Times New Roman" panose="02020603050405020304" pitchFamily="18" charset="0"/>
              <a:buNone/>
            </a:pPr>
            <a:r>
              <a:rPr lang="en-US" altLang="en-US" sz="1200" b="1" dirty="0">
                <a:solidFill>
                  <a:schemeClr val="tx1"/>
                </a:solidFill>
              </a:rPr>
              <a:t>Large</a:t>
            </a:r>
            <a:r>
              <a:rPr lang="en-US" altLang="en-US" sz="1200" dirty="0">
                <a:solidFill>
                  <a:schemeClr val="tx1"/>
                </a:solidFill>
              </a:rPr>
              <a:t> 18 TB 12 modules</a:t>
            </a:r>
          </a:p>
        </p:txBody>
      </p:sp>
      <p:sp>
        <p:nvSpPr>
          <p:cNvPr id="39" name="Rectangle 38">
            <a:extLst>
              <a:ext uri="{FF2B5EF4-FFF2-40B4-BE49-F238E27FC236}">
                <a16:creationId xmlns:a16="http://schemas.microsoft.com/office/drawing/2014/main" xmlns="" id="{384780EC-76AE-47E5-B706-71CF3F87ED18}"/>
              </a:ext>
            </a:extLst>
          </p:cNvPr>
          <p:cNvSpPr/>
          <p:nvPr/>
        </p:nvSpPr>
        <p:spPr>
          <a:xfrm>
            <a:off x="3296248" y="2916709"/>
            <a:ext cx="1553625" cy="400110"/>
          </a:xfrm>
          <a:prstGeom prst="rect">
            <a:avLst/>
          </a:prstGeom>
        </p:spPr>
        <p:txBody>
          <a:bodyPr wrap="square">
            <a:spAutoFit/>
          </a:bodyPr>
          <a:lstStyle/>
          <a:p>
            <a:pPr algn="ctr" eaLnBrk="1" hangingPunct="1">
              <a:buClr>
                <a:srgbClr val="000000"/>
              </a:buClr>
              <a:buSzPct val="100000"/>
              <a:buFont typeface="Times New Roman" panose="02020603050405020304" pitchFamily="18" charset="0"/>
              <a:buNone/>
            </a:pPr>
            <a:r>
              <a:rPr lang="en-US" altLang="en-US" sz="1000" dirty="0">
                <a:solidFill>
                  <a:schemeClr val="tx1"/>
                </a:solidFill>
              </a:rPr>
              <a:t>All Flash &amp;</a:t>
            </a:r>
          </a:p>
          <a:p>
            <a:pPr algn="ctr" eaLnBrk="1" hangingPunct="1">
              <a:buClr>
                <a:srgbClr val="000000"/>
              </a:buClr>
              <a:buSzPct val="100000"/>
              <a:buFont typeface="Times New Roman" panose="02020603050405020304" pitchFamily="18" charset="0"/>
              <a:buNone/>
            </a:pPr>
            <a:r>
              <a:rPr lang="en-US" altLang="en-US" sz="1000" dirty="0">
                <a:solidFill>
                  <a:schemeClr val="tx1"/>
                </a:solidFill>
              </a:rPr>
              <a:t>Performance Block</a:t>
            </a:r>
          </a:p>
        </p:txBody>
      </p:sp>
      <p:sp>
        <p:nvSpPr>
          <p:cNvPr id="41" name="Rectangle 40">
            <a:extLst>
              <a:ext uri="{FF2B5EF4-FFF2-40B4-BE49-F238E27FC236}">
                <a16:creationId xmlns:a16="http://schemas.microsoft.com/office/drawing/2014/main" xmlns="" id="{69CC1277-8493-48D4-A62C-8848FD5E4491}"/>
              </a:ext>
            </a:extLst>
          </p:cNvPr>
          <p:cNvSpPr/>
          <p:nvPr/>
        </p:nvSpPr>
        <p:spPr>
          <a:xfrm>
            <a:off x="7018287" y="4097924"/>
            <a:ext cx="755335" cy="230832"/>
          </a:xfrm>
          <a:prstGeom prst="rect">
            <a:avLst/>
          </a:prstGeom>
        </p:spPr>
        <p:txBody>
          <a:bodyPr wrap="none">
            <a:spAutoFit/>
          </a:bodyPr>
          <a:lstStyle/>
          <a:p>
            <a:pPr algn="ctr" eaLnBrk="1" hangingPunct="1">
              <a:buClr>
                <a:srgbClr val="000000"/>
              </a:buClr>
              <a:buSzPct val="100000"/>
              <a:buFont typeface="Times New Roman" panose="02020603050405020304" pitchFamily="18" charset="0"/>
              <a:buNone/>
            </a:pPr>
            <a:r>
              <a:rPr lang="en-US" altLang="en-US" sz="900" dirty="0">
                <a:solidFill>
                  <a:srgbClr val="2D2DB9"/>
                </a:solidFill>
              </a:rPr>
              <a:t>IBM A9000</a:t>
            </a:r>
          </a:p>
        </p:txBody>
      </p:sp>
      <p:graphicFrame>
        <p:nvGraphicFramePr>
          <p:cNvPr id="6" name="Table 5">
            <a:extLst>
              <a:ext uri="{FF2B5EF4-FFF2-40B4-BE49-F238E27FC236}">
                <a16:creationId xmlns:a16="http://schemas.microsoft.com/office/drawing/2014/main" xmlns="" id="{1804F4DA-5E76-455E-AC15-C4DAE0C2CC80}"/>
              </a:ext>
            </a:extLst>
          </p:cNvPr>
          <p:cNvGraphicFramePr>
            <a:graphicFrameLocks noGrp="1"/>
          </p:cNvGraphicFramePr>
          <p:nvPr>
            <p:extLst>
              <p:ext uri="{D42A27DB-BD31-4B8C-83A1-F6EECF244321}">
                <p14:modId xmlns:p14="http://schemas.microsoft.com/office/powerpoint/2010/main" val="1524536319"/>
              </p:ext>
            </p:extLst>
          </p:nvPr>
        </p:nvGraphicFramePr>
        <p:xfrm>
          <a:off x="6421852" y="3478353"/>
          <a:ext cx="1955800" cy="548640"/>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xmlns="" val="1376032582"/>
                    </a:ext>
                  </a:extLst>
                </a:gridCol>
                <a:gridCol w="596900">
                  <a:extLst>
                    <a:ext uri="{9D8B030D-6E8A-4147-A177-3AD203B41FA5}">
                      <a16:colId xmlns:a16="http://schemas.microsoft.com/office/drawing/2014/main" xmlns="" val="2493837122"/>
                    </a:ext>
                  </a:extLst>
                </a:gridCol>
                <a:gridCol w="762000">
                  <a:extLst>
                    <a:ext uri="{9D8B030D-6E8A-4147-A177-3AD203B41FA5}">
                      <a16:colId xmlns:a16="http://schemas.microsoft.com/office/drawing/2014/main" xmlns="" val="3355055782"/>
                    </a:ext>
                  </a:extLst>
                </a:gridCol>
              </a:tblGrid>
              <a:tr h="161925">
                <a:tc>
                  <a:txBody>
                    <a:bodyPr/>
                    <a:lstStyle/>
                    <a:p>
                      <a:pPr algn="ctr" fontAlgn="b"/>
                      <a:r>
                        <a:rPr lang="en-US" sz="1100" u="none" strike="noStrike" dirty="0">
                          <a:effectLst/>
                        </a:rPr>
                        <a:t>1 </a:t>
                      </a:r>
                      <a:r>
                        <a:rPr lang="en-US" sz="1100" u="none" strike="noStrike" dirty="0" err="1">
                          <a:effectLst/>
                        </a:rPr>
                        <a:t>Encl</a:t>
                      </a:r>
                      <a:endParaRPr lang="en-US" sz="1100" b="0" i="0" u="none" strike="noStrike" dirty="0">
                        <a:effectLst/>
                        <a:latin typeface="Arial" panose="020B0604020202020204" pitchFamily="34" charset="0"/>
                      </a:endParaRPr>
                    </a:p>
                  </a:txBody>
                  <a:tcPr marL="0" marR="0" marT="0" marB="0" anchor="b"/>
                </a:tc>
                <a:tc>
                  <a:txBody>
                    <a:bodyPr/>
                    <a:lstStyle/>
                    <a:p>
                      <a:pPr algn="ctr" fontAlgn="b"/>
                      <a:r>
                        <a:rPr lang="en-US" sz="1100" u="none" strike="noStrike">
                          <a:effectLst/>
                        </a:rPr>
                        <a:t>1 Encl</a:t>
                      </a:r>
                      <a:endParaRPr lang="en-US" sz="1100" b="0" i="0" u="none" strike="noStrike">
                        <a:effectLst/>
                        <a:latin typeface="Arial" panose="020B0604020202020204" pitchFamily="34" charset="0"/>
                      </a:endParaRPr>
                    </a:p>
                  </a:txBody>
                  <a:tcPr marL="0" marR="0" marT="0" marB="0" anchor="b"/>
                </a:tc>
                <a:tc>
                  <a:txBody>
                    <a:bodyPr/>
                    <a:lstStyle/>
                    <a:p>
                      <a:pPr algn="ctr" fontAlgn="b"/>
                      <a:r>
                        <a:rPr lang="en-US" sz="1100" u="none" strike="noStrike" dirty="0">
                          <a:effectLst/>
                        </a:rPr>
                        <a:t>1 </a:t>
                      </a:r>
                      <a:r>
                        <a:rPr lang="en-US" sz="1100" u="none" strike="noStrike" dirty="0" err="1">
                          <a:effectLst/>
                        </a:rPr>
                        <a:t>Encl</a:t>
                      </a:r>
                      <a:endParaRPr lang="en-US" sz="1100" b="0" i="0" u="none" strike="noStrike" dirty="0">
                        <a:effectLst/>
                        <a:latin typeface="Arial" panose="020B0604020202020204" pitchFamily="34" charset="0"/>
                      </a:endParaRPr>
                    </a:p>
                  </a:txBody>
                  <a:tcPr marL="0" marR="0" marT="0" marB="0" anchor="b"/>
                </a:tc>
                <a:extLst>
                  <a:ext uri="{0D108BD9-81ED-4DB2-BD59-A6C34878D82A}">
                    <a16:rowId xmlns:a16="http://schemas.microsoft.com/office/drawing/2014/main" xmlns="" val="16573735"/>
                  </a:ext>
                </a:extLst>
              </a:tr>
              <a:tr h="161925">
                <a:tc>
                  <a:txBody>
                    <a:bodyPr/>
                    <a:lstStyle/>
                    <a:p>
                      <a:pPr algn="ctr" fontAlgn="b"/>
                      <a:r>
                        <a:rPr lang="en-US" sz="1100" u="none" strike="noStrike">
                          <a:effectLst/>
                        </a:rPr>
                        <a:t>3.6</a:t>
                      </a:r>
                      <a:endParaRPr lang="en-US" sz="1100" b="0" i="0" u="none" strike="noStrike">
                        <a:effectLst/>
                        <a:latin typeface="Arial" panose="020B0604020202020204" pitchFamily="34" charset="0"/>
                      </a:endParaRPr>
                    </a:p>
                  </a:txBody>
                  <a:tcPr marL="0" marR="0" marT="0" marB="0" anchor="b"/>
                </a:tc>
                <a:tc>
                  <a:txBody>
                    <a:bodyPr/>
                    <a:lstStyle/>
                    <a:p>
                      <a:pPr algn="ctr" fontAlgn="b"/>
                      <a:r>
                        <a:rPr lang="en-US" sz="1100" u="none" strike="noStrike">
                          <a:effectLst/>
                        </a:rPr>
                        <a:t>8.5</a:t>
                      </a:r>
                      <a:endParaRPr lang="en-US" sz="1100" b="0" i="0" u="none" strike="noStrike">
                        <a:effectLst/>
                        <a:latin typeface="Arial" panose="020B0604020202020204" pitchFamily="34" charset="0"/>
                      </a:endParaRPr>
                    </a:p>
                  </a:txBody>
                  <a:tcPr marL="0" marR="0" marT="0" marB="0" anchor="b"/>
                </a:tc>
                <a:tc>
                  <a:txBody>
                    <a:bodyPr/>
                    <a:lstStyle/>
                    <a:p>
                      <a:pPr algn="ctr" fontAlgn="b"/>
                      <a:r>
                        <a:rPr lang="en-US" sz="1100" u="none" strike="noStrike" dirty="0">
                          <a:effectLst/>
                        </a:rPr>
                        <a:t>18</a:t>
                      </a:r>
                      <a:endParaRPr lang="en-US" sz="1100" b="0" i="0" u="none" strike="noStrike" dirty="0">
                        <a:effectLst/>
                        <a:latin typeface="Arial" panose="020B0604020202020204" pitchFamily="34" charset="0"/>
                      </a:endParaRPr>
                    </a:p>
                  </a:txBody>
                  <a:tcPr marL="0" marR="0" marT="0" marB="0" anchor="b"/>
                </a:tc>
                <a:extLst>
                  <a:ext uri="{0D108BD9-81ED-4DB2-BD59-A6C34878D82A}">
                    <a16:rowId xmlns:a16="http://schemas.microsoft.com/office/drawing/2014/main" xmlns="" val="2466022212"/>
                  </a:ext>
                </a:extLst>
              </a:tr>
              <a:tr h="190500">
                <a:tc>
                  <a:txBody>
                    <a:bodyPr/>
                    <a:lstStyle/>
                    <a:p>
                      <a:pPr algn="ctr" fontAlgn="b"/>
                      <a:r>
                        <a:rPr lang="en-US" sz="1400" u="none" strike="noStrike">
                          <a:effectLst/>
                        </a:rPr>
                        <a:t>129.6</a:t>
                      </a:r>
                      <a:endParaRPr lang="en-US" sz="1400" b="0" i="0" u="none" strike="noStrike">
                        <a:solidFill>
                          <a:srgbClr val="006100"/>
                        </a:solidFill>
                        <a:effectLst/>
                        <a:latin typeface="Calibri" panose="020F0502020204030204" pitchFamily="34" charset="0"/>
                      </a:endParaRPr>
                    </a:p>
                  </a:txBody>
                  <a:tcPr marL="0" marR="0" marT="0" marB="0" anchor="b"/>
                </a:tc>
                <a:tc>
                  <a:txBody>
                    <a:bodyPr/>
                    <a:lstStyle/>
                    <a:p>
                      <a:pPr algn="ctr" fontAlgn="b"/>
                      <a:r>
                        <a:rPr lang="en-US" sz="1400" u="none" strike="noStrike">
                          <a:effectLst/>
                        </a:rPr>
                        <a:t>306.0</a:t>
                      </a:r>
                      <a:endParaRPr lang="en-US" sz="1400" b="0" i="0" u="none" strike="noStrike">
                        <a:solidFill>
                          <a:srgbClr val="0061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648.0</a:t>
                      </a:r>
                      <a:endParaRPr lang="en-US" sz="1400" b="0" i="0" u="none" strike="noStrike" dirty="0">
                        <a:solidFill>
                          <a:srgbClr val="006100"/>
                        </a:solidFill>
                        <a:effectLst/>
                        <a:latin typeface="Calibri" panose="020F0502020204030204" pitchFamily="34" charset="0"/>
                      </a:endParaRPr>
                    </a:p>
                  </a:txBody>
                  <a:tcPr marL="0" marR="0" marT="0" marB="0" anchor="b"/>
                </a:tc>
                <a:extLst>
                  <a:ext uri="{0D108BD9-81ED-4DB2-BD59-A6C34878D82A}">
                    <a16:rowId xmlns:a16="http://schemas.microsoft.com/office/drawing/2014/main" xmlns="" val="1822892356"/>
                  </a:ext>
                </a:extLst>
              </a:tr>
            </a:tbl>
          </a:graphicData>
        </a:graphic>
      </p:graphicFrame>
      <p:sp>
        <p:nvSpPr>
          <p:cNvPr id="26" name="Title 1">
            <a:extLst>
              <a:ext uri="{FF2B5EF4-FFF2-40B4-BE49-F238E27FC236}">
                <a16:creationId xmlns:a16="http://schemas.microsoft.com/office/drawing/2014/main" xmlns="" id="{732920DF-94E2-5A41-9FB5-33DA365A779D}"/>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Flash system</a:t>
            </a:r>
          </a:p>
        </p:txBody>
      </p:sp>
      <p:sp>
        <p:nvSpPr>
          <p:cNvPr id="4" name="Title 3">
            <a:extLst>
              <a:ext uri="{FF2B5EF4-FFF2-40B4-BE49-F238E27FC236}">
                <a16:creationId xmlns:a16="http://schemas.microsoft.com/office/drawing/2014/main" xmlns="" id="{E6080B4D-263D-714A-86E3-7538AEF075FB}"/>
              </a:ext>
            </a:extLst>
          </p:cNvPr>
          <p:cNvSpPr>
            <a:spLocks noGrp="1"/>
          </p:cNvSpPr>
          <p:nvPr>
            <p:ph type="title"/>
          </p:nvPr>
        </p:nvSpPr>
        <p:spPr>
          <a:xfrm>
            <a:off x="101600" y="447674"/>
            <a:ext cx="11175999" cy="1065214"/>
          </a:xfrm>
        </p:spPr>
        <p:txBody>
          <a:bodyPr/>
          <a:lstStyle/>
          <a:p>
            <a:r>
              <a:rPr lang="en-US" altLang="en-US" dirty="0"/>
              <a:t>All Flash Building Blocks</a:t>
            </a:r>
            <a:br>
              <a:rPr lang="en-US" altLang="en-US" dirty="0"/>
            </a:br>
            <a:r>
              <a:rPr lang="en-US" altLang="en-US" dirty="0"/>
              <a:t>FC &amp; iSCSI (no AIX w/iSCSI)</a:t>
            </a:r>
            <a:br>
              <a:rPr lang="en-US" altLang="en-US" dirty="0"/>
            </a:br>
            <a:r>
              <a:rPr lang="en-US" altLang="en-US" sz="1800" dirty="0"/>
              <a:t>Preferred design</a:t>
            </a:r>
            <a:br>
              <a:rPr lang="en-US" altLang="en-US" sz="1800" dirty="0"/>
            </a:br>
            <a:endParaRPr lang="en-US" dirty="0"/>
          </a:p>
        </p:txBody>
      </p:sp>
    </p:spTree>
    <p:extLst>
      <p:ext uri="{BB962C8B-B14F-4D97-AF65-F5344CB8AC3E}">
        <p14:creationId xmlns:p14="http://schemas.microsoft.com/office/powerpoint/2010/main" val="18754049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nvSpPr>
        <p:spPr bwMode="auto">
          <a:xfrm>
            <a:off x="304800" y="1066800"/>
            <a:ext cx="11506200" cy="2400657"/>
          </a:xfrm>
          <a:prstGeom prst="rect">
            <a:avLst/>
          </a:prstGeom>
          <a:noFill/>
          <a:ln w="635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400" dirty="0">
                <a:solidFill>
                  <a:schemeClr val="tx1"/>
                </a:solidFill>
              </a:rPr>
              <a:t>All Flash A9000 is our current distributed block strategy.  We are moving away from storage virtualization.  The following are acceptable reasons to deviate from the All Flash direction.   </a:t>
            </a:r>
          </a:p>
          <a:p>
            <a:endParaRPr lang="en-US" altLang="en-US" sz="2400" dirty="0">
              <a:solidFill>
                <a:schemeClr val="tx1"/>
              </a:solidFill>
            </a:endParaRPr>
          </a:p>
          <a:p>
            <a:pPr marL="285750" indent="-285750">
              <a:buFont typeface="Arial" panose="020B0604020202020204" pitchFamily="34" charset="0"/>
              <a:buChar char="•"/>
            </a:pPr>
            <a:r>
              <a:rPr lang="en-US" altLang="en-US" i="1" dirty="0">
                <a:solidFill>
                  <a:schemeClr val="tx1"/>
                </a:solidFill>
              </a:rPr>
              <a:t>I need local storage high availability and distant DR replication. Not available with A9K today.</a:t>
            </a:r>
          </a:p>
          <a:p>
            <a:pPr marL="285750" indent="-285750">
              <a:buFont typeface="Arial" panose="020B0604020202020204" pitchFamily="34" charset="0"/>
              <a:buChar char="•"/>
            </a:pPr>
            <a:r>
              <a:rPr lang="en-US" altLang="en-US" i="1" dirty="0">
                <a:solidFill>
                  <a:schemeClr val="tx1"/>
                </a:solidFill>
              </a:rPr>
              <a:t>I am fully Spectrum Virtualize deployed and its been very stable and client is happy with design.</a:t>
            </a:r>
          </a:p>
          <a:p>
            <a:pPr marL="285750" indent="-285750">
              <a:buFont typeface="Arial" panose="020B0604020202020204" pitchFamily="34" charset="0"/>
              <a:buChar char="•"/>
            </a:pPr>
            <a:r>
              <a:rPr lang="en-US" altLang="en-US" i="1" dirty="0">
                <a:solidFill>
                  <a:schemeClr val="tx1"/>
                </a:solidFill>
              </a:rPr>
              <a:t>The 1024 volume limit per A9K is not acceptable. 1024 is at 12.2.1 and higher.</a:t>
            </a:r>
          </a:p>
        </p:txBody>
      </p:sp>
      <p:sp>
        <p:nvSpPr>
          <p:cNvPr id="2" name="Rectangle 1">
            <a:extLst/>
          </p:cNvPr>
          <p:cNvSpPr/>
          <p:nvPr/>
        </p:nvSpPr>
        <p:spPr>
          <a:xfrm>
            <a:off x="307554" y="5791200"/>
            <a:ext cx="4865688" cy="369888"/>
          </a:xfrm>
          <a:prstGeom prst="rect">
            <a:avLst/>
          </a:prstGeom>
        </p:spPr>
        <p:txBody>
          <a:bodyPr wrap="none">
            <a:spAutoFit/>
          </a:bodyPr>
          <a:lstStyle/>
          <a:p>
            <a:r>
              <a:rPr lang="en-US" altLang="en-US" dirty="0">
                <a:solidFill>
                  <a:srgbClr val="2D2DB9"/>
                </a:solidFill>
                <a:effectLst>
                  <a:outerShdw blurRad="38100" dist="38100" dir="2700000" algn="tl">
                    <a:srgbClr val="C0C0C0"/>
                  </a:outerShdw>
                </a:effectLst>
              </a:rPr>
              <a:t>** Roadmap is a target and is not guaranteed </a:t>
            </a:r>
            <a:endParaRPr lang="en-US" dirty="0"/>
          </a:p>
        </p:txBody>
      </p:sp>
      <p:sp>
        <p:nvSpPr>
          <p:cNvPr id="5" name="Title 1">
            <a:extLst>
              <a:ext uri="{FF2B5EF4-FFF2-40B4-BE49-F238E27FC236}">
                <a16:creationId xmlns:a16="http://schemas.microsoft.com/office/drawing/2014/main" xmlns="" id="{9474967D-A6FD-9D4F-AA26-9AD1BAD435AC}"/>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Options</a:t>
            </a:r>
          </a:p>
        </p:txBody>
      </p:sp>
      <p:sp>
        <p:nvSpPr>
          <p:cNvPr id="3" name="Title 2">
            <a:extLst>
              <a:ext uri="{FF2B5EF4-FFF2-40B4-BE49-F238E27FC236}">
                <a16:creationId xmlns:a16="http://schemas.microsoft.com/office/drawing/2014/main" xmlns="" id="{831768DB-DDE4-5642-9A8B-7EA8FADDF8AA}"/>
              </a:ext>
            </a:extLst>
          </p:cNvPr>
          <p:cNvSpPr>
            <a:spLocks noGrp="1"/>
          </p:cNvSpPr>
          <p:nvPr>
            <p:ph type="title"/>
          </p:nvPr>
        </p:nvSpPr>
        <p:spPr>
          <a:xfrm>
            <a:off x="101601" y="447674"/>
            <a:ext cx="6832600" cy="466726"/>
          </a:xfrm>
        </p:spPr>
        <p:txBody>
          <a:bodyPr/>
          <a:lstStyle/>
          <a:p>
            <a:r>
              <a:rPr lang="en-GB" dirty="0"/>
              <a:t>Spectrum Virtualize vs All Flash A9000</a:t>
            </a:r>
            <a:endParaRPr lang="en-US" dirty="0"/>
          </a:p>
        </p:txBody>
      </p:sp>
    </p:spTree>
    <p:extLst>
      <p:ext uri="{BB962C8B-B14F-4D97-AF65-F5344CB8AC3E}">
        <p14:creationId xmlns:p14="http://schemas.microsoft.com/office/powerpoint/2010/main" val="40917411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1"/>
          <p:cNvSpPr>
            <a:spLocks noChangeArrowheads="1"/>
          </p:cNvSpPr>
          <p:nvPr/>
        </p:nvSpPr>
        <p:spPr bwMode="auto">
          <a:xfrm>
            <a:off x="152400" y="431800"/>
            <a:ext cx="7147647" cy="8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2300" b="1" dirty="0">
                <a:solidFill>
                  <a:srgbClr val="2D2DB9"/>
                </a:solidFill>
              </a:rPr>
              <a:t>Spectrum Virtualize </a:t>
            </a:r>
            <a:r>
              <a:rPr lang="en-US" altLang="en-US" sz="2300" b="1" dirty="0">
                <a:solidFill>
                  <a:srgbClr val="FF0000"/>
                </a:solidFill>
              </a:rPr>
              <a:t>If Required Only</a:t>
            </a:r>
            <a:r>
              <a:rPr lang="en-US" altLang="en-US" sz="2300" b="1" dirty="0">
                <a:solidFill>
                  <a:srgbClr val="2D2DB9"/>
                </a:solidFill>
              </a:rPr>
              <a:t/>
            </a:r>
            <a:br>
              <a:rPr lang="en-US" altLang="en-US" sz="2300" b="1" dirty="0">
                <a:solidFill>
                  <a:srgbClr val="2D2DB9"/>
                </a:solidFill>
              </a:rPr>
            </a:br>
            <a:r>
              <a:rPr lang="en-US" altLang="en-US" sz="2300" b="1" dirty="0">
                <a:solidFill>
                  <a:srgbClr val="2D2DB9"/>
                </a:solidFill>
              </a:rPr>
              <a:t>SAN Volume Controller (SVC)</a:t>
            </a:r>
          </a:p>
        </p:txBody>
      </p:sp>
      <p:sp>
        <p:nvSpPr>
          <p:cNvPr id="58" name="Content Placeholder 2">
            <a:extLst>
              <a:ext uri="{FF2B5EF4-FFF2-40B4-BE49-F238E27FC236}">
                <a16:creationId xmlns:a16="http://schemas.microsoft.com/office/drawing/2014/main" xmlns="" id="{2557B5F2-3C91-E34C-943D-39C89505D429}"/>
              </a:ext>
            </a:extLst>
          </p:cNvPr>
          <p:cNvSpPr txBox="1">
            <a:spLocks/>
          </p:cNvSpPr>
          <p:nvPr/>
        </p:nvSpPr>
        <p:spPr>
          <a:xfrm>
            <a:off x="228600" y="1216661"/>
            <a:ext cx="11658600" cy="1116106"/>
          </a:xfrm>
          <a:prstGeom prst="rect">
            <a:avLst/>
          </a:prstGeom>
        </p:spPr>
        <p:txBody>
          <a:bodyPr/>
          <a:lstStyle>
            <a:lvl1pPr marL="342900" indent="-342900" algn="l" defTabSz="457200" rtl="0" eaLnBrk="0" fontAlgn="base" hangingPunct="0">
              <a:spcBef>
                <a:spcPts val="600"/>
              </a:spcBef>
              <a:spcAft>
                <a:spcPct val="0"/>
              </a:spcAft>
              <a:buClr>
                <a:srgbClr val="000000"/>
              </a:buClr>
              <a:buSzPct val="100000"/>
              <a:buFont typeface="Times New Roman" panose="02020603050405020304" pitchFamily="18" charset="0"/>
              <a:buChar char="•"/>
              <a:defRPr sz="1600">
                <a:solidFill>
                  <a:srgbClr val="000000"/>
                </a:solidFill>
                <a:latin typeface="+mn-lt"/>
                <a:ea typeface="+mn-ea"/>
                <a:cs typeface="SimSun" charset="0"/>
              </a:defRPr>
            </a:lvl1pPr>
            <a:lvl2pPr marL="742950" indent="-28575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3399"/>
                </a:solidFill>
                <a:latin typeface="+mn-lt"/>
                <a:ea typeface="+mn-ea"/>
                <a:cs typeface="SimSun" charset="0"/>
              </a:defRPr>
            </a:lvl2pPr>
            <a:lvl3pPr marL="11430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3pPr>
            <a:lvl4pPr marL="1600200" indent="-228600" algn="l" defTabSz="457200" rtl="0" eaLnBrk="0" fontAlgn="base" hangingPunct="0">
              <a:spcBef>
                <a:spcPts val="525"/>
              </a:spcBef>
              <a:spcAft>
                <a:spcPct val="0"/>
              </a:spcAft>
              <a:buClr>
                <a:srgbClr val="000000"/>
              </a:buClr>
              <a:buSzPct val="100000"/>
              <a:buFont typeface="Times New Roman" panose="02020603050405020304" pitchFamily="18" charset="0"/>
              <a:buChar char="–"/>
              <a:defRPr sz="1400">
                <a:solidFill>
                  <a:srgbClr val="000000"/>
                </a:solidFill>
                <a:latin typeface="+mn-lt"/>
                <a:ea typeface="+mn-ea"/>
                <a:cs typeface="SimSun" charset="0"/>
              </a:defRPr>
            </a:lvl4pPr>
            <a:lvl5pPr marL="2057400" indent="-228600" algn="l" defTabSz="457200" rtl="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mn-lt"/>
                <a:ea typeface="+mn-ea"/>
                <a:cs typeface="SimSun" charset="0"/>
              </a:defRPr>
            </a:lvl5pPr>
            <a:lvl6pPr marL="25146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6pPr>
            <a:lvl7pPr marL="29718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7pPr>
            <a:lvl8pPr marL="34290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8pPr>
            <a:lvl9pPr marL="3886200" indent="-228600" algn="l" defTabSz="457200" rtl="0" fontAlgn="base">
              <a:spcBef>
                <a:spcPts val="563"/>
              </a:spcBef>
              <a:spcAft>
                <a:spcPct val="0"/>
              </a:spcAft>
              <a:buClr>
                <a:srgbClr val="000000"/>
              </a:buClr>
              <a:buSzPct val="100000"/>
              <a:buFont typeface="Times New Roman" pitchFamily="18" charset="0"/>
              <a:buChar char="»"/>
              <a:defRPr sz="1500">
                <a:solidFill>
                  <a:srgbClr val="000000"/>
                </a:solidFill>
                <a:latin typeface="+mn-lt"/>
                <a:ea typeface="+mn-ea"/>
              </a:defRPr>
            </a:lvl9pPr>
          </a:lstStyle>
          <a:p>
            <a:pPr marL="0" indent="0">
              <a:buNone/>
            </a:pPr>
            <a:r>
              <a:rPr lang="en-GB" kern="0" dirty="0"/>
              <a:t>SVC virtualises backend storage system from either one or multiple vendors enabling capabilities like easy </a:t>
            </a:r>
            <a:r>
              <a:rPr lang="en-GB" kern="0" dirty="0" err="1"/>
              <a:t>tiering</a:t>
            </a:r>
            <a:r>
              <a:rPr lang="en-GB" kern="0" dirty="0"/>
              <a:t> of storage and SVC Enhanced Stretch Cluster between multiple sites.</a:t>
            </a:r>
          </a:p>
        </p:txBody>
      </p:sp>
      <p:grpSp>
        <p:nvGrpSpPr>
          <p:cNvPr id="59" name="Group 26">
            <a:extLst>
              <a:ext uri="{FF2B5EF4-FFF2-40B4-BE49-F238E27FC236}">
                <a16:creationId xmlns:a16="http://schemas.microsoft.com/office/drawing/2014/main" xmlns="" id="{2CC06A45-528A-DC4B-8111-A2B350C03CDE}"/>
              </a:ext>
            </a:extLst>
          </p:cNvPr>
          <p:cNvGrpSpPr>
            <a:grpSpLocks noChangeAspect="1"/>
          </p:cNvGrpSpPr>
          <p:nvPr/>
        </p:nvGrpSpPr>
        <p:grpSpPr bwMode="auto">
          <a:xfrm>
            <a:off x="4128241" y="1927604"/>
            <a:ext cx="4264121" cy="1008063"/>
            <a:chOff x="1383" y="1065"/>
            <a:chExt cx="2490" cy="785"/>
          </a:xfrm>
        </p:grpSpPr>
        <p:pic>
          <p:nvPicPr>
            <p:cNvPr id="60" name="Picture 22" descr="IBM-server">
              <a:extLst>
                <a:ext uri="{FF2B5EF4-FFF2-40B4-BE49-F238E27FC236}">
                  <a16:creationId xmlns:a16="http://schemas.microsoft.com/office/drawing/2014/main" xmlns="" id="{AE297B09-429D-224A-B4D8-FC643F04C3E6}"/>
                </a:ext>
              </a:extLst>
            </p:cNvPr>
            <p:cNvPicPr>
              <a:picLocks noChangeAspect="1" noChangeArrowheads="1"/>
            </p:cNvPicPr>
            <p:nvPr/>
          </p:nvPicPr>
          <p:blipFill>
            <a:blip r:embed="rId3" cstate="print"/>
            <a:srcRect/>
            <a:stretch>
              <a:fillRect/>
            </a:stretch>
          </p:blipFill>
          <p:spPr bwMode="auto">
            <a:xfrm>
              <a:off x="1383" y="1069"/>
              <a:ext cx="630" cy="780"/>
            </a:xfrm>
            <a:prstGeom prst="rect">
              <a:avLst/>
            </a:prstGeom>
            <a:noFill/>
            <a:ln w="9525">
              <a:noFill/>
              <a:miter lim="800000"/>
              <a:headEnd/>
              <a:tailEnd/>
            </a:ln>
          </p:spPr>
        </p:pic>
        <p:pic>
          <p:nvPicPr>
            <p:cNvPr id="61" name="Picture 23" descr="IBM-server">
              <a:extLst>
                <a:ext uri="{FF2B5EF4-FFF2-40B4-BE49-F238E27FC236}">
                  <a16:creationId xmlns:a16="http://schemas.microsoft.com/office/drawing/2014/main" xmlns="" id="{4D4AA4BE-4C1D-5741-AA51-9404A52D1162}"/>
                </a:ext>
              </a:extLst>
            </p:cNvPr>
            <p:cNvPicPr>
              <a:picLocks noChangeAspect="1" noChangeArrowheads="1"/>
            </p:cNvPicPr>
            <p:nvPr/>
          </p:nvPicPr>
          <p:blipFill>
            <a:blip r:embed="rId3" cstate="print"/>
            <a:srcRect/>
            <a:stretch>
              <a:fillRect/>
            </a:stretch>
          </p:blipFill>
          <p:spPr bwMode="auto">
            <a:xfrm>
              <a:off x="2003" y="1065"/>
              <a:ext cx="630" cy="780"/>
            </a:xfrm>
            <a:prstGeom prst="rect">
              <a:avLst/>
            </a:prstGeom>
            <a:noFill/>
            <a:ln w="9525">
              <a:noFill/>
              <a:miter lim="800000"/>
              <a:headEnd/>
              <a:tailEnd/>
            </a:ln>
          </p:spPr>
        </p:pic>
        <p:pic>
          <p:nvPicPr>
            <p:cNvPr id="62" name="Picture 24" descr="IBM-server">
              <a:extLst>
                <a:ext uri="{FF2B5EF4-FFF2-40B4-BE49-F238E27FC236}">
                  <a16:creationId xmlns:a16="http://schemas.microsoft.com/office/drawing/2014/main" xmlns="" id="{DE11D57A-1ADC-304F-8DAF-A10524679BEB}"/>
                </a:ext>
              </a:extLst>
            </p:cNvPr>
            <p:cNvPicPr>
              <a:picLocks noChangeAspect="1" noChangeArrowheads="1"/>
            </p:cNvPicPr>
            <p:nvPr/>
          </p:nvPicPr>
          <p:blipFill>
            <a:blip r:embed="rId3" cstate="print"/>
            <a:srcRect/>
            <a:stretch>
              <a:fillRect/>
            </a:stretch>
          </p:blipFill>
          <p:spPr bwMode="auto">
            <a:xfrm>
              <a:off x="2620" y="1065"/>
              <a:ext cx="630" cy="780"/>
            </a:xfrm>
            <a:prstGeom prst="rect">
              <a:avLst/>
            </a:prstGeom>
            <a:noFill/>
            <a:ln w="9525">
              <a:noFill/>
              <a:miter lim="800000"/>
              <a:headEnd/>
              <a:tailEnd/>
            </a:ln>
          </p:spPr>
        </p:pic>
        <p:pic>
          <p:nvPicPr>
            <p:cNvPr id="63" name="Picture 25" descr="IBM-server">
              <a:extLst>
                <a:ext uri="{FF2B5EF4-FFF2-40B4-BE49-F238E27FC236}">
                  <a16:creationId xmlns:a16="http://schemas.microsoft.com/office/drawing/2014/main" xmlns="" id="{7E45A7D3-4043-3340-9DB9-97BEF974211D}"/>
                </a:ext>
              </a:extLst>
            </p:cNvPr>
            <p:cNvPicPr>
              <a:picLocks noChangeAspect="1" noChangeArrowheads="1"/>
            </p:cNvPicPr>
            <p:nvPr/>
          </p:nvPicPr>
          <p:blipFill>
            <a:blip r:embed="rId3" cstate="print"/>
            <a:srcRect/>
            <a:stretch>
              <a:fillRect/>
            </a:stretch>
          </p:blipFill>
          <p:spPr bwMode="auto">
            <a:xfrm>
              <a:off x="3243" y="1070"/>
              <a:ext cx="630" cy="780"/>
            </a:xfrm>
            <a:prstGeom prst="rect">
              <a:avLst/>
            </a:prstGeom>
            <a:noFill/>
            <a:ln w="9525">
              <a:noFill/>
              <a:miter lim="800000"/>
              <a:headEnd/>
              <a:tailEnd/>
            </a:ln>
          </p:spPr>
        </p:pic>
      </p:grpSp>
      <p:pic>
        <p:nvPicPr>
          <p:cNvPr id="64" name="Picture 2">
            <a:extLst>
              <a:ext uri="{FF2B5EF4-FFF2-40B4-BE49-F238E27FC236}">
                <a16:creationId xmlns:a16="http://schemas.microsoft.com/office/drawing/2014/main" xmlns="" id="{51503264-9ADE-3A4D-8AD2-FFE81C2AFC9A}"/>
              </a:ext>
            </a:extLst>
          </p:cNvPr>
          <p:cNvPicPr>
            <a:picLocks noChangeAspect="1" noChangeArrowheads="1"/>
          </p:cNvPicPr>
          <p:nvPr/>
        </p:nvPicPr>
        <p:blipFill>
          <a:blip r:embed="rId4" cstate="print"/>
          <a:srcRect/>
          <a:stretch>
            <a:fillRect/>
          </a:stretch>
        </p:blipFill>
        <p:spPr bwMode="auto">
          <a:xfrm>
            <a:off x="1920265" y="1852613"/>
            <a:ext cx="1510531" cy="1250951"/>
          </a:xfrm>
          <a:prstGeom prst="rect">
            <a:avLst/>
          </a:prstGeom>
          <a:noFill/>
          <a:ln w="9525">
            <a:noFill/>
            <a:miter lim="800000"/>
            <a:headEnd/>
            <a:tailEnd/>
          </a:ln>
        </p:spPr>
      </p:pic>
      <p:sp>
        <p:nvSpPr>
          <p:cNvPr id="65" name="Oval 64">
            <a:extLst>
              <a:ext uri="{FF2B5EF4-FFF2-40B4-BE49-F238E27FC236}">
                <a16:creationId xmlns:a16="http://schemas.microsoft.com/office/drawing/2014/main" xmlns="" id="{BD14A20E-2AB7-6048-A6BF-6BBC5360B1D9}"/>
              </a:ext>
            </a:extLst>
          </p:cNvPr>
          <p:cNvSpPr/>
          <p:nvPr/>
        </p:nvSpPr>
        <p:spPr bwMode="auto">
          <a:xfrm>
            <a:off x="3886837" y="3402004"/>
            <a:ext cx="4779819" cy="1270000"/>
          </a:xfrm>
          <a:prstGeom prst="ellipse">
            <a:avLst/>
          </a:prstGeom>
          <a:gradFill>
            <a:gsLst>
              <a:gs pos="0">
                <a:schemeClr val="bg1">
                  <a:lumMod val="75000"/>
                </a:schemeClr>
              </a:gs>
              <a:gs pos="100000">
                <a:schemeClr val="bg1"/>
              </a:gs>
            </a:gsLst>
            <a:lin ang="5400000" scaled="0"/>
          </a:gra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50000"/>
              </a:schemeClr>
            </a:prstShdw>
          </a:effectLst>
        </p:spPr>
        <p:txBody>
          <a:bodyPr lIns="121917" tIns="60959" rIns="121917" bIns="60959" anchor="ctr"/>
          <a:lstStyle/>
          <a:p>
            <a:pPr algn="ctr">
              <a:defRPr/>
            </a:pPr>
            <a:r>
              <a:rPr lang="en-GB" dirty="0">
                <a:solidFill>
                  <a:schemeClr val="tx1"/>
                </a:solidFill>
                <a:ea typeface="MS PGothic" charset="0"/>
              </a:rPr>
              <a:t>SAN</a:t>
            </a:r>
          </a:p>
        </p:txBody>
      </p:sp>
      <p:grpSp>
        <p:nvGrpSpPr>
          <p:cNvPr id="66" name="Group 9">
            <a:extLst>
              <a:ext uri="{FF2B5EF4-FFF2-40B4-BE49-F238E27FC236}">
                <a16:creationId xmlns:a16="http://schemas.microsoft.com/office/drawing/2014/main" xmlns="" id="{22C0B9A8-7C9C-8546-B436-3A5388D26AB4}"/>
              </a:ext>
            </a:extLst>
          </p:cNvPr>
          <p:cNvGrpSpPr>
            <a:grpSpLocks/>
          </p:cNvGrpSpPr>
          <p:nvPr/>
        </p:nvGrpSpPr>
        <p:grpSpPr bwMode="auto">
          <a:xfrm>
            <a:off x="4108133" y="3103572"/>
            <a:ext cx="815879" cy="646545"/>
            <a:chOff x="-1156903" y="4237039"/>
            <a:chExt cx="612775" cy="647044"/>
          </a:xfrm>
        </p:grpSpPr>
        <p:pic>
          <p:nvPicPr>
            <p:cNvPr id="67" name="Picture 2" descr="cylinder_orange">
              <a:extLst>
                <a:ext uri="{FF2B5EF4-FFF2-40B4-BE49-F238E27FC236}">
                  <a16:creationId xmlns:a16="http://schemas.microsoft.com/office/drawing/2014/main" xmlns="" id="{92B7A918-8A4A-BB4C-A42A-1E3971905543}"/>
                </a:ext>
              </a:extLst>
            </p:cNvPr>
            <p:cNvPicPr>
              <a:picLocks noChangeAspect="1" noChangeArrowheads="1"/>
            </p:cNvPicPr>
            <p:nvPr/>
          </p:nvPicPr>
          <p:blipFill>
            <a:blip r:embed="rId5" cstate="print"/>
            <a:srcRect/>
            <a:stretch>
              <a:fillRect/>
            </a:stretch>
          </p:blipFill>
          <p:spPr bwMode="auto">
            <a:xfrm>
              <a:off x="-1156903" y="4237039"/>
              <a:ext cx="612775" cy="595775"/>
            </a:xfrm>
            <a:prstGeom prst="rect">
              <a:avLst/>
            </a:prstGeom>
            <a:noFill/>
            <a:effectLst>
              <a:outerShdw blurRad="63500" dist="38099" dir="2700000" algn="ctr" rotWithShape="0">
                <a:srgbClr val="000000">
                  <a:alpha val="74998"/>
                </a:srgbClr>
              </a:outerShdw>
            </a:effectLst>
            <a:extLst/>
          </p:spPr>
        </p:pic>
        <p:sp>
          <p:nvSpPr>
            <p:cNvPr id="68" name="Text Box 7">
              <a:extLst>
                <a:ext uri="{FF2B5EF4-FFF2-40B4-BE49-F238E27FC236}">
                  <a16:creationId xmlns:a16="http://schemas.microsoft.com/office/drawing/2014/main" xmlns="" id="{F30EB260-5792-194C-828E-04E1803657EB}"/>
                </a:ext>
              </a:extLst>
            </p:cNvPr>
            <p:cNvSpPr txBox="1">
              <a:spLocks noChangeArrowheads="1"/>
            </p:cNvSpPr>
            <p:nvPr/>
          </p:nvSpPr>
          <p:spPr bwMode="auto">
            <a:xfrm>
              <a:off x="-1156903" y="4329657"/>
              <a:ext cx="612775" cy="554426"/>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500" dirty="0">
                  <a:solidFill>
                    <a:schemeClr val="tx1"/>
                  </a:solidFill>
                </a:rPr>
                <a:t>Virtual</a:t>
              </a:r>
            </a:p>
            <a:p>
              <a:pPr algn="ctr" eaLnBrk="1" hangingPunct="1">
                <a:buClr>
                  <a:srgbClr val="A81024"/>
                </a:buClr>
                <a:buFont typeface="Wingdings" pitchFamily="2" charset="2"/>
                <a:buNone/>
              </a:pPr>
              <a:r>
                <a:rPr lang="en-US" altLang="en-US" sz="1500" dirty="0">
                  <a:solidFill>
                    <a:schemeClr val="tx1"/>
                  </a:solidFill>
                </a:rPr>
                <a:t>Disk</a:t>
              </a:r>
            </a:p>
          </p:txBody>
        </p:sp>
      </p:grpSp>
      <p:grpSp>
        <p:nvGrpSpPr>
          <p:cNvPr id="69" name="Group 59">
            <a:extLst>
              <a:ext uri="{FF2B5EF4-FFF2-40B4-BE49-F238E27FC236}">
                <a16:creationId xmlns:a16="http://schemas.microsoft.com/office/drawing/2014/main" xmlns="" id="{5A37698C-B2EF-3149-9FAF-5803C5432E99}"/>
              </a:ext>
            </a:extLst>
          </p:cNvPr>
          <p:cNvGrpSpPr>
            <a:grpSpLocks/>
          </p:cNvGrpSpPr>
          <p:nvPr/>
        </p:nvGrpSpPr>
        <p:grpSpPr bwMode="auto">
          <a:xfrm>
            <a:off x="5245354" y="3103557"/>
            <a:ext cx="817804" cy="637958"/>
            <a:chOff x="-1156903" y="4237039"/>
            <a:chExt cx="612775" cy="638454"/>
          </a:xfrm>
        </p:grpSpPr>
        <p:pic>
          <p:nvPicPr>
            <p:cNvPr id="70" name="Picture 2" descr="cylinder_orange">
              <a:extLst>
                <a:ext uri="{FF2B5EF4-FFF2-40B4-BE49-F238E27FC236}">
                  <a16:creationId xmlns:a16="http://schemas.microsoft.com/office/drawing/2014/main" xmlns="" id="{D66195CC-7DE9-9C4D-B2E2-794DDF34ED2B}"/>
                </a:ext>
              </a:extLst>
            </p:cNvPr>
            <p:cNvPicPr>
              <a:picLocks noChangeAspect="1" noChangeArrowheads="1"/>
            </p:cNvPicPr>
            <p:nvPr/>
          </p:nvPicPr>
          <p:blipFill>
            <a:blip r:embed="rId5" cstate="print"/>
            <a:srcRect/>
            <a:stretch>
              <a:fillRect/>
            </a:stretch>
          </p:blipFill>
          <p:spPr bwMode="auto">
            <a:xfrm>
              <a:off x="-1156903" y="4237039"/>
              <a:ext cx="612775" cy="595775"/>
            </a:xfrm>
            <a:prstGeom prst="rect">
              <a:avLst/>
            </a:prstGeom>
            <a:noFill/>
            <a:effectLst>
              <a:outerShdw blurRad="63500" dist="38099" dir="2700000" algn="ctr" rotWithShape="0">
                <a:srgbClr val="000000">
                  <a:alpha val="74998"/>
                </a:srgbClr>
              </a:outerShdw>
            </a:effectLst>
            <a:extLst/>
          </p:spPr>
        </p:pic>
        <p:sp>
          <p:nvSpPr>
            <p:cNvPr id="71" name="Text Box 7">
              <a:extLst>
                <a:ext uri="{FF2B5EF4-FFF2-40B4-BE49-F238E27FC236}">
                  <a16:creationId xmlns:a16="http://schemas.microsoft.com/office/drawing/2014/main" xmlns="" id="{36F9A31D-9B4B-1D4F-BB7A-30E949771CB7}"/>
                </a:ext>
              </a:extLst>
            </p:cNvPr>
            <p:cNvSpPr txBox="1">
              <a:spLocks noChangeArrowheads="1"/>
            </p:cNvSpPr>
            <p:nvPr/>
          </p:nvSpPr>
          <p:spPr bwMode="auto">
            <a:xfrm>
              <a:off x="-1156903" y="4321065"/>
              <a:ext cx="612775" cy="554428"/>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500" dirty="0">
                  <a:solidFill>
                    <a:schemeClr val="tx1"/>
                  </a:solidFill>
                </a:rPr>
                <a:t>Virtual</a:t>
              </a:r>
            </a:p>
            <a:p>
              <a:pPr algn="ctr" eaLnBrk="1" hangingPunct="1">
                <a:buClr>
                  <a:srgbClr val="A81024"/>
                </a:buClr>
                <a:buFont typeface="Wingdings" pitchFamily="2" charset="2"/>
                <a:buNone/>
              </a:pPr>
              <a:r>
                <a:rPr lang="en-US" altLang="en-US" sz="1500" dirty="0">
                  <a:solidFill>
                    <a:schemeClr val="tx1"/>
                  </a:solidFill>
                </a:rPr>
                <a:t>Disk</a:t>
              </a:r>
            </a:p>
          </p:txBody>
        </p:sp>
      </p:grpSp>
      <p:grpSp>
        <p:nvGrpSpPr>
          <p:cNvPr id="72" name="Group 62">
            <a:extLst>
              <a:ext uri="{FF2B5EF4-FFF2-40B4-BE49-F238E27FC236}">
                <a16:creationId xmlns:a16="http://schemas.microsoft.com/office/drawing/2014/main" xmlns="" id="{8CFB8C44-9019-F149-BD03-D538EBA68DF3}"/>
              </a:ext>
            </a:extLst>
          </p:cNvPr>
          <p:cNvGrpSpPr>
            <a:grpSpLocks/>
          </p:cNvGrpSpPr>
          <p:nvPr/>
        </p:nvGrpSpPr>
        <p:grpSpPr bwMode="auto">
          <a:xfrm>
            <a:off x="6315239" y="3103557"/>
            <a:ext cx="815879" cy="637958"/>
            <a:chOff x="-1156903" y="4237039"/>
            <a:chExt cx="612775" cy="638454"/>
          </a:xfrm>
        </p:grpSpPr>
        <p:pic>
          <p:nvPicPr>
            <p:cNvPr id="73" name="Picture 2" descr="cylinder_orange">
              <a:extLst>
                <a:ext uri="{FF2B5EF4-FFF2-40B4-BE49-F238E27FC236}">
                  <a16:creationId xmlns:a16="http://schemas.microsoft.com/office/drawing/2014/main" xmlns="" id="{F822D8FA-3B5E-DF4A-A859-E24733B39099}"/>
                </a:ext>
              </a:extLst>
            </p:cNvPr>
            <p:cNvPicPr>
              <a:picLocks noChangeAspect="1" noChangeArrowheads="1"/>
            </p:cNvPicPr>
            <p:nvPr/>
          </p:nvPicPr>
          <p:blipFill>
            <a:blip r:embed="rId5" cstate="print"/>
            <a:srcRect/>
            <a:stretch>
              <a:fillRect/>
            </a:stretch>
          </p:blipFill>
          <p:spPr bwMode="auto">
            <a:xfrm>
              <a:off x="-1156903" y="4237039"/>
              <a:ext cx="612775" cy="595775"/>
            </a:xfrm>
            <a:prstGeom prst="rect">
              <a:avLst/>
            </a:prstGeom>
            <a:noFill/>
            <a:effectLst>
              <a:outerShdw blurRad="63500" dist="38099" dir="2700000" algn="ctr" rotWithShape="0">
                <a:srgbClr val="000000">
                  <a:alpha val="74998"/>
                </a:srgbClr>
              </a:outerShdw>
            </a:effectLst>
            <a:extLst/>
          </p:spPr>
        </p:pic>
        <p:sp>
          <p:nvSpPr>
            <p:cNvPr id="74" name="Text Box 7">
              <a:extLst>
                <a:ext uri="{FF2B5EF4-FFF2-40B4-BE49-F238E27FC236}">
                  <a16:creationId xmlns:a16="http://schemas.microsoft.com/office/drawing/2014/main" xmlns="" id="{A320F1B3-9B4B-DF48-B638-C522E8DEAECC}"/>
                </a:ext>
              </a:extLst>
            </p:cNvPr>
            <p:cNvSpPr txBox="1">
              <a:spLocks noChangeArrowheads="1"/>
            </p:cNvSpPr>
            <p:nvPr/>
          </p:nvSpPr>
          <p:spPr bwMode="auto">
            <a:xfrm>
              <a:off x="-1156903" y="4321065"/>
              <a:ext cx="612775" cy="554428"/>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500" dirty="0">
                  <a:solidFill>
                    <a:schemeClr val="tx1"/>
                  </a:solidFill>
                </a:rPr>
                <a:t>Virtual</a:t>
              </a:r>
            </a:p>
            <a:p>
              <a:pPr algn="ctr" eaLnBrk="1" hangingPunct="1">
                <a:buClr>
                  <a:srgbClr val="A81024"/>
                </a:buClr>
                <a:buFont typeface="Wingdings" pitchFamily="2" charset="2"/>
                <a:buNone/>
              </a:pPr>
              <a:r>
                <a:rPr lang="en-US" altLang="en-US" sz="1500" dirty="0">
                  <a:solidFill>
                    <a:schemeClr val="tx1"/>
                  </a:solidFill>
                </a:rPr>
                <a:t>Disk</a:t>
              </a:r>
            </a:p>
          </p:txBody>
        </p:sp>
      </p:grpSp>
      <p:grpSp>
        <p:nvGrpSpPr>
          <p:cNvPr id="75" name="Group 65">
            <a:extLst>
              <a:ext uri="{FF2B5EF4-FFF2-40B4-BE49-F238E27FC236}">
                <a16:creationId xmlns:a16="http://schemas.microsoft.com/office/drawing/2014/main" xmlns="" id="{F8F947F8-91EB-6742-B3F9-9C30DD730AA5}"/>
              </a:ext>
            </a:extLst>
          </p:cNvPr>
          <p:cNvGrpSpPr>
            <a:grpSpLocks/>
          </p:cNvGrpSpPr>
          <p:nvPr/>
        </p:nvGrpSpPr>
        <p:grpSpPr bwMode="auto">
          <a:xfrm>
            <a:off x="7454387" y="3103572"/>
            <a:ext cx="815879" cy="646545"/>
            <a:chOff x="-1156903" y="4237039"/>
            <a:chExt cx="612775" cy="647044"/>
          </a:xfrm>
        </p:grpSpPr>
        <p:pic>
          <p:nvPicPr>
            <p:cNvPr id="76" name="Picture 2" descr="cylinder_orange">
              <a:extLst>
                <a:ext uri="{FF2B5EF4-FFF2-40B4-BE49-F238E27FC236}">
                  <a16:creationId xmlns:a16="http://schemas.microsoft.com/office/drawing/2014/main" xmlns="" id="{14225A4D-C9B3-6C47-962F-DC19FA1C8D94}"/>
                </a:ext>
              </a:extLst>
            </p:cNvPr>
            <p:cNvPicPr>
              <a:picLocks noChangeAspect="1" noChangeArrowheads="1"/>
            </p:cNvPicPr>
            <p:nvPr/>
          </p:nvPicPr>
          <p:blipFill>
            <a:blip r:embed="rId5" cstate="print"/>
            <a:srcRect/>
            <a:stretch>
              <a:fillRect/>
            </a:stretch>
          </p:blipFill>
          <p:spPr bwMode="auto">
            <a:xfrm>
              <a:off x="-1156903" y="4237039"/>
              <a:ext cx="612775" cy="595775"/>
            </a:xfrm>
            <a:prstGeom prst="rect">
              <a:avLst/>
            </a:prstGeom>
            <a:noFill/>
            <a:effectLst>
              <a:outerShdw blurRad="63500" dist="38099" dir="2700000" algn="ctr" rotWithShape="0">
                <a:srgbClr val="000000">
                  <a:alpha val="74998"/>
                </a:srgbClr>
              </a:outerShdw>
            </a:effectLst>
            <a:extLst/>
          </p:spPr>
        </p:pic>
        <p:sp>
          <p:nvSpPr>
            <p:cNvPr id="77" name="Text Box 7">
              <a:extLst>
                <a:ext uri="{FF2B5EF4-FFF2-40B4-BE49-F238E27FC236}">
                  <a16:creationId xmlns:a16="http://schemas.microsoft.com/office/drawing/2014/main" xmlns="" id="{750C5160-8FA8-BE4A-8119-E6F1ED35571C}"/>
                </a:ext>
              </a:extLst>
            </p:cNvPr>
            <p:cNvSpPr txBox="1">
              <a:spLocks noChangeArrowheads="1"/>
            </p:cNvSpPr>
            <p:nvPr/>
          </p:nvSpPr>
          <p:spPr bwMode="auto">
            <a:xfrm>
              <a:off x="-1156903" y="4329657"/>
              <a:ext cx="612775" cy="554426"/>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500" dirty="0">
                  <a:solidFill>
                    <a:schemeClr val="tx1"/>
                  </a:solidFill>
                </a:rPr>
                <a:t>Virtual</a:t>
              </a:r>
            </a:p>
            <a:p>
              <a:pPr algn="ctr" eaLnBrk="1" hangingPunct="1">
                <a:buClr>
                  <a:srgbClr val="A81024"/>
                </a:buClr>
                <a:buFont typeface="Wingdings" pitchFamily="2" charset="2"/>
                <a:buNone/>
              </a:pPr>
              <a:r>
                <a:rPr lang="en-US" altLang="en-US" sz="1500" dirty="0">
                  <a:solidFill>
                    <a:schemeClr val="tx1"/>
                  </a:solidFill>
                </a:rPr>
                <a:t>Disk</a:t>
              </a:r>
            </a:p>
          </p:txBody>
        </p:sp>
      </p:grpSp>
      <p:sp>
        <p:nvSpPr>
          <p:cNvPr id="78" name="Oval 77">
            <a:extLst>
              <a:ext uri="{FF2B5EF4-FFF2-40B4-BE49-F238E27FC236}">
                <a16:creationId xmlns:a16="http://schemas.microsoft.com/office/drawing/2014/main" xmlns="" id="{B02B3F8B-6E41-594A-AC28-E14A767790EA}"/>
              </a:ext>
            </a:extLst>
          </p:cNvPr>
          <p:cNvSpPr/>
          <p:nvPr/>
        </p:nvSpPr>
        <p:spPr bwMode="auto">
          <a:xfrm>
            <a:off x="3886837" y="4829175"/>
            <a:ext cx="4779819" cy="1571625"/>
          </a:xfrm>
          <a:prstGeom prst="ellipse">
            <a:avLst/>
          </a:prstGeom>
          <a:gradFill>
            <a:gsLst>
              <a:gs pos="0">
                <a:schemeClr val="bg1">
                  <a:lumMod val="75000"/>
                </a:schemeClr>
              </a:gs>
              <a:gs pos="100000">
                <a:schemeClr val="bg1"/>
              </a:gs>
            </a:gsLst>
            <a:lin ang="5400000" scaled="0"/>
          </a:gra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50000"/>
              </a:schemeClr>
            </a:prstShdw>
          </a:effectLst>
        </p:spPr>
        <p:txBody>
          <a:bodyPr lIns="121917" tIns="60959" rIns="121917" bIns="60959" anchor="ctr"/>
          <a:lstStyle/>
          <a:p>
            <a:pPr algn="ctr">
              <a:defRPr/>
            </a:pPr>
            <a:r>
              <a:rPr lang="en-GB" dirty="0">
                <a:solidFill>
                  <a:schemeClr val="tx1"/>
                </a:solidFill>
                <a:ea typeface="MS PGothic" charset="0"/>
              </a:rPr>
              <a:t>Storage Pool</a:t>
            </a:r>
          </a:p>
        </p:txBody>
      </p:sp>
      <p:grpSp>
        <p:nvGrpSpPr>
          <p:cNvPr id="79" name="Group 69">
            <a:extLst>
              <a:ext uri="{FF2B5EF4-FFF2-40B4-BE49-F238E27FC236}">
                <a16:creationId xmlns:a16="http://schemas.microsoft.com/office/drawing/2014/main" xmlns="" id="{9EAA1C95-7D60-5E45-A6AF-12578AC66C73}"/>
              </a:ext>
            </a:extLst>
          </p:cNvPr>
          <p:cNvGrpSpPr>
            <a:grpSpLocks/>
          </p:cNvGrpSpPr>
          <p:nvPr/>
        </p:nvGrpSpPr>
        <p:grpSpPr bwMode="auto">
          <a:xfrm>
            <a:off x="5541690" y="5741980"/>
            <a:ext cx="625380" cy="468312"/>
            <a:chOff x="-1156903" y="4237039"/>
            <a:chExt cx="612775" cy="595311"/>
          </a:xfrm>
        </p:grpSpPr>
        <p:pic>
          <p:nvPicPr>
            <p:cNvPr id="80" name="Picture 2" descr="cylinder_orange">
              <a:extLst>
                <a:ext uri="{FF2B5EF4-FFF2-40B4-BE49-F238E27FC236}">
                  <a16:creationId xmlns:a16="http://schemas.microsoft.com/office/drawing/2014/main" xmlns="" id="{7CD60E79-9BA2-FA4D-8DEE-41A41F1AB064}"/>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81" name="Text Box 7">
              <a:extLst>
                <a:ext uri="{FF2B5EF4-FFF2-40B4-BE49-F238E27FC236}">
                  <a16:creationId xmlns:a16="http://schemas.microsoft.com/office/drawing/2014/main" xmlns="" id="{3F69BC48-5247-A34A-8ED7-C14BE89D14B4}"/>
                </a:ext>
              </a:extLst>
            </p:cNvPr>
            <p:cNvSpPr txBox="1">
              <a:spLocks noChangeArrowheads="1"/>
            </p:cNvSpPr>
            <p:nvPr/>
          </p:nvSpPr>
          <p:spPr bwMode="auto">
            <a:xfrm>
              <a:off x="-1156903" y="4424169"/>
              <a:ext cx="612775" cy="371679"/>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HDS</a:t>
              </a:r>
            </a:p>
          </p:txBody>
        </p:sp>
      </p:grpSp>
      <p:grpSp>
        <p:nvGrpSpPr>
          <p:cNvPr id="82" name="Group 73">
            <a:extLst>
              <a:ext uri="{FF2B5EF4-FFF2-40B4-BE49-F238E27FC236}">
                <a16:creationId xmlns:a16="http://schemas.microsoft.com/office/drawing/2014/main" xmlns="" id="{51FFE557-0786-FC44-97A3-EE7321655D77}"/>
              </a:ext>
            </a:extLst>
          </p:cNvPr>
          <p:cNvGrpSpPr>
            <a:grpSpLocks/>
          </p:cNvGrpSpPr>
          <p:nvPr/>
        </p:nvGrpSpPr>
        <p:grpSpPr bwMode="auto">
          <a:xfrm>
            <a:off x="6380663" y="5745154"/>
            <a:ext cx="623455" cy="468312"/>
            <a:chOff x="-1156903" y="4237039"/>
            <a:chExt cx="612775" cy="595311"/>
          </a:xfrm>
        </p:grpSpPr>
        <p:pic>
          <p:nvPicPr>
            <p:cNvPr id="83" name="Picture 2" descr="cylinder_orange">
              <a:extLst>
                <a:ext uri="{FF2B5EF4-FFF2-40B4-BE49-F238E27FC236}">
                  <a16:creationId xmlns:a16="http://schemas.microsoft.com/office/drawing/2014/main" xmlns="" id="{BDDDDB4B-F539-D24F-8E8E-405FC91953BF}"/>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84" name="Text Box 7">
              <a:extLst>
                <a:ext uri="{FF2B5EF4-FFF2-40B4-BE49-F238E27FC236}">
                  <a16:creationId xmlns:a16="http://schemas.microsoft.com/office/drawing/2014/main" xmlns="" id="{41BFBE78-C2D3-554C-8508-BBAEA931C470}"/>
                </a:ext>
              </a:extLst>
            </p:cNvPr>
            <p:cNvSpPr txBox="1">
              <a:spLocks noChangeArrowheads="1"/>
            </p:cNvSpPr>
            <p:nvPr/>
          </p:nvSpPr>
          <p:spPr bwMode="auto">
            <a:xfrm>
              <a:off x="-1156903" y="4424169"/>
              <a:ext cx="612775" cy="371679"/>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EMC</a:t>
              </a:r>
            </a:p>
          </p:txBody>
        </p:sp>
      </p:grpSp>
      <p:grpSp>
        <p:nvGrpSpPr>
          <p:cNvPr id="85" name="Group 76">
            <a:extLst>
              <a:ext uri="{FF2B5EF4-FFF2-40B4-BE49-F238E27FC236}">
                <a16:creationId xmlns:a16="http://schemas.microsoft.com/office/drawing/2014/main" xmlns="" id="{CA8152AC-999E-A545-8319-68DFC97691B4}"/>
              </a:ext>
            </a:extLst>
          </p:cNvPr>
          <p:cNvGrpSpPr>
            <a:grpSpLocks/>
          </p:cNvGrpSpPr>
          <p:nvPr/>
        </p:nvGrpSpPr>
        <p:grpSpPr bwMode="auto">
          <a:xfrm>
            <a:off x="7183073" y="5746746"/>
            <a:ext cx="623455" cy="468313"/>
            <a:chOff x="-1156903" y="4237039"/>
            <a:chExt cx="612775" cy="595311"/>
          </a:xfrm>
        </p:grpSpPr>
        <p:pic>
          <p:nvPicPr>
            <p:cNvPr id="86" name="Picture 2" descr="cylinder_orange">
              <a:extLst>
                <a:ext uri="{FF2B5EF4-FFF2-40B4-BE49-F238E27FC236}">
                  <a16:creationId xmlns:a16="http://schemas.microsoft.com/office/drawing/2014/main" xmlns="" id="{C4DD4F4F-D284-0B47-8360-D79B0B11FD28}"/>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87" name="Text Box 7">
              <a:extLst>
                <a:ext uri="{FF2B5EF4-FFF2-40B4-BE49-F238E27FC236}">
                  <a16:creationId xmlns:a16="http://schemas.microsoft.com/office/drawing/2014/main" xmlns="" id="{4BD8E7E0-663B-7440-B35F-4A3EDA7698E3}"/>
                </a:ext>
              </a:extLst>
            </p:cNvPr>
            <p:cNvSpPr txBox="1">
              <a:spLocks noChangeArrowheads="1"/>
            </p:cNvSpPr>
            <p:nvPr/>
          </p:nvSpPr>
          <p:spPr bwMode="auto">
            <a:xfrm>
              <a:off x="-1156903" y="4424170"/>
              <a:ext cx="612775" cy="371678"/>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NetApp</a:t>
              </a:r>
            </a:p>
          </p:txBody>
        </p:sp>
      </p:grpSp>
      <p:grpSp>
        <p:nvGrpSpPr>
          <p:cNvPr id="88" name="Group 79">
            <a:extLst>
              <a:ext uri="{FF2B5EF4-FFF2-40B4-BE49-F238E27FC236}">
                <a16:creationId xmlns:a16="http://schemas.microsoft.com/office/drawing/2014/main" xmlns="" id="{AABDA8AA-BEE5-EF4F-AB3D-400584DD740E}"/>
              </a:ext>
            </a:extLst>
          </p:cNvPr>
          <p:cNvGrpSpPr>
            <a:grpSpLocks/>
          </p:cNvGrpSpPr>
          <p:nvPr/>
        </p:nvGrpSpPr>
        <p:grpSpPr bwMode="auto">
          <a:xfrm>
            <a:off x="6363345" y="4989504"/>
            <a:ext cx="623455" cy="468312"/>
            <a:chOff x="-1156903" y="4237039"/>
            <a:chExt cx="612775" cy="595311"/>
          </a:xfrm>
        </p:grpSpPr>
        <p:pic>
          <p:nvPicPr>
            <p:cNvPr id="89" name="Picture 2" descr="cylinder_orange">
              <a:extLst>
                <a:ext uri="{FF2B5EF4-FFF2-40B4-BE49-F238E27FC236}">
                  <a16:creationId xmlns:a16="http://schemas.microsoft.com/office/drawing/2014/main" xmlns="" id="{11059579-57F0-FF4B-820D-8CE36F9AEB38}"/>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90" name="Text Box 7">
              <a:extLst>
                <a:ext uri="{FF2B5EF4-FFF2-40B4-BE49-F238E27FC236}">
                  <a16:creationId xmlns:a16="http://schemas.microsoft.com/office/drawing/2014/main" xmlns="" id="{64322B11-47B0-4343-97F9-6B23D0DCD3F7}"/>
                </a:ext>
              </a:extLst>
            </p:cNvPr>
            <p:cNvSpPr txBox="1">
              <a:spLocks noChangeArrowheads="1"/>
            </p:cNvSpPr>
            <p:nvPr/>
          </p:nvSpPr>
          <p:spPr bwMode="auto">
            <a:xfrm>
              <a:off x="-1156903" y="4424169"/>
              <a:ext cx="612775" cy="371679"/>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IBM</a:t>
              </a:r>
            </a:p>
          </p:txBody>
        </p:sp>
      </p:grpSp>
      <p:grpSp>
        <p:nvGrpSpPr>
          <p:cNvPr id="91" name="Group 82">
            <a:extLst>
              <a:ext uri="{FF2B5EF4-FFF2-40B4-BE49-F238E27FC236}">
                <a16:creationId xmlns:a16="http://schemas.microsoft.com/office/drawing/2014/main" xmlns="" id="{932A6D4F-28EA-4D4D-B466-F313476797F3}"/>
              </a:ext>
            </a:extLst>
          </p:cNvPr>
          <p:cNvGrpSpPr>
            <a:grpSpLocks/>
          </p:cNvGrpSpPr>
          <p:nvPr/>
        </p:nvGrpSpPr>
        <p:grpSpPr bwMode="auto">
          <a:xfrm>
            <a:off x="7183073" y="4994273"/>
            <a:ext cx="623455" cy="468313"/>
            <a:chOff x="-1156903" y="4237039"/>
            <a:chExt cx="612775" cy="595311"/>
          </a:xfrm>
        </p:grpSpPr>
        <p:pic>
          <p:nvPicPr>
            <p:cNvPr id="92" name="Picture 2" descr="cylinder_orange">
              <a:extLst>
                <a:ext uri="{FF2B5EF4-FFF2-40B4-BE49-F238E27FC236}">
                  <a16:creationId xmlns:a16="http://schemas.microsoft.com/office/drawing/2014/main" xmlns="" id="{0CCFCE03-2BA4-F145-A6BC-30B08946A8EC}"/>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93" name="Text Box 7">
              <a:extLst>
                <a:ext uri="{FF2B5EF4-FFF2-40B4-BE49-F238E27FC236}">
                  <a16:creationId xmlns:a16="http://schemas.microsoft.com/office/drawing/2014/main" xmlns="" id="{134E7097-9DD1-6F4A-9AE4-4D0ECD72378F}"/>
                </a:ext>
              </a:extLst>
            </p:cNvPr>
            <p:cNvSpPr txBox="1">
              <a:spLocks noChangeArrowheads="1"/>
            </p:cNvSpPr>
            <p:nvPr/>
          </p:nvSpPr>
          <p:spPr bwMode="auto">
            <a:xfrm>
              <a:off x="-1156903" y="4424170"/>
              <a:ext cx="612775" cy="371678"/>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HP</a:t>
              </a:r>
            </a:p>
          </p:txBody>
        </p:sp>
      </p:grpSp>
      <p:grpSp>
        <p:nvGrpSpPr>
          <p:cNvPr id="94" name="Group 85">
            <a:extLst>
              <a:ext uri="{FF2B5EF4-FFF2-40B4-BE49-F238E27FC236}">
                <a16:creationId xmlns:a16="http://schemas.microsoft.com/office/drawing/2014/main" xmlns="" id="{11FB2399-4F05-7C4D-92DD-3B62C305A998}"/>
              </a:ext>
            </a:extLst>
          </p:cNvPr>
          <p:cNvGrpSpPr>
            <a:grpSpLocks/>
          </p:cNvGrpSpPr>
          <p:nvPr/>
        </p:nvGrpSpPr>
        <p:grpSpPr bwMode="auto">
          <a:xfrm>
            <a:off x="5541690" y="4989504"/>
            <a:ext cx="625380" cy="468312"/>
            <a:chOff x="-1156903" y="4237039"/>
            <a:chExt cx="612775" cy="595311"/>
          </a:xfrm>
        </p:grpSpPr>
        <p:pic>
          <p:nvPicPr>
            <p:cNvPr id="95" name="Picture 2" descr="cylinder_orange">
              <a:extLst>
                <a:ext uri="{FF2B5EF4-FFF2-40B4-BE49-F238E27FC236}">
                  <a16:creationId xmlns:a16="http://schemas.microsoft.com/office/drawing/2014/main" xmlns="" id="{4F815997-0B01-DD4A-A42C-9B26FBFB84BD}"/>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96" name="Text Box 7">
              <a:extLst>
                <a:ext uri="{FF2B5EF4-FFF2-40B4-BE49-F238E27FC236}">
                  <a16:creationId xmlns:a16="http://schemas.microsoft.com/office/drawing/2014/main" xmlns="" id="{2EAC037B-47B5-C746-9E7A-C8A88570C014}"/>
                </a:ext>
              </a:extLst>
            </p:cNvPr>
            <p:cNvSpPr txBox="1">
              <a:spLocks noChangeArrowheads="1"/>
            </p:cNvSpPr>
            <p:nvPr/>
          </p:nvSpPr>
          <p:spPr bwMode="auto">
            <a:xfrm>
              <a:off x="-1156903" y="4424169"/>
              <a:ext cx="612775" cy="371679"/>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Flash</a:t>
              </a:r>
            </a:p>
          </p:txBody>
        </p:sp>
      </p:grpSp>
      <p:grpSp>
        <p:nvGrpSpPr>
          <p:cNvPr id="97" name="Group 88">
            <a:extLst>
              <a:ext uri="{FF2B5EF4-FFF2-40B4-BE49-F238E27FC236}">
                <a16:creationId xmlns:a16="http://schemas.microsoft.com/office/drawing/2014/main" xmlns="" id="{10554CCA-D0B5-334D-801C-32A74C3724BF}"/>
              </a:ext>
            </a:extLst>
          </p:cNvPr>
          <p:cNvGrpSpPr>
            <a:grpSpLocks/>
          </p:cNvGrpSpPr>
          <p:nvPr/>
        </p:nvGrpSpPr>
        <p:grpSpPr bwMode="auto">
          <a:xfrm>
            <a:off x="4695025" y="5746746"/>
            <a:ext cx="625380" cy="468313"/>
            <a:chOff x="-1156903" y="4237039"/>
            <a:chExt cx="612775" cy="595311"/>
          </a:xfrm>
        </p:grpSpPr>
        <p:pic>
          <p:nvPicPr>
            <p:cNvPr id="98" name="Picture 2" descr="cylinder_orange">
              <a:extLst>
                <a:ext uri="{FF2B5EF4-FFF2-40B4-BE49-F238E27FC236}">
                  <a16:creationId xmlns:a16="http://schemas.microsoft.com/office/drawing/2014/main" xmlns="" id="{A66D783B-9725-BA4C-8075-E13FD60BB0AC}"/>
                </a:ext>
              </a:extLst>
            </p:cNvPr>
            <p:cNvPicPr>
              <a:picLocks noChangeAspect="1" noChangeArrowheads="1"/>
            </p:cNvPicPr>
            <p:nvPr/>
          </p:nvPicPr>
          <p:blipFill>
            <a:blip r:embed="rId5" cstate="print"/>
            <a:srcRect/>
            <a:stretch>
              <a:fillRect/>
            </a:stretch>
          </p:blipFill>
          <p:spPr bwMode="auto">
            <a:xfrm>
              <a:off x="-1156903" y="4237039"/>
              <a:ext cx="612775" cy="595311"/>
            </a:xfrm>
            <a:prstGeom prst="rect">
              <a:avLst/>
            </a:prstGeom>
            <a:noFill/>
            <a:effectLst>
              <a:outerShdw blurRad="63500" dist="38099" dir="2700000" algn="ctr" rotWithShape="0">
                <a:srgbClr val="000000">
                  <a:alpha val="74998"/>
                </a:srgbClr>
              </a:outerShdw>
            </a:effectLst>
            <a:extLst/>
          </p:spPr>
        </p:pic>
        <p:sp>
          <p:nvSpPr>
            <p:cNvPr id="99" name="Text Box 7">
              <a:extLst>
                <a:ext uri="{FF2B5EF4-FFF2-40B4-BE49-F238E27FC236}">
                  <a16:creationId xmlns:a16="http://schemas.microsoft.com/office/drawing/2014/main" xmlns="" id="{8125B883-5653-754F-B24F-80AE9C9D215B}"/>
                </a:ext>
              </a:extLst>
            </p:cNvPr>
            <p:cNvSpPr txBox="1">
              <a:spLocks noChangeArrowheads="1"/>
            </p:cNvSpPr>
            <p:nvPr/>
          </p:nvSpPr>
          <p:spPr bwMode="auto">
            <a:xfrm>
              <a:off x="-1156903" y="4424170"/>
              <a:ext cx="612775" cy="371678"/>
            </a:xfrm>
            <a:prstGeom prst="rect">
              <a:avLst/>
            </a:prstGeom>
            <a:noFill/>
            <a:ln w="9525">
              <a:noFill/>
              <a:miter lim="800000"/>
              <a:headEnd/>
              <a:tailEnd/>
            </a:ln>
            <a:effectLst/>
          </p:spPr>
          <p:txBody>
            <a:bodyPr lIns="0" rIns="0">
              <a:spAutoFit/>
            </a:bodyPr>
            <a:lstStyle/>
            <a:p>
              <a:pPr algn="ctr" eaLnBrk="1" hangingPunct="1">
                <a:buClr>
                  <a:srgbClr val="A81024"/>
                </a:buClr>
                <a:buFont typeface="Wingdings" pitchFamily="2" charset="2"/>
                <a:buNone/>
              </a:pPr>
              <a:r>
                <a:rPr lang="en-US" altLang="en-US" sz="1300" dirty="0">
                  <a:solidFill>
                    <a:schemeClr val="tx1"/>
                  </a:solidFill>
                </a:rPr>
                <a:t>Oracle</a:t>
              </a:r>
            </a:p>
          </p:txBody>
        </p:sp>
      </p:grpSp>
      <p:grpSp>
        <p:nvGrpSpPr>
          <p:cNvPr id="100" name="Group 91">
            <a:extLst>
              <a:ext uri="{FF2B5EF4-FFF2-40B4-BE49-F238E27FC236}">
                <a16:creationId xmlns:a16="http://schemas.microsoft.com/office/drawing/2014/main" xmlns="" id="{A8BA3676-1CED-C44E-9131-2DA134B9799A}"/>
              </a:ext>
            </a:extLst>
          </p:cNvPr>
          <p:cNvGrpSpPr>
            <a:grpSpLocks/>
          </p:cNvGrpSpPr>
          <p:nvPr/>
        </p:nvGrpSpPr>
        <p:grpSpPr bwMode="auto">
          <a:xfrm>
            <a:off x="4695025" y="4989474"/>
            <a:ext cx="625380" cy="494129"/>
            <a:chOff x="-1156903" y="4237039"/>
            <a:chExt cx="612775" cy="628395"/>
          </a:xfrm>
        </p:grpSpPr>
        <p:pic>
          <p:nvPicPr>
            <p:cNvPr id="101" name="Picture 2" descr="cylinder_orange">
              <a:extLst>
                <a:ext uri="{FF2B5EF4-FFF2-40B4-BE49-F238E27FC236}">
                  <a16:creationId xmlns:a16="http://schemas.microsoft.com/office/drawing/2014/main" xmlns="" id="{6FFE13F7-B2EB-2246-A527-8EC7EFD1066D}"/>
                </a:ext>
              </a:extLst>
            </p:cNvPr>
            <p:cNvPicPr>
              <a:picLocks noChangeAspect="1" noChangeArrowheads="1"/>
            </p:cNvPicPr>
            <p:nvPr/>
          </p:nvPicPr>
          <p:blipFill>
            <a:blip r:embed="rId5" cstate="print"/>
            <a:srcRect/>
            <a:stretch>
              <a:fillRect/>
            </a:stretch>
          </p:blipFill>
          <p:spPr bwMode="auto">
            <a:xfrm>
              <a:off x="-1156903" y="4237039"/>
              <a:ext cx="612775" cy="595557"/>
            </a:xfrm>
            <a:prstGeom prst="rect">
              <a:avLst/>
            </a:prstGeom>
            <a:noFill/>
            <a:effectLst>
              <a:outerShdw blurRad="63500" dist="38099" dir="2700000" algn="ctr" rotWithShape="0">
                <a:srgbClr val="000000">
                  <a:alpha val="74998"/>
                </a:srgbClr>
              </a:outerShdw>
            </a:effectLst>
            <a:extLst/>
          </p:spPr>
        </p:pic>
        <p:sp>
          <p:nvSpPr>
            <p:cNvPr id="102" name="Text Box 7">
              <a:extLst>
                <a:ext uri="{FF2B5EF4-FFF2-40B4-BE49-F238E27FC236}">
                  <a16:creationId xmlns:a16="http://schemas.microsoft.com/office/drawing/2014/main" xmlns="" id="{E0597751-4E79-E940-AB4A-A5275967EA7F}"/>
                </a:ext>
              </a:extLst>
            </p:cNvPr>
            <p:cNvSpPr txBox="1">
              <a:spLocks noChangeArrowheads="1"/>
            </p:cNvSpPr>
            <p:nvPr/>
          </p:nvSpPr>
          <p:spPr bwMode="auto">
            <a:xfrm>
              <a:off x="-1156903" y="4239184"/>
              <a:ext cx="612775" cy="6262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
                  <a:srgbClr val="A81024"/>
                </a:buClr>
                <a:buFont typeface="Wingdings" panose="05000000000000000000" pitchFamily="2" charset="2"/>
                <a:buNone/>
                <a:defRPr/>
              </a:pPr>
              <a:r>
                <a:rPr lang="en-US" sz="1300" dirty="0">
                  <a:ea typeface="MS PGothic" charset="0"/>
                  <a:cs typeface="MS PGothic" charset="0"/>
                </a:rPr>
                <a:t>Internal disk</a:t>
              </a:r>
            </a:p>
          </p:txBody>
        </p:sp>
      </p:grpSp>
      <p:sp>
        <p:nvSpPr>
          <p:cNvPr id="103" name="AutoShape 5">
            <a:extLst>
              <a:ext uri="{FF2B5EF4-FFF2-40B4-BE49-F238E27FC236}">
                <a16:creationId xmlns:a16="http://schemas.microsoft.com/office/drawing/2014/main" xmlns="" id="{A75A0E13-E900-914B-935F-9A70C7ADDCA8}"/>
              </a:ext>
            </a:extLst>
          </p:cNvPr>
          <p:cNvSpPr>
            <a:spLocks noChangeArrowheads="1"/>
          </p:cNvSpPr>
          <p:nvPr/>
        </p:nvSpPr>
        <p:spPr bwMode="auto">
          <a:xfrm>
            <a:off x="762001" y="3217861"/>
            <a:ext cx="2668800" cy="644988"/>
          </a:xfrm>
          <a:prstGeom prst="wedgeRoundRectCallout">
            <a:avLst>
              <a:gd name="adj1" fmla="val -253"/>
              <a:gd name="adj2" fmla="val -99953"/>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en-US" sz="1200" dirty="0">
                <a:solidFill>
                  <a:srgbClr val="FF0000"/>
                </a:solidFill>
                <a:ea typeface="MS PGothic" charset="0"/>
                <a:cs typeface="MS PGothic" charset="0"/>
              </a:rPr>
              <a:t>Manage the storage pool from a central point</a:t>
            </a:r>
          </a:p>
        </p:txBody>
      </p:sp>
      <p:sp>
        <p:nvSpPr>
          <p:cNvPr id="104" name="AutoShape 3">
            <a:extLst>
              <a:ext uri="{FF2B5EF4-FFF2-40B4-BE49-F238E27FC236}">
                <a16:creationId xmlns:a16="http://schemas.microsoft.com/office/drawing/2014/main" xmlns="" id="{B60C3D52-A971-494B-859D-78DD275B138D}"/>
              </a:ext>
            </a:extLst>
          </p:cNvPr>
          <p:cNvSpPr>
            <a:spLocks noChangeArrowheads="1"/>
          </p:cNvSpPr>
          <p:nvPr/>
        </p:nvSpPr>
        <p:spPr bwMode="auto">
          <a:xfrm>
            <a:off x="8778264" y="5508619"/>
            <a:ext cx="2880335" cy="892181"/>
          </a:xfrm>
          <a:prstGeom prst="wedgeRoundRectCallout">
            <a:avLst>
              <a:gd name="adj1" fmla="val -88864"/>
              <a:gd name="adj2" fmla="val -66180"/>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en-US" sz="1200" dirty="0">
                <a:solidFill>
                  <a:srgbClr val="FF6600"/>
                </a:solidFill>
                <a:ea typeface="MS PGothic" charset="0"/>
                <a:cs typeface="MS PGothic" charset="0"/>
              </a:rPr>
              <a:t>Combine the capacity from multiple arrays into a single pool of storage</a:t>
            </a:r>
          </a:p>
        </p:txBody>
      </p:sp>
      <p:sp>
        <p:nvSpPr>
          <p:cNvPr id="105" name="AutoShape 6">
            <a:extLst>
              <a:ext uri="{FF2B5EF4-FFF2-40B4-BE49-F238E27FC236}">
                <a16:creationId xmlns:a16="http://schemas.microsoft.com/office/drawing/2014/main" xmlns="" id="{96D1FB86-38E6-3B45-96AC-D7FA9DDA5C91}"/>
              </a:ext>
            </a:extLst>
          </p:cNvPr>
          <p:cNvSpPr>
            <a:spLocks noChangeArrowheads="1"/>
          </p:cNvSpPr>
          <p:nvPr/>
        </p:nvSpPr>
        <p:spPr bwMode="auto">
          <a:xfrm>
            <a:off x="8887952" y="2918156"/>
            <a:ext cx="2770647" cy="698952"/>
          </a:xfrm>
          <a:prstGeom prst="wedgeRoundRectCallout">
            <a:avLst>
              <a:gd name="adj1" fmla="val -77520"/>
              <a:gd name="adj2" fmla="val -7437"/>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en-US" sz="1200" dirty="0">
                <a:solidFill>
                  <a:srgbClr val="7030A0"/>
                </a:solidFill>
                <a:ea typeface="MS PGothic" charset="0"/>
                <a:cs typeface="MS PGothic" charset="0"/>
              </a:rPr>
              <a:t>Make changes to the storage without disrupting host applications</a:t>
            </a:r>
          </a:p>
        </p:txBody>
      </p:sp>
      <p:sp>
        <p:nvSpPr>
          <p:cNvPr id="106" name="Rounded Rectangle 105">
            <a:extLst>
              <a:ext uri="{FF2B5EF4-FFF2-40B4-BE49-F238E27FC236}">
                <a16:creationId xmlns:a16="http://schemas.microsoft.com/office/drawing/2014/main" xmlns="" id="{74DEA46C-159E-4840-9CE0-6A6535738FE8}"/>
              </a:ext>
            </a:extLst>
          </p:cNvPr>
          <p:cNvSpPr/>
          <p:nvPr/>
        </p:nvSpPr>
        <p:spPr bwMode="auto">
          <a:xfrm>
            <a:off x="4502597" y="4348156"/>
            <a:ext cx="3538683" cy="604837"/>
          </a:xfrm>
          <a:prstGeom prst="roundRect">
            <a:avLst/>
          </a:prstGeom>
          <a:solidFill>
            <a:srgbClr val="7030A0"/>
          </a:solidFill>
          <a:ln w="9525" cap="flat" cmpd="sng" algn="ctr">
            <a:noFill/>
            <a:prstDash val="solid"/>
            <a:round/>
            <a:headEnd type="none" w="med" len="med"/>
            <a:tailEnd type="none" w="med" len="med"/>
          </a:ln>
          <a:effectLst>
            <a:prstShdw prst="shdw17" dist="17961" dir="2700000">
              <a:schemeClr val="tx1">
                <a:gamma/>
                <a:shade val="60000"/>
                <a:invGamma/>
                <a:alpha val="50000"/>
              </a:schemeClr>
            </a:prstShdw>
          </a:effectLst>
        </p:spPr>
        <p:txBody>
          <a:bodyPr lIns="0" tIns="0" rIns="0" bIns="0" anchor="ctr"/>
          <a:lstStyle/>
          <a:p>
            <a:pPr algn="ctr">
              <a:buClr>
                <a:srgbClr val="A81024"/>
              </a:buClr>
              <a:defRPr/>
            </a:pPr>
            <a:r>
              <a:rPr lang="en-US" dirty="0">
                <a:solidFill>
                  <a:srgbClr val="FFFFFF"/>
                </a:solidFill>
                <a:latin typeface="Arial" charset="0"/>
                <a:ea typeface="MS PGothic" charset="0"/>
                <a:cs typeface="MS PGothic" charset="0"/>
              </a:rPr>
              <a:t>Spectrum </a:t>
            </a:r>
          </a:p>
          <a:p>
            <a:pPr algn="ctr">
              <a:buClr>
                <a:srgbClr val="A81024"/>
              </a:buClr>
              <a:defRPr/>
            </a:pPr>
            <a:r>
              <a:rPr lang="en-US" dirty="0">
                <a:solidFill>
                  <a:srgbClr val="FFFFFF"/>
                </a:solidFill>
                <a:latin typeface="Arial" charset="0"/>
                <a:ea typeface="MS PGothic" charset="0"/>
                <a:cs typeface="MS PGothic" charset="0"/>
              </a:rPr>
              <a:t>Virtualize</a:t>
            </a:r>
          </a:p>
        </p:txBody>
      </p:sp>
      <p:sp>
        <p:nvSpPr>
          <p:cNvPr id="107" name="AutoShape 4">
            <a:extLst>
              <a:ext uri="{FF2B5EF4-FFF2-40B4-BE49-F238E27FC236}">
                <a16:creationId xmlns:a16="http://schemas.microsoft.com/office/drawing/2014/main" xmlns="" id="{D9C7D7C5-1FDC-154D-8775-0455F89098A0}"/>
              </a:ext>
            </a:extLst>
          </p:cNvPr>
          <p:cNvSpPr>
            <a:spLocks noChangeArrowheads="1"/>
          </p:cNvSpPr>
          <p:nvPr/>
        </p:nvSpPr>
        <p:spPr bwMode="auto">
          <a:xfrm>
            <a:off x="666293" y="5623738"/>
            <a:ext cx="3168605" cy="777062"/>
          </a:xfrm>
          <a:prstGeom prst="wedgeRoundRectCallout">
            <a:avLst>
              <a:gd name="adj1" fmla="val 73893"/>
              <a:gd name="adj2" fmla="val -141530"/>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en-US" sz="1200" dirty="0">
                <a:solidFill>
                  <a:srgbClr val="7030A0"/>
                </a:solidFill>
                <a:ea typeface="MS PGothic" charset="0"/>
                <a:cs typeface="MS PGothic" charset="0"/>
              </a:rPr>
              <a:t>Apply common Advanced Copy Services and HyperSwap across  the storage pool</a:t>
            </a:r>
          </a:p>
        </p:txBody>
      </p:sp>
      <p:sp>
        <p:nvSpPr>
          <p:cNvPr id="108" name="AutoShape 3">
            <a:extLst>
              <a:ext uri="{FF2B5EF4-FFF2-40B4-BE49-F238E27FC236}">
                <a16:creationId xmlns:a16="http://schemas.microsoft.com/office/drawing/2014/main" xmlns="" id="{6AFAA3CE-7AEE-AE46-BA16-10AE990166B6}"/>
              </a:ext>
            </a:extLst>
          </p:cNvPr>
          <p:cNvSpPr>
            <a:spLocks noChangeArrowheads="1"/>
          </p:cNvSpPr>
          <p:nvPr/>
        </p:nvSpPr>
        <p:spPr bwMode="auto">
          <a:xfrm>
            <a:off x="8462690" y="4327523"/>
            <a:ext cx="3424510" cy="748473"/>
          </a:xfrm>
          <a:prstGeom prst="wedgeRoundRectCallout">
            <a:avLst>
              <a:gd name="adj1" fmla="val -67664"/>
              <a:gd name="adj2" fmla="val -33730"/>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Bef>
                <a:spcPct val="0"/>
              </a:spcBef>
              <a:buClrTx/>
              <a:buFontTx/>
              <a:buNone/>
              <a:defRPr/>
            </a:pPr>
            <a:r>
              <a:rPr lang="en-US" sz="1200" dirty="0">
                <a:ea typeface="MS PGothic" charset="0"/>
                <a:cs typeface="MS PGothic" charset="0"/>
              </a:rPr>
              <a:t>Enable Inline Compression, Thin Provisioning, Encryption and Transparent Cloud Tiering for all storage</a:t>
            </a:r>
          </a:p>
        </p:txBody>
      </p:sp>
      <p:sp>
        <p:nvSpPr>
          <p:cNvPr id="109" name="AutoShape 4">
            <a:extLst>
              <a:ext uri="{FF2B5EF4-FFF2-40B4-BE49-F238E27FC236}">
                <a16:creationId xmlns:a16="http://schemas.microsoft.com/office/drawing/2014/main" xmlns="" id="{588BD447-B802-D347-9E9B-FD07ACAA69C1}"/>
              </a:ext>
            </a:extLst>
          </p:cNvPr>
          <p:cNvSpPr>
            <a:spLocks noChangeArrowheads="1"/>
          </p:cNvSpPr>
          <p:nvPr/>
        </p:nvSpPr>
        <p:spPr bwMode="auto">
          <a:xfrm>
            <a:off x="914401" y="4327523"/>
            <a:ext cx="2832854" cy="748473"/>
          </a:xfrm>
          <a:prstGeom prst="wedgeRoundRectCallout">
            <a:avLst>
              <a:gd name="adj1" fmla="val 79629"/>
              <a:gd name="adj2" fmla="val -28263"/>
              <a:gd name="adj3" fmla="val 16667"/>
            </a:avLst>
          </a:prstGeom>
          <a:gradFill>
            <a:gsLst>
              <a:gs pos="0">
                <a:schemeClr val="bg1">
                  <a:lumMod val="75000"/>
                </a:schemeClr>
              </a:gs>
              <a:gs pos="100000">
                <a:schemeClr val="bg1"/>
              </a:gs>
            </a:gsLst>
            <a:lin ang="5400000" scaled="0"/>
          </a:gradFill>
          <a:ln w="12700" algn="ctr">
            <a:solidFill>
              <a:schemeClr val="tx1"/>
            </a:solidFill>
            <a:prstDash val="solid"/>
            <a:miter lim="800000"/>
            <a:headEnd/>
            <a:tailEnd/>
          </a:ln>
          <a:effectLst/>
          <a:extLst/>
        </p:spPr>
        <p:txBody>
          <a:bodyPr lIns="121917" tIns="60959" rIns="121917" bIns="60959"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Bef>
                <a:spcPct val="0"/>
              </a:spcBef>
              <a:buClrTx/>
              <a:buFontTx/>
              <a:buNone/>
              <a:defRPr/>
            </a:pPr>
            <a:r>
              <a:rPr lang="en-US" altLang="en-US" sz="1200" dirty="0">
                <a:latin typeface="+mn-lt"/>
              </a:rPr>
              <a:t>Automated use of FlashSystem/SSD through tiering with Easy Tier</a:t>
            </a:r>
          </a:p>
        </p:txBody>
      </p:sp>
      <p:sp>
        <p:nvSpPr>
          <p:cNvPr id="110" name="Rectangle 109">
            <a:extLst>
              <a:ext uri="{FF2B5EF4-FFF2-40B4-BE49-F238E27FC236}">
                <a16:creationId xmlns:a16="http://schemas.microsoft.com/office/drawing/2014/main" xmlns="" id="{1C1F9981-342B-9645-A708-B8D2AB7CC3BE}"/>
              </a:ext>
            </a:extLst>
          </p:cNvPr>
          <p:cNvSpPr/>
          <p:nvPr/>
        </p:nvSpPr>
        <p:spPr>
          <a:xfrm>
            <a:off x="6081088" y="444855"/>
            <a:ext cx="5806112" cy="585610"/>
          </a:xfrm>
          <a:prstGeom prst="rect">
            <a:avLst/>
          </a:prstGeom>
        </p:spPr>
        <p:txBody>
          <a:bodyPr wrap="square">
            <a:spAutoFit/>
          </a:bodyPr>
          <a:lstStyle/>
          <a:p>
            <a:pPr>
              <a:lnSpc>
                <a:spcPct val="120000"/>
              </a:lnSpc>
            </a:pPr>
            <a:r>
              <a:rPr lang="en-US" sz="1400" dirty="0">
                <a:solidFill>
                  <a:schemeClr val="tx1"/>
                </a:solidFill>
              </a:rPr>
              <a:t>GDA – Spectrum Virtualize : </a:t>
            </a:r>
            <a:r>
              <a:rPr lang="en-US" sz="1400" dirty="0">
                <a:solidFill>
                  <a:schemeClr val="tx1"/>
                </a:solidFill>
                <a:hlinkClick r:id="rId6"/>
              </a:rPr>
              <a:t>https://w3.gsar.ibm.com/services/gsar/gda/sbb_details.xhtml?id=103</a:t>
            </a:r>
            <a:r>
              <a:rPr lang="en-US" sz="1400" dirty="0">
                <a:solidFill>
                  <a:schemeClr val="tx1"/>
                </a:solidFill>
              </a:rPr>
              <a:t> </a:t>
            </a:r>
          </a:p>
        </p:txBody>
      </p:sp>
      <p:sp>
        <p:nvSpPr>
          <p:cNvPr id="56" name="Title 1">
            <a:extLst>
              <a:ext uri="{FF2B5EF4-FFF2-40B4-BE49-F238E27FC236}">
                <a16:creationId xmlns:a16="http://schemas.microsoft.com/office/drawing/2014/main" xmlns="" id="{BE507CD5-E610-9841-9F2B-522B8C90F34F}"/>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Virtualization</a:t>
            </a:r>
          </a:p>
        </p:txBody>
      </p:sp>
    </p:spTree>
    <p:extLst>
      <p:ext uri="{BB962C8B-B14F-4D97-AF65-F5344CB8AC3E}">
        <p14:creationId xmlns:p14="http://schemas.microsoft.com/office/powerpoint/2010/main" val="30115646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ube 1"/>
          <p:cNvSpPr>
            <a:spLocks noChangeArrowheads="1"/>
          </p:cNvSpPr>
          <p:nvPr/>
        </p:nvSpPr>
        <p:spPr bwMode="auto">
          <a:xfrm>
            <a:off x="5579533" y="1042651"/>
            <a:ext cx="1828800" cy="9779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Storage Virtualization</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SAN Volume Controller (SVC)</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SV1 1.5 PB + per full cluster</a:t>
            </a:r>
          </a:p>
        </p:txBody>
      </p:sp>
      <p:sp>
        <p:nvSpPr>
          <p:cNvPr id="33795" name="Cube 2"/>
          <p:cNvSpPr>
            <a:spLocks noChangeArrowheads="1"/>
          </p:cNvSpPr>
          <p:nvPr/>
        </p:nvSpPr>
        <p:spPr bwMode="auto">
          <a:xfrm>
            <a:off x="3830664" y="3598649"/>
            <a:ext cx="12192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3.6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33796" name="Cube 16"/>
          <p:cNvSpPr>
            <a:spLocks noChangeArrowheads="1"/>
          </p:cNvSpPr>
          <p:nvPr/>
        </p:nvSpPr>
        <p:spPr bwMode="auto">
          <a:xfrm>
            <a:off x="5202264" y="3590492"/>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8.5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33797" name="Cube 17"/>
          <p:cNvSpPr>
            <a:spLocks noChangeArrowheads="1"/>
          </p:cNvSpPr>
          <p:nvPr/>
        </p:nvSpPr>
        <p:spPr bwMode="auto">
          <a:xfrm>
            <a:off x="8097864" y="3783968"/>
            <a:ext cx="1524000" cy="8509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V5030</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Tier 3</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Controller w/SSD</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Expansion w/4 TB SATA</a:t>
            </a:r>
          </a:p>
        </p:txBody>
      </p:sp>
      <p:sp>
        <p:nvSpPr>
          <p:cNvPr id="33798" name="Cube 18"/>
          <p:cNvSpPr>
            <a:spLocks noChangeArrowheads="1"/>
          </p:cNvSpPr>
          <p:nvPr/>
        </p:nvSpPr>
        <p:spPr bwMode="auto">
          <a:xfrm>
            <a:off x="6421464" y="2288065"/>
            <a:ext cx="1143000" cy="90805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Intelligent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Information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Lifecycle</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Management</a:t>
            </a:r>
          </a:p>
        </p:txBody>
      </p:sp>
      <p:sp>
        <p:nvSpPr>
          <p:cNvPr id="33799" name="Cube 19"/>
          <p:cNvSpPr>
            <a:spLocks noChangeArrowheads="1"/>
          </p:cNvSpPr>
          <p:nvPr/>
        </p:nvSpPr>
        <p:spPr bwMode="auto">
          <a:xfrm>
            <a:off x="4211664" y="2530953"/>
            <a:ext cx="838200" cy="5953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Easy Tier</a:t>
            </a:r>
          </a:p>
        </p:txBody>
      </p:sp>
      <p:sp>
        <p:nvSpPr>
          <p:cNvPr id="21" name="Rectangle 46"/>
          <p:cNvSpPr>
            <a:spLocks noChangeArrowheads="1"/>
          </p:cNvSpPr>
          <p:nvPr/>
        </p:nvSpPr>
        <p:spPr bwMode="auto">
          <a:xfrm>
            <a:off x="869196" y="1355465"/>
            <a:ext cx="188433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Storage Virtualization Layer</a:t>
            </a:r>
          </a:p>
        </p:txBody>
      </p:sp>
      <p:sp>
        <p:nvSpPr>
          <p:cNvPr id="22" name="Rectangle 46"/>
          <p:cNvSpPr>
            <a:spLocks noChangeArrowheads="1"/>
          </p:cNvSpPr>
          <p:nvPr/>
        </p:nvSpPr>
        <p:spPr bwMode="auto">
          <a:xfrm>
            <a:off x="619932" y="2491676"/>
            <a:ext cx="2382864"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Multi Tier data Auto migration </a:t>
            </a:r>
          </a:p>
          <a:p>
            <a:pPr algn="ctr">
              <a:defRPr/>
            </a:pPr>
            <a:r>
              <a:rPr lang="en-US" altLang="en-US" sz="1400" b="1" dirty="0">
                <a:solidFill>
                  <a:srgbClr val="000000"/>
                </a:solidFill>
                <a:effectLst>
                  <a:outerShdw blurRad="38100" dist="38100" dir="2700000" algn="tl">
                    <a:srgbClr val="C0C0C0"/>
                  </a:outerShdw>
                </a:effectLst>
              </a:rPr>
              <a:t>Layer based on business need</a:t>
            </a:r>
          </a:p>
        </p:txBody>
      </p:sp>
      <p:sp>
        <p:nvSpPr>
          <p:cNvPr id="23" name="Rectangle 46"/>
          <p:cNvSpPr>
            <a:spLocks noChangeArrowheads="1"/>
          </p:cNvSpPr>
          <p:nvPr/>
        </p:nvSpPr>
        <p:spPr bwMode="auto">
          <a:xfrm>
            <a:off x="249264" y="3632945"/>
            <a:ext cx="31242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Strategic Storage Building Blocks</a:t>
            </a:r>
          </a:p>
          <a:p>
            <a:pPr algn="ctr">
              <a:defRPr/>
            </a:pPr>
            <a:r>
              <a:rPr lang="en-US" altLang="en-US" sz="1400" b="1" dirty="0">
                <a:solidFill>
                  <a:srgbClr val="000000"/>
                </a:solidFill>
                <a:effectLst>
                  <a:outerShdw blurRad="38100" dist="38100" dir="2700000" algn="tl">
                    <a:srgbClr val="C0C0C0"/>
                  </a:outerShdw>
                </a:effectLst>
              </a:rPr>
              <a:t>Mix and Match for performance, capacity, and cost</a:t>
            </a:r>
          </a:p>
        </p:txBody>
      </p:sp>
      <p:sp>
        <p:nvSpPr>
          <p:cNvPr id="24" name="Rectangle 46"/>
          <p:cNvSpPr>
            <a:spLocks noChangeArrowheads="1"/>
          </p:cNvSpPr>
          <p:nvPr/>
        </p:nvSpPr>
        <p:spPr bwMode="auto">
          <a:xfrm>
            <a:off x="8995331" y="2436169"/>
            <a:ext cx="2438400" cy="7408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Tunable based on historical &amp; required performance guidance</a:t>
            </a:r>
          </a:p>
        </p:txBody>
      </p:sp>
      <p:sp>
        <p:nvSpPr>
          <p:cNvPr id="33804" name="Cube 24"/>
          <p:cNvSpPr>
            <a:spLocks noChangeArrowheads="1"/>
          </p:cNvSpPr>
          <p:nvPr/>
        </p:nvSpPr>
        <p:spPr bwMode="auto">
          <a:xfrm>
            <a:off x="5202264" y="2288066"/>
            <a:ext cx="1066800" cy="981075"/>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Data Compression &amp; Thin Provisioning</a:t>
            </a:r>
          </a:p>
        </p:txBody>
      </p:sp>
      <p:sp>
        <p:nvSpPr>
          <p:cNvPr id="26" name="Rectangle 46"/>
          <p:cNvSpPr>
            <a:spLocks noChangeArrowheads="1"/>
          </p:cNvSpPr>
          <p:nvPr/>
        </p:nvSpPr>
        <p:spPr bwMode="auto">
          <a:xfrm>
            <a:off x="381000" y="4944533"/>
            <a:ext cx="11430000" cy="1171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defRPr/>
            </a:pPr>
            <a:r>
              <a:rPr lang="en-US" altLang="en-US" sz="1400" b="1" dirty="0">
                <a:solidFill>
                  <a:srgbClr val="2D2DB9"/>
                </a:solidFill>
                <a:effectLst>
                  <a:outerShdw blurRad="38100" dist="38100" dir="2700000" algn="tl">
                    <a:srgbClr val="C0C0C0"/>
                  </a:outerShdw>
                </a:effectLst>
              </a:rPr>
              <a:t>We are introducing a new Building block based solution guide.</a:t>
            </a:r>
          </a:p>
          <a:p>
            <a:pPr>
              <a:defRPr/>
            </a:pPr>
            <a:r>
              <a:rPr lang="en-US" altLang="en-US" sz="1400" b="1" dirty="0">
                <a:solidFill>
                  <a:srgbClr val="2D2DB9"/>
                </a:solidFill>
                <a:effectLst>
                  <a:outerShdw blurRad="38100" dist="38100" dir="2700000" algn="tl">
                    <a:srgbClr val="C0C0C0"/>
                  </a:outerShdw>
                </a:effectLst>
              </a:rPr>
              <a:t>For A9K, please assume 2.5:1 optimization. </a:t>
            </a:r>
            <a:r>
              <a:rPr lang="en-US" altLang="en-US" sz="1400" b="1" dirty="0" err="1">
                <a:solidFill>
                  <a:srgbClr val="2D2DB9"/>
                </a:solidFill>
                <a:effectLst>
                  <a:outerShdw blurRad="38100" dist="38100" dir="2700000" algn="tl">
                    <a:srgbClr val="C0C0C0"/>
                  </a:outerShdw>
                </a:effectLst>
              </a:rPr>
              <a:t>Dedup</a:t>
            </a:r>
            <a:r>
              <a:rPr lang="en-US" altLang="en-US" sz="1400" b="1" dirty="0">
                <a:solidFill>
                  <a:srgbClr val="2D2DB9"/>
                </a:solidFill>
                <a:effectLst>
                  <a:outerShdw blurRad="38100" dist="38100" dir="2700000" algn="tl">
                    <a:srgbClr val="C0C0C0"/>
                  </a:outerShdw>
                </a:effectLst>
              </a:rPr>
              <a:t>/compression done at A9K level vs SVC/Spectrum Virtualize level.</a:t>
            </a:r>
          </a:p>
          <a:p>
            <a:pPr>
              <a:defRPr/>
            </a:pPr>
            <a:r>
              <a:rPr lang="en-US" altLang="en-US" sz="1400" b="1" dirty="0">
                <a:solidFill>
                  <a:srgbClr val="2D2DB9"/>
                </a:solidFill>
                <a:effectLst>
                  <a:outerShdw blurRad="38100" dist="38100" dir="2700000" algn="tl">
                    <a:srgbClr val="C0C0C0"/>
                  </a:outerShdw>
                </a:effectLst>
              </a:rPr>
              <a:t>Included are guides for a standard Small, Medium, and Large storage design.</a:t>
            </a:r>
          </a:p>
          <a:p>
            <a:pPr>
              <a:defRPr/>
            </a:pPr>
            <a:r>
              <a:rPr lang="en-US" altLang="en-US" sz="1400" b="1" dirty="0">
                <a:solidFill>
                  <a:srgbClr val="2D2DB9"/>
                </a:solidFill>
                <a:effectLst>
                  <a:outerShdw blurRad="38100" dist="38100" dir="2700000" algn="tl">
                    <a:srgbClr val="C0C0C0"/>
                  </a:outerShdw>
                </a:effectLst>
              </a:rPr>
              <a:t>Because no client is the same these are guides, the strength of the building block design is it allows us to use the different storage blocks to best meet the needs for storage, performance, and cost using the IBM GTS Storage Strategy guide.  </a:t>
            </a:r>
          </a:p>
        </p:txBody>
      </p:sp>
      <p:sp>
        <p:nvSpPr>
          <p:cNvPr id="33815" name="Cube 19"/>
          <p:cNvSpPr>
            <a:spLocks noChangeArrowheads="1"/>
          </p:cNvSpPr>
          <p:nvPr/>
        </p:nvSpPr>
        <p:spPr bwMode="auto">
          <a:xfrm>
            <a:off x="7716864" y="2270603"/>
            <a:ext cx="990600" cy="100806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VSC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SVC, FC Manager, Spectrum Control</a:t>
            </a:r>
          </a:p>
        </p:txBody>
      </p:sp>
      <p:sp>
        <p:nvSpPr>
          <p:cNvPr id="33816" name="Rectangle 31"/>
          <p:cNvSpPr>
            <a:spLocks noChangeArrowheads="1"/>
          </p:cNvSpPr>
          <p:nvPr/>
        </p:nvSpPr>
        <p:spPr bwMode="auto">
          <a:xfrm>
            <a:off x="6793997" y="6024138"/>
            <a:ext cx="51816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100" b="1" dirty="0">
                <a:solidFill>
                  <a:srgbClr val="FF0000"/>
                </a:solidFill>
              </a:rPr>
              <a:t>All IBM Storage except XIV is now RAID6 and V5030 and V7000 are DRAID6 </a:t>
            </a:r>
            <a:endParaRPr lang="en-US" altLang="en-US" sz="1100" dirty="0">
              <a:solidFill>
                <a:srgbClr val="FF0000"/>
              </a:solidFill>
            </a:endParaRPr>
          </a:p>
        </p:txBody>
      </p:sp>
      <p:sp>
        <p:nvSpPr>
          <p:cNvPr id="28" name="Rectangle 46"/>
          <p:cNvSpPr>
            <a:spLocks noChangeArrowheads="1"/>
          </p:cNvSpPr>
          <p:nvPr/>
        </p:nvSpPr>
        <p:spPr bwMode="auto">
          <a:xfrm>
            <a:off x="8302069" y="1437720"/>
            <a:ext cx="213360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600" b="1" dirty="0">
                <a:solidFill>
                  <a:srgbClr val="000000"/>
                </a:solidFill>
                <a:effectLst>
                  <a:outerShdw blurRad="38100" dist="38100" dir="2700000" algn="tl">
                    <a:srgbClr val="C0C0C0"/>
                  </a:outerShdw>
                </a:effectLst>
              </a:rPr>
              <a:t>IBM Spectrum Control</a:t>
            </a:r>
          </a:p>
        </p:txBody>
      </p:sp>
      <p:sp>
        <p:nvSpPr>
          <p:cNvPr id="30" name="Title 1">
            <a:extLst>
              <a:ext uri="{FF2B5EF4-FFF2-40B4-BE49-F238E27FC236}">
                <a16:creationId xmlns:a16="http://schemas.microsoft.com/office/drawing/2014/main" xmlns="" id="{BE507CD5-E610-9841-9F2B-522B8C90F34F}"/>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Block Storage - Virtualization</a:t>
            </a:r>
          </a:p>
        </p:txBody>
      </p:sp>
      <p:sp>
        <p:nvSpPr>
          <p:cNvPr id="3" name="Title 2">
            <a:extLst>
              <a:ext uri="{FF2B5EF4-FFF2-40B4-BE49-F238E27FC236}">
                <a16:creationId xmlns:a16="http://schemas.microsoft.com/office/drawing/2014/main" xmlns="" id="{104E0FF5-69E0-1E45-AE51-3045454F5F33}"/>
              </a:ext>
            </a:extLst>
          </p:cNvPr>
          <p:cNvSpPr>
            <a:spLocks noGrp="1"/>
          </p:cNvSpPr>
          <p:nvPr>
            <p:ph type="title"/>
          </p:nvPr>
        </p:nvSpPr>
        <p:spPr/>
        <p:txBody>
          <a:bodyPr/>
          <a:lstStyle/>
          <a:p>
            <a:r>
              <a:rPr lang="en-GB" dirty="0"/>
              <a:t>Storage Virtualization Building Blocks</a:t>
            </a:r>
            <a:endParaRPr lang="en-US" dirty="0"/>
          </a:p>
        </p:txBody>
      </p:sp>
      <p:sp>
        <p:nvSpPr>
          <p:cNvPr id="19" name="Cube 16"/>
          <p:cNvSpPr>
            <a:spLocks noChangeArrowheads="1"/>
          </p:cNvSpPr>
          <p:nvPr/>
        </p:nvSpPr>
        <p:spPr bwMode="auto">
          <a:xfrm>
            <a:off x="6650064" y="3606818"/>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18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Tree>
    <p:extLst>
      <p:ext uri="{BB962C8B-B14F-4D97-AF65-F5344CB8AC3E}">
        <p14:creationId xmlns:p14="http://schemas.microsoft.com/office/powerpoint/2010/main" val="17379394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106AF47-0696-A748-B9BC-D827763A5A23}"/>
              </a:ext>
            </a:extLst>
          </p:cNvPr>
          <p:cNvSpPr>
            <a:spLocks noGrp="1"/>
          </p:cNvSpPr>
          <p:nvPr>
            <p:ph type="title"/>
          </p:nvPr>
        </p:nvSpPr>
        <p:spPr/>
        <p:txBody>
          <a:bodyPr/>
          <a:lstStyle/>
          <a:p>
            <a:r>
              <a:rPr lang="en-GB" dirty="0"/>
              <a:t>NetApp Appliance</a:t>
            </a:r>
            <a:endParaRPr lang="en-US" dirty="0"/>
          </a:p>
        </p:txBody>
      </p:sp>
      <p:sp>
        <p:nvSpPr>
          <p:cNvPr id="4" name="Content Placeholder 2">
            <a:extLst>
              <a:ext uri="{FF2B5EF4-FFF2-40B4-BE49-F238E27FC236}">
                <a16:creationId xmlns:a16="http://schemas.microsoft.com/office/drawing/2014/main" xmlns="" id="{0BD86D7F-D11F-5042-A050-04F85D73F9AB}"/>
              </a:ext>
            </a:extLst>
          </p:cNvPr>
          <p:cNvSpPr>
            <a:spLocks noGrp="1"/>
          </p:cNvSpPr>
          <p:nvPr>
            <p:ph idx="1"/>
          </p:nvPr>
        </p:nvSpPr>
        <p:spPr/>
        <p:txBody>
          <a:bodyPr>
            <a:normAutofit/>
          </a:bodyPr>
          <a:lstStyle/>
          <a:p>
            <a:pPr>
              <a:lnSpc>
                <a:spcPct val="120000"/>
              </a:lnSpc>
            </a:pPr>
            <a:r>
              <a:rPr lang="en-US" sz="1800" dirty="0">
                <a:latin typeface="+mj-lt"/>
              </a:rPr>
              <a:t>All protocols well supported</a:t>
            </a:r>
          </a:p>
          <a:p>
            <a:pPr>
              <a:lnSpc>
                <a:spcPct val="120000"/>
              </a:lnSpc>
            </a:pPr>
            <a:r>
              <a:rPr lang="en-US" sz="1800" dirty="0">
                <a:latin typeface="+mj-lt"/>
              </a:rPr>
              <a:t>Scale out with CDOT capabilities</a:t>
            </a:r>
          </a:p>
          <a:p>
            <a:pPr>
              <a:lnSpc>
                <a:spcPct val="120000"/>
              </a:lnSpc>
            </a:pPr>
            <a:r>
              <a:rPr lang="en-US" sz="1800" dirty="0">
                <a:latin typeface="+mj-lt"/>
              </a:rPr>
              <a:t>On Premise solution only</a:t>
            </a:r>
          </a:p>
          <a:p>
            <a:pPr>
              <a:lnSpc>
                <a:spcPct val="120000"/>
              </a:lnSpc>
            </a:pPr>
            <a:r>
              <a:rPr lang="en-US" sz="1800" dirty="0">
                <a:latin typeface="+mj-lt"/>
              </a:rPr>
              <a:t>When to consider</a:t>
            </a:r>
          </a:p>
          <a:p>
            <a:pPr lvl="1">
              <a:lnSpc>
                <a:spcPct val="120000"/>
              </a:lnSpc>
            </a:pPr>
            <a:r>
              <a:rPr lang="en-US" sz="1600" dirty="0">
                <a:latin typeface="+mj-lt"/>
              </a:rPr>
              <a:t>Mission Critical workloads</a:t>
            </a:r>
          </a:p>
          <a:p>
            <a:pPr lvl="1">
              <a:lnSpc>
                <a:spcPct val="120000"/>
              </a:lnSpc>
            </a:pPr>
            <a:r>
              <a:rPr lang="en-US" sz="1600" dirty="0">
                <a:latin typeface="+mj-lt"/>
              </a:rPr>
              <a:t>Highest Maturity required</a:t>
            </a:r>
          </a:p>
          <a:p>
            <a:pPr lvl="1">
              <a:lnSpc>
                <a:spcPct val="120000"/>
              </a:lnSpc>
            </a:pPr>
            <a:r>
              <a:rPr lang="en-US" sz="1600" dirty="0">
                <a:latin typeface="+mj-lt"/>
              </a:rPr>
              <a:t>General purpose NAS workloads - highest adaptability</a:t>
            </a:r>
          </a:p>
          <a:p>
            <a:pPr lvl="1">
              <a:lnSpc>
                <a:spcPct val="120000"/>
              </a:lnSpc>
            </a:pPr>
            <a:r>
              <a:rPr lang="en-US" sz="1600" dirty="0">
                <a:latin typeface="+mj-lt"/>
              </a:rPr>
              <a:t>Okay with higher cost for premium capabilities/compatibility</a:t>
            </a:r>
          </a:p>
        </p:txBody>
      </p:sp>
      <p:sp>
        <p:nvSpPr>
          <p:cNvPr id="6" name="Title 1">
            <a:extLst>
              <a:ext uri="{FF2B5EF4-FFF2-40B4-BE49-F238E27FC236}">
                <a16:creationId xmlns:a16="http://schemas.microsoft.com/office/drawing/2014/main" xmlns="" id="{8D1576EA-C473-904D-9AB9-496F31DEA1D3}"/>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File Storage - Appliance</a:t>
            </a:r>
          </a:p>
        </p:txBody>
      </p:sp>
      <p:pic>
        <p:nvPicPr>
          <p:cNvPr id="2" name="Picture 1">
            <a:extLst>
              <a:ext uri="{FF2B5EF4-FFF2-40B4-BE49-F238E27FC236}">
                <a16:creationId xmlns:a16="http://schemas.microsoft.com/office/drawing/2014/main" xmlns="" id="{A6B06500-F1B7-6A41-88BB-F65E56A65FB1}"/>
              </a:ext>
            </a:extLst>
          </p:cNvPr>
          <p:cNvPicPr>
            <a:picLocks noChangeAspect="1"/>
          </p:cNvPicPr>
          <p:nvPr/>
        </p:nvPicPr>
        <p:blipFill>
          <a:blip r:embed="rId2"/>
          <a:stretch>
            <a:fillRect/>
          </a:stretch>
        </p:blipFill>
        <p:spPr>
          <a:xfrm>
            <a:off x="7239000" y="1130301"/>
            <a:ext cx="3742267" cy="2971800"/>
          </a:xfrm>
          <a:prstGeom prst="rect">
            <a:avLst/>
          </a:prstGeom>
        </p:spPr>
      </p:pic>
    </p:spTree>
    <p:extLst>
      <p:ext uri="{BB962C8B-B14F-4D97-AF65-F5344CB8AC3E}">
        <p14:creationId xmlns:p14="http://schemas.microsoft.com/office/powerpoint/2010/main" val="79061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58FCC9-4416-EC4E-9C36-72F3BB722C3F}"/>
              </a:ext>
            </a:extLst>
          </p:cNvPr>
          <p:cNvPicPr>
            <a:picLocks noChangeAspect="1"/>
          </p:cNvPicPr>
          <p:nvPr/>
        </p:nvPicPr>
        <p:blipFill>
          <a:blip r:embed="rId2"/>
          <a:stretch>
            <a:fillRect/>
          </a:stretch>
        </p:blipFill>
        <p:spPr>
          <a:xfrm>
            <a:off x="533400" y="1515494"/>
            <a:ext cx="7903219" cy="4079100"/>
          </a:xfrm>
          <a:prstGeom prst="rect">
            <a:avLst/>
          </a:prstGeom>
        </p:spPr>
      </p:pic>
      <p:sp>
        <p:nvSpPr>
          <p:cNvPr id="4" name="Title 1"/>
          <p:cNvSpPr txBox="1">
            <a:spLocks/>
          </p:cNvSpPr>
          <p:nvPr/>
        </p:nvSpPr>
        <p:spPr bwMode="auto">
          <a:xfrm>
            <a:off x="405478" y="90512"/>
            <a:ext cx="9417133" cy="838200"/>
          </a:xfrm>
          <a:prstGeom prst="rect">
            <a:avLst/>
          </a:prstGeom>
          <a:noFill/>
          <a:ln w="9525" algn="ctr">
            <a:noFill/>
            <a:miter lim="800000"/>
            <a:headEnd/>
            <a:tailEnd/>
          </a:ln>
        </p:spPr>
        <p:txBody>
          <a:bodyPr vert="horz" wrap="square" lIns="109499" tIns="54748" rIns="109499" bIns="54748" numCol="1" anchor="b" anchorCtr="0" compatLnSpc="1">
            <a:prstTxWarp prst="textNoShape">
              <a:avLst/>
            </a:prstTxWarp>
          </a:bodyPr>
          <a:lstStyle>
            <a:lvl1pPr algn="l" defTabSz="814388" rtl="0" eaLnBrk="0" fontAlgn="base" hangingPunct="0">
              <a:lnSpc>
                <a:spcPct val="90000"/>
              </a:lnSpc>
              <a:spcBef>
                <a:spcPct val="0"/>
              </a:spcBef>
              <a:spcAft>
                <a:spcPct val="0"/>
              </a:spcAft>
              <a:defRPr lang="en-US" sz="2800" b="0">
                <a:solidFill>
                  <a:schemeClr val="accent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847F15"/>
                </a:solidFill>
                <a:latin typeface="Arial" charset="0"/>
              </a:defRPr>
            </a:lvl2pPr>
            <a:lvl3pPr algn="l" defTabSz="814388" rtl="0" eaLnBrk="0" fontAlgn="base" hangingPunct="0">
              <a:lnSpc>
                <a:spcPct val="90000"/>
              </a:lnSpc>
              <a:spcBef>
                <a:spcPct val="0"/>
              </a:spcBef>
              <a:spcAft>
                <a:spcPct val="0"/>
              </a:spcAft>
              <a:defRPr sz="3200" b="1">
                <a:solidFill>
                  <a:srgbClr val="847F15"/>
                </a:solidFill>
                <a:latin typeface="Arial" charset="0"/>
              </a:defRPr>
            </a:lvl3pPr>
            <a:lvl4pPr algn="l" defTabSz="814388" rtl="0" eaLnBrk="0" fontAlgn="base" hangingPunct="0">
              <a:lnSpc>
                <a:spcPct val="90000"/>
              </a:lnSpc>
              <a:spcBef>
                <a:spcPct val="0"/>
              </a:spcBef>
              <a:spcAft>
                <a:spcPct val="0"/>
              </a:spcAft>
              <a:defRPr sz="3200" b="1">
                <a:solidFill>
                  <a:srgbClr val="847F15"/>
                </a:solidFill>
                <a:latin typeface="Arial" charset="0"/>
              </a:defRPr>
            </a:lvl4pPr>
            <a:lvl5pPr algn="l" defTabSz="814388" rtl="0" eaLnBrk="0" fontAlgn="base" hangingPunct="0">
              <a:lnSpc>
                <a:spcPct val="90000"/>
              </a:lnSpc>
              <a:spcBef>
                <a:spcPct val="0"/>
              </a:spcBef>
              <a:spcAft>
                <a:spcPct val="0"/>
              </a:spcAft>
              <a:defRPr sz="3200" b="1">
                <a:solidFill>
                  <a:srgbClr val="847F15"/>
                </a:solidFill>
                <a:latin typeface="Arial" charset="0"/>
              </a:defRPr>
            </a:lvl5pPr>
            <a:lvl6pPr marL="457200" algn="l" defTabSz="814388" rtl="0" fontAlgn="base">
              <a:lnSpc>
                <a:spcPct val="90000"/>
              </a:lnSpc>
              <a:spcBef>
                <a:spcPct val="0"/>
              </a:spcBef>
              <a:spcAft>
                <a:spcPct val="0"/>
              </a:spcAft>
              <a:defRPr sz="3200" b="1">
                <a:solidFill>
                  <a:srgbClr val="847F15"/>
                </a:solidFill>
                <a:latin typeface="Arial" charset="0"/>
              </a:defRPr>
            </a:lvl6pPr>
            <a:lvl7pPr marL="914400" algn="l" defTabSz="814388" rtl="0" fontAlgn="base">
              <a:lnSpc>
                <a:spcPct val="90000"/>
              </a:lnSpc>
              <a:spcBef>
                <a:spcPct val="0"/>
              </a:spcBef>
              <a:spcAft>
                <a:spcPct val="0"/>
              </a:spcAft>
              <a:defRPr sz="3200" b="1">
                <a:solidFill>
                  <a:srgbClr val="847F15"/>
                </a:solidFill>
                <a:latin typeface="Arial" charset="0"/>
              </a:defRPr>
            </a:lvl7pPr>
            <a:lvl8pPr marL="1371600" algn="l" defTabSz="814388" rtl="0" fontAlgn="base">
              <a:lnSpc>
                <a:spcPct val="90000"/>
              </a:lnSpc>
              <a:spcBef>
                <a:spcPct val="0"/>
              </a:spcBef>
              <a:spcAft>
                <a:spcPct val="0"/>
              </a:spcAft>
              <a:defRPr sz="3200" b="1">
                <a:solidFill>
                  <a:srgbClr val="847F15"/>
                </a:solidFill>
                <a:latin typeface="Arial" charset="0"/>
              </a:defRPr>
            </a:lvl8pPr>
            <a:lvl9pPr marL="1828800" algn="l" defTabSz="814388" rtl="0" fontAlgn="base">
              <a:lnSpc>
                <a:spcPct val="90000"/>
              </a:lnSpc>
              <a:spcBef>
                <a:spcPct val="0"/>
              </a:spcBef>
              <a:spcAft>
                <a:spcPct val="0"/>
              </a:spcAft>
              <a:defRPr sz="3200" b="1">
                <a:solidFill>
                  <a:srgbClr val="847F15"/>
                </a:solidFill>
                <a:latin typeface="Arial" charset="0"/>
              </a:defRPr>
            </a:lvl9pPr>
          </a:lstStyle>
          <a:p>
            <a:r>
              <a:rPr lang="en-US" sz="3200" b="1" kern="0" dirty="0">
                <a:solidFill>
                  <a:schemeClr val="accent6"/>
                </a:solidFill>
              </a:rPr>
              <a:t>IBM </a:t>
            </a:r>
            <a:r>
              <a:rPr lang="en-US" sz="3200" b="1" kern="0" dirty="0" err="1">
                <a:solidFill>
                  <a:schemeClr val="accent6"/>
                </a:solidFill>
              </a:rPr>
              <a:t>IPHyperStor</a:t>
            </a:r>
            <a:r>
              <a:rPr lang="en-US" sz="3200" b="1" kern="0" dirty="0">
                <a:solidFill>
                  <a:schemeClr val="accent6"/>
                </a:solidFill>
              </a:rPr>
              <a:t> &amp; Versastack</a:t>
            </a:r>
          </a:p>
        </p:txBody>
      </p:sp>
      <p:sp>
        <p:nvSpPr>
          <p:cNvPr id="5" name="Rectangle 4"/>
          <p:cNvSpPr/>
          <p:nvPr/>
        </p:nvSpPr>
        <p:spPr>
          <a:xfrm>
            <a:off x="8622617" y="3545398"/>
            <a:ext cx="3187940" cy="2308324"/>
          </a:xfrm>
          <a:prstGeom prst="rect">
            <a:avLst/>
          </a:prstGeom>
        </p:spPr>
        <p:txBody>
          <a:bodyPr wrap="square">
            <a:spAutoFit/>
          </a:bodyPr>
          <a:lstStyle/>
          <a:p>
            <a:pPr marL="457189" indent="-457189">
              <a:buFont typeface="Arial" charset="0"/>
              <a:buChar char="•"/>
            </a:pPr>
            <a:r>
              <a:rPr lang="en-US" dirty="0">
                <a:solidFill>
                  <a:schemeClr val="tx1"/>
                </a:solidFill>
              </a:rPr>
              <a:t>CISCO validated design</a:t>
            </a:r>
          </a:p>
          <a:p>
            <a:pPr marL="457189" indent="-457189">
              <a:buFont typeface="Arial" charset="0"/>
              <a:buChar char="•"/>
            </a:pPr>
            <a:r>
              <a:rPr lang="en-US" dirty="0">
                <a:solidFill>
                  <a:schemeClr val="tx1"/>
                </a:solidFill>
              </a:rPr>
              <a:t>All iSCSI based switches</a:t>
            </a:r>
          </a:p>
          <a:p>
            <a:pPr marL="457189" indent="-457189">
              <a:buFont typeface="Arial" charset="0"/>
              <a:buChar char="•"/>
            </a:pPr>
            <a:r>
              <a:rPr lang="en-US" dirty="0">
                <a:solidFill>
                  <a:schemeClr val="tx1"/>
                </a:solidFill>
              </a:rPr>
              <a:t>Number of spines (9364s) depends on storage TBs used in pod</a:t>
            </a:r>
          </a:p>
          <a:p>
            <a:pPr marL="457189" indent="-457189">
              <a:buFont typeface="Arial" charset="0"/>
              <a:buChar char="•"/>
            </a:pPr>
            <a:r>
              <a:rPr lang="en-US" dirty="0">
                <a:solidFill>
                  <a:schemeClr val="tx1"/>
                </a:solidFill>
              </a:rPr>
              <a:t>Design also available with Fiber Channel but iSCSI lead with</a:t>
            </a:r>
          </a:p>
        </p:txBody>
      </p:sp>
      <p:sp>
        <p:nvSpPr>
          <p:cNvPr id="6" name="Rectangle 5"/>
          <p:cNvSpPr/>
          <p:nvPr/>
        </p:nvSpPr>
        <p:spPr>
          <a:xfrm>
            <a:off x="405478" y="925818"/>
            <a:ext cx="9889989" cy="379656"/>
          </a:xfrm>
          <a:prstGeom prst="rect">
            <a:avLst/>
          </a:prstGeom>
        </p:spPr>
        <p:txBody>
          <a:bodyPr wrap="square">
            <a:spAutoFit/>
          </a:bodyPr>
          <a:lstStyle/>
          <a:p>
            <a:pPr algn="l"/>
            <a:r>
              <a:rPr lang="en-US" sz="1867" dirty="0">
                <a:solidFill>
                  <a:schemeClr val="tx1"/>
                </a:solidFill>
              </a:rPr>
              <a:t>IBM Cloud Private Storage </a:t>
            </a:r>
            <a:r>
              <a:rPr lang="mr-IN" sz="1867" dirty="0">
                <a:solidFill>
                  <a:schemeClr val="tx1"/>
                </a:solidFill>
              </a:rPr>
              <a:t>–</a:t>
            </a:r>
            <a:r>
              <a:rPr lang="en-US" sz="1867" dirty="0">
                <a:solidFill>
                  <a:schemeClr val="tx1"/>
                </a:solidFill>
              </a:rPr>
              <a:t> For clients requiring on premise enterprise Hyper-Converged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5297" y="4213680"/>
            <a:ext cx="1343379" cy="162560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9068" y="4380089"/>
            <a:ext cx="1343379" cy="1625601"/>
          </a:xfrm>
          <a:prstGeom prst="rect">
            <a:avLst/>
          </a:prstGeom>
        </p:spPr>
      </p:pic>
      <p:pic>
        <p:nvPicPr>
          <p:cNvPr id="2" name="Picture 1"/>
          <p:cNvPicPr>
            <a:picLocks noChangeAspect="1"/>
          </p:cNvPicPr>
          <p:nvPr/>
        </p:nvPicPr>
        <p:blipFill>
          <a:blip r:embed="rId4"/>
          <a:stretch>
            <a:fillRect/>
          </a:stretch>
        </p:blipFill>
        <p:spPr>
          <a:xfrm>
            <a:off x="7648667" y="1488670"/>
            <a:ext cx="4347888" cy="1555750"/>
          </a:xfrm>
          <a:prstGeom prst="rect">
            <a:avLst/>
          </a:prstGeom>
        </p:spPr>
      </p:pic>
    </p:spTree>
    <p:extLst>
      <p:ext uri="{BB962C8B-B14F-4D97-AF65-F5344CB8AC3E}">
        <p14:creationId xmlns:p14="http://schemas.microsoft.com/office/powerpoint/2010/main" val="1958279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Off-Premise (IBM CLOUD)</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212282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31"/>
          <p:cNvSpPr>
            <a:spLocks noChangeArrowheads="1"/>
          </p:cNvSpPr>
          <p:nvPr/>
        </p:nvSpPr>
        <p:spPr bwMode="auto">
          <a:xfrm>
            <a:off x="152400" y="381000"/>
            <a:ext cx="100584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2200" b="1" dirty="0">
                <a:solidFill>
                  <a:srgbClr val="2D2DB9"/>
                </a:solidFill>
              </a:rPr>
              <a:t>SDS Guidance in Off-Premise (IBM Cloud Infrastructure)</a:t>
            </a:r>
          </a:p>
        </p:txBody>
      </p:sp>
      <p:sp>
        <p:nvSpPr>
          <p:cNvPr id="68610" name="Rectangle 12"/>
          <p:cNvSpPr>
            <a:spLocks noChangeArrowheads="1"/>
          </p:cNvSpPr>
          <p:nvPr/>
        </p:nvSpPr>
        <p:spPr bwMode="auto">
          <a:xfrm>
            <a:off x="152400" y="814388"/>
            <a:ext cx="118872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2000" b="1" dirty="0">
                <a:solidFill>
                  <a:srgbClr val="FF0000"/>
                </a:solidFill>
                <a:latin typeface="Helv" charset="0"/>
              </a:rPr>
              <a:t>Mission critical* applications at this time are not recommended for placement in IBM Cloud** (excluding CMS) on Bare Metal Software Defined Storage. </a:t>
            </a:r>
          </a:p>
          <a:p>
            <a:endParaRPr lang="en-US" altLang="en-US" sz="2000" dirty="0">
              <a:solidFill>
                <a:srgbClr val="00664D"/>
              </a:solidFill>
              <a:latin typeface="Helv" charset="0"/>
            </a:endParaRPr>
          </a:p>
          <a:p>
            <a:r>
              <a:rPr lang="en-US" altLang="en-US" sz="1600" i="1" dirty="0">
                <a:solidFill>
                  <a:srgbClr val="00664D"/>
                </a:solidFill>
                <a:latin typeface="Helv" charset="0"/>
              </a:rPr>
              <a:t>Whilst these SDS solutions in IBM Cloud Infra on bare metal server infrastructure can be highly available, application and workloads placed in Cloud should be acceptable to outages and/or performance impacts on occasion. Non-mission critical workloads are the use case for our GTS SDS capabilities in IBM Cloud Infra at this time.</a:t>
            </a:r>
          </a:p>
          <a:p>
            <a:endParaRPr lang="en-US" altLang="en-US" sz="1600" i="1" dirty="0">
              <a:solidFill>
                <a:srgbClr val="00664D"/>
              </a:solidFill>
              <a:latin typeface="Helv" charset="0"/>
            </a:endParaRPr>
          </a:p>
          <a:p>
            <a:r>
              <a:rPr lang="en-US" altLang="en-US" sz="1600" i="1" dirty="0">
                <a:solidFill>
                  <a:srgbClr val="00664D"/>
                </a:solidFill>
                <a:latin typeface="Helv" charset="0"/>
              </a:rPr>
              <a:t>However, applications which are classified as Cloud Native*** (born and designed for anomalies in cloud) and therefore can handle some instability and performance fluctuations in the Compute, Storage and Network are applicable for a move to IBM Cloud even if they are Mission Critical. Most GTS clients want to move legacy so confirm in writing if they state this.</a:t>
            </a:r>
          </a:p>
          <a:p>
            <a:endParaRPr lang="en-US" altLang="en-US" sz="1600" i="1" dirty="0">
              <a:solidFill>
                <a:srgbClr val="00664D"/>
              </a:solidFill>
              <a:latin typeface="Helv" charset="0"/>
            </a:endParaRPr>
          </a:p>
          <a:p>
            <a:r>
              <a:rPr lang="en-US" altLang="en-US" sz="1600" i="1" dirty="0">
                <a:solidFill>
                  <a:srgbClr val="C00000"/>
                </a:solidFill>
                <a:latin typeface="Helv" charset="0"/>
              </a:rPr>
              <a:t>If, there is a mandate to move mission critical workloads to IBM Cloud, GTS’s recommendation is to use IBM Cloud Endurance Offering. See decision trees and broader GTS Storage strategy deck. </a:t>
            </a:r>
          </a:p>
          <a:p>
            <a:endParaRPr lang="en-US" altLang="en-US" sz="1600" i="1" dirty="0">
              <a:solidFill>
                <a:srgbClr val="00664D"/>
              </a:solidFill>
              <a:latin typeface="Helv" charset="0"/>
            </a:endParaRPr>
          </a:p>
          <a:p>
            <a:r>
              <a:rPr lang="en-US" altLang="en-US" sz="1600" b="1" i="1" dirty="0">
                <a:solidFill>
                  <a:srgbClr val="00664D"/>
                </a:solidFill>
              </a:rPr>
              <a:t>Mission critical </a:t>
            </a:r>
            <a:r>
              <a:rPr lang="en-US" altLang="en-US" sz="1600" i="1" dirty="0">
                <a:solidFill>
                  <a:srgbClr val="00664D"/>
                </a:solidFill>
              </a:rPr>
              <a:t>refers to any factor of a system (components, equipment, Personnel, process, procedure, software, etc.) that is essential to business operation or to an organization. Failure or disruption of mission critical factors will result in serious impact on business operations or upon an organization. </a:t>
            </a:r>
          </a:p>
          <a:p>
            <a:r>
              <a:rPr lang="en-US" altLang="en-US" sz="1600" i="1" dirty="0">
                <a:solidFill>
                  <a:srgbClr val="00664D"/>
                </a:solidFill>
              </a:rPr>
              <a:t>Some red flags that would indicate if the workload is mission critical are:</a:t>
            </a:r>
          </a:p>
          <a:p>
            <a:pPr>
              <a:buFontTx/>
              <a:buChar char="-"/>
            </a:pPr>
            <a:r>
              <a:rPr lang="en-US" altLang="en-US" sz="1600" i="1" dirty="0">
                <a:solidFill>
                  <a:srgbClr val="00664D"/>
                </a:solidFill>
              </a:rPr>
              <a:t> Availability SLA above 99.5%</a:t>
            </a:r>
          </a:p>
          <a:p>
            <a:pPr>
              <a:buFontTx/>
              <a:buChar char="-"/>
            </a:pPr>
            <a:r>
              <a:rPr lang="en-US" altLang="en-US" sz="1600" i="1" dirty="0">
                <a:solidFill>
                  <a:srgbClr val="00664D"/>
                </a:solidFill>
              </a:rPr>
              <a:t> Aggressive storage response time asks, e.g. response time below 5ms</a:t>
            </a:r>
          </a:p>
          <a:p>
            <a:pPr>
              <a:buFontTx/>
              <a:buChar char="-"/>
            </a:pPr>
            <a:r>
              <a:rPr lang="en-US" altLang="en-US" sz="1600" i="1" dirty="0">
                <a:solidFill>
                  <a:srgbClr val="00664D"/>
                </a:solidFill>
              </a:rPr>
              <a:t> High performance requirements similar to On-Premise enterprise class Tier 0 or Tier 1 storage</a:t>
            </a:r>
          </a:p>
        </p:txBody>
      </p:sp>
      <p:sp>
        <p:nvSpPr>
          <p:cNvPr id="4" name="Title 1">
            <a:extLst>
              <a:ext uri="{FF2B5EF4-FFF2-40B4-BE49-F238E27FC236}">
                <a16:creationId xmlns:a16="http://schemas.microsoft.com/office/drawing/2014/main" xmlns="" id="{4332491A-3FA0-AC44-91D8-30F1021407BC}"/>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Storage Guidance</a:t>
            </a:r>
          </a:p>
        </p:txBody>
      </p:sp>
    </p:spTree>
    <p:extLst>
      <p:ext uri="{BB962C8B-B14F-4D97-AF65-F5344CB8AC3E}">
        <p14:creationId xmlns:p14="http://schemas.microsoft.com/office/powerpoint/2010/main" val="26484442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2"/>
          <p:cNvSpPr txBox="1">
            <a:spLocks noChangeArrowheads="1"/>
          </p:cNvSpPr>
          <p:nvPr/>
        </p:nvSpPr>
        <p:spPr bwMode="auto">
          <a:xfrm>
            <a:off x="228600" y="914400"/>
            <a:ext cx="11734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FFFFFF"/>
                </a:solidFill>
                <a:latin typeface="Arial" panose="020B0604020202020204" pitchFamily="34" charset="0"/>
                <a:ea typeface="MS PGothic" panose="020B0600070205080204" pitchFamily="34" charset="-128"/>
              </a:defRPr>
            </a:lvl1pPr>
            <a:lvl2pPr marL="1028700">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r>
              <a:rPr lang="en-US" altLang="en-US" sz="2000" b="1" dirty="0">
                <a:solidFill>
                  <a:schemeClr val="tx1"/>
                </a:solidFill>
              </a:rPr>
              <a:t>When outages for Microcode Updates are Acceptable </a:t>
            </a:r>
          </a:p>
          <a:p>
            <a:pPr>
              <a:buFont typeface="Wingdings" panose="05000000000000000000" pitchFamily="2" charset="2"/>
              <a:buChar char="ü"/>
            </a:pPr>
            <a:r>
              <a:rPr lang="en-US" altLang="en-US" sz="2000" b="1" dirty="0">
                <a:solidFill>
                  <a:schemeClr val="tx1"/>
                </a:solidFill>
              </a:rPr>
              <a:t> </a:t>
            </a:r>
            <a:r>
              <a:rPr lang="en-US" altLang="en-US" sz="2000" dirty="0">
                <a:solidFill>
                  <a:schemeClr val="tx1"/>
                </a:solidFill>
              </a:rPr>
              <a:t>Some SDS Platforms will require outages 1-2 times per year for code upgrades.  Mitigation varies based on deployment location and hardware. </a:t>
            </a:r>
            <a:r>
              <a:rPr lang="en-US" altLang="en-US" sz="2000" u="sng" dirty="0">
                <a:solidFill>
                  <a:schemeClr val="tx1"/>
                </a:solidFill>
              </a:rPr>
              <a:t>Be Aware of the limitations of your design!</a:t>
            </a:r>
            <a:r>
              <a:rPr lang="en-US" altLang="en-US" sz="2000" b="1" dirty="0">
                <a:solidFill>
                  <a:schemeClr val="tx1"/>
                </a:solidFill>
              </a:rPr>
              <a:t>	</a:t>
            </a:r>
          </a:p>
          <a:p>
            <a:endParaRPr lang="en-US" altLang="en-US" sz="2000" b="1" dirty="0">
              <a:solidFill>
                <a:schemeClr val="tx1"/>
              </a:solidFill>
            </a:endParaRPr>
          </a:p>
          <a:p>
            <a:r>
              <a:rPr lang="en-US" altLang="en-US" sz="2000" b="1" dirty="0">
                <a:solidFill>
                  <a:schemeClr val="tx1"/>
                </a:solidFill>
              </a:rPr>
              <a:t>When Use of Commodity Hardware is Appropriate</a:t>
            </a:r>
          </a:p>
          <a:p>
            <a:pPr>
              <a:buFont typeface="Wingdings" panose="05000000000000000000" pitchFamily="2" charset="2"/>
              <a:buChar char="ü"/>
            </a:pPr>
            <a:r>
              <a:rPr lang="en-US" altLang="en-US" sz="2000" dirty="0">
                <a:solidFill>
                  <a:schemeClr val="tx1"/>
                </a:solidFill>
              </a:rPr>
              <a:t> Commodity Hardware is typically 99.9% availability &amp; durability is 99.95%</a:t>
            </a:r>
          </a:p>
          <a:p>
            <a:pPr>
              <a:buFont typeface="Wingdings" panose="05000000000000000000" pitchFamily="2" charset="2"/>
              <a:buChar char="ü"/>
            </a:pPr>
            <a:r>
              <a:rPr lang="en-US" altLang="en-US" sz="2000" dirty="0">
                <a:solidFill>
                  <a:schemeClr val="tx1"/>
                </a:solidFill>
              </a:rPr>
              <a:t> Some SDS Software will create Grids or Clusters to provide better availability—not all.  Be Aware.</a:t>
            </a:r>
          </a:p>
          <a:p>
            <a:pPr>
              <a:buFont typeface="Wingdings" panose="05000000000000000000" pitchFamily="2" charset="2"/>
              <a:buChar char="ü"/>
            </a:pPr>
            <a:r>
              <a:rPr lang="en-US" altLang="en-US" sz="2000" dirty="0">
                <a:solidFill>
                  <a:schemeClr val="tx1"/>
                </a:solidFill>
              </a:rPr>
              <a:t> Your customer WILL NEED to change their application designs to compensate for this.</a:t>
            </a:r>
          </a:p>
          <a:p>
            <a:pPr lvl="1">
              <a:buFont typeface="Wingdings" panose="05000000000000000000" pitchFamily="2" charset="2"/>
              <a:buChar char="ü"/>
            </a:pPr>
            <a:endParaRPr lang="en-US" altLang="en-US" sz="2000" b="1" dirty="0">
              <a:solidFill>
                <a:schemeClr val="tx1"/>
              </a:solidFill>
            </a:endParaRPr>
          </a:p>
          <a:p>
            <a:r>
              <a:rPr lang="en-US" altLang="en-US" sz="2000" b="1" dirty="0">
                <a:solidFill>
                  <a:schemeClr val="tx1"/>
                </a:solidFill>
              </a:rPr>
              <a:t>When your Systems/Hosts will be local to your SDS vs. Remote</a:t>
            </a:r>
          </a:p>
          <a:p>
            <a:pPr>
              <a:buFont typeface="Wingdings" panose="05000000000000000000" pitchFamily="2" charset="2"/>
              <a:buChar char="ü"/>
            </a:pPr>
            <a:r>
              <a:rPr lang="en-US" altLang="en-US" sz="2000" b="1" dirty="0">
                <a:solidFill>
                  <a:schemeClr val="tx1"/>
                </a:solidFill>
              </a:rPr>
              <a:t> </a:t>
            </a:r>
            <a:r>
              <a:rPr lang="en-US" altLang="en-US" sz="2000" dirty="0">
                <a:solidFill>
                  <a:schemeClr val="tx1"/>
                </a:solidFill>
              </a:rPr>
              <a:t>Some SDS Software is designed to handle remote requests (Object) and some are not.  Be Aware. </a:t>
            </a:r>
          </a:p>
          <a:p>
            <a:pPr>
              <a:buFont typeface="Wingdings" panose="05000000000000000000" pitchFamily="2" charset="2"/>
              <a:buChar char="ü"/>
            </a:pPr>
            <a:endParaRPr lang="en-US" altLang="en-US" sz="2000" b="1" dirty="0">
              <a:solidFill>
                <a:schemeClr val="tx1"/>
              </a:solidFill>
            </a:endParaRPr>
          </a:p>
          <a:p>
            <a:r>
              <a:rPr lang="en-US" altLang="en-US" sz="2000" b="1" dirty="0">
                <a:solidFill>
                  <a:schemeClr val="tx1"/>
                </a:solidFill>
              </a:rPr>
              <a:t>When your performance isn’t High Demand or can vary significantly between transactions</a:t>
            </a:r>
          </a:p>
          <a:p>
            <a:pPr>
              <a:buFont typeface="Wingdings" panose="05000000000000000000" pitchFamily="2" charset="2"/>
              <a:buChar char="ü"/>
            </a:pPr>
            <a:r>
              <a:rPr lang="en-US" altLang="en-US" sz="2000" dirty="0">
                <a:solidFill>
                  <a:schemeClr val="tx1"/>
                </a:solidFill>
              </a:rPr>
              <a:t> SDS Technology depends heavily on caching intelligence. If this is defeated, performance will suffer.  </a:t>
            </a:r>
          </a:p>
        </p:txBody>
      </p:sp>
      <p:sp>
        <p:nvSpPr>
          <p:cNvPr id="70659" name="TextBox 3"/>
          <p:cNvSpPr txBox="1">
            <a:spLocks noChangeArrowheads="1"/>
          </p:cNvSpPr>
          <p:nvPr/>
        </p:nvSpPr>
        <p:spPr bwMode="auto">
          <a:xfrm>
            <a:off x="228600" y="5663626"/>
            <a:ext cx="11734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600" b="1" dirty="0">
                <a:solidFill>
                  <a:srgbClr val="FF0000"/>
                </a:solidFill>
              </a:rPr>
              <a:t>CUSTOMERS SHOULD NOT PUT HIGHLY TRANSCATION HEAVY OR MISSION CRITICAL WORKLOADS ON SDS AT THIS TIME. </a:t>
            </a:r>
          </a:p>
        </p:txBody>
      </p:sp>
      <p:sp>
        <p:nvSpPr>
          <p:cNvPr id="5" name="Title 1">
            <a:extLst>
              <a:ext uri="{FF2B5EF4-FFF2-40B4-BE49-F238E27FC236}">
                <a16:creationId xmlns:a16="http://schemas.microsoft.com/office/drawing/2014/main" xmlns="" id="{BF8ED4EA-6B86-5149-A28D-A4A82AB82ABA}"/>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a:t>
            </a:r>
            <a:r>
              <a:rPr lang="en-US" sz="1600" kern="0" dirty="0" err="1">
                <a:solidFill>
                  <a:schemeClr val="bg1"/>
                </a:solidFill>
                <a:latin typeface="+mn-lt"/>
              </a:rPr>
              <a:t>sds</a:t>
            </a:r>
            <a:r>
              <a:rPr lang="en-US" sz="1600" kern="0" dirty="0">
                <a:solidFill>
                  <a:schemeClr val="bg1"/>
                </a:solidFill>
                <a:latin typeface="+mn-lt"/>
              </a:rPr>
              <a:t> recommendations</a:t>
            </a:r>
          </a:p>
        </p:txBody>
      </p:sp>
      <p:sp>
        <p:nvSpPr>
          <p:cNvPr id="2" name="Title 1">
            <a:extLst>
              <a:ext uri="{FF2B5EF4-FFF2-40B4-BE49-F238E27FC236}">
                <a16:creationId xmlns:a16="http://schemas.microsoft.com/office/drawing/2014/main" xmlns="" id="{570C223E-08E2-7644-AD69-172D13228D3D}"/>
              </a:ext>
            </a:extLst>
          </p:cNvPr>
          <p:cNvSpPr>
            <a:spLocks noGrp="1"/>
          </p:cNvSpPr>
          <p:nvPr>
            <p:ph type="title"/>
          </p:nvPr>
        </p:nvSpPr>
        <p:spPr>
          <a:xfrm>
            <a:off x="101601" y="447674"/>
            <a:ext cx="7061199" cy="466726"/>
          </a:xfrm>
        </p:spPr>
        <p:txBody>
          <a:bodyPr/>
          <a:lstStyle/>
          <a:p>
            <a:r>
              <a:rPr lang="en-GB" dirty="0"/>
              <a:t>Considerations for Software Defined Storage</a:t>
            </a:r>
            <a:endParaRPr lang="en-US" dirty="0"/>
          </a:p>
        </p:txBody>
      </p:sp>
    </p:spTree>
    <p:extLst>
      <p:ext uri="{BB962C8B-B14F-4D97-AF65-F5344CB8AC3E}">
        <p14:creationId xmlns:p14="http://schemas.microsoft.com/office/powerpoint/2010/main" val="228943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Decision Trees</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
        <p:nvSpPr>
          <p:cNvPr id="4" name="Title 1">
            <a:extLst>
              <a:ext uri="{FF2B5EF4-FFF2-40B4-BE49-F238E27FC236}">
                <a16:creationId xmlns:a16="http://schemas.microsoft.com/office/drawing/2014/main" xmlns="" id="{502E57DB-8D8E-6943-8AEA-29DE9F9DC480}"/>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a:t>
            </a:r>
          </a:p>
        </p:txBody>
      </p:sp>
      <p:sp>
        <p:nvSpPr>
          <p:cNvPr id="5" name="Rectangle 4"/>
          <p:cNvSpPr/>
          <p:nvPr/>
        </p:nvSpPr>
        <p:spPr>
          <a:xfrm>
            <a:off x="973694" y="5245894"/>
            <a:ext cx="8001000" cy="1231106"/>
          </a:xfrm>
          <a:prstGeom prst="rect">
            <a:avLst/>
          </a:prstGeom>
        </p:spPr>
        <p:txBody>
          <a:bodyPr wrap="square">
            <a:spAutoFit/>
          </a:bodyPr>
          <a:lstStyle/>
          <a:p>
            <a:r>
              <a:rPr lang="en-US" dirty="0">
                <a:solidFill>
                  <a:schemeClr val="accent6"/>
                </a:solidFill>
              </a:rPr>
              <a:t>Definitions for use</a:t>
            </a:r>
          </a:p>
          <a:p>
            <a:pPr marL="285750" indent="-285750">
              <a:buFont typeface="Arial" charset="0"/>
              <a:buChar char="•"/>
            </a:pPr>
            <a:r>
              <a:rPr lang="en-US" sz="1400" dirty="0">
                <a:solidFill>
                  <a:schemeClr val="tx1"/>
                </a:solidFill>
              </a:rPr>
              <a:t>‘</a:t>
            </a:r>
            <a:r>
              <a:rPr lang="en-US" sz="1400" b="1" dirty="0">
                <a:solidFill>
                  <a:schemeClr val="tx1"/>
                </a:solidFill>
              </a:rPr>
              <a:t>On-Premise</a:t>
            </a:r>
            <a:r>
              <a:rPr lang="en-US" sz="1400" dirty="0">
                <a:solidFill>
                  <a:schemeClr val="tx1"/>
                </a:solidFill>
              </a:rPr>
              <a:t>’ </a:t>
            </a:r>
            <a:r>
              <a:rPr lang="mr-IN" sz="1400" dirty="0">
                <a:solidFill>
                  <a:schemeClr val="tx1"/>
                </a:solidFill>
              </a:rPr>
              <a:t>–</a:t>
            </a:r>
            <a:r>
              <a:rPr lang="en-US" sz="1400" dirty="0">
                <a:solidFill>
                  <a:schemeClr val="tx1"/>
                </a:solidFill>
              </a:rPr>
              <a:t> this refers to a client Datacenter and/or a traditional enterprise IBM GTS DC</a:t>
            </a:r>
          </a:p>
          <a:p>
            <a:pPr marL="285750" indent="-285750">
              <a:buFont typeface="Arial" charset="0"/>
              <a:buChar char="•"/>
            </a:pPr>
            <a:r>
              <a:rPr lang="en-US" sz="1400" dirty="0">
                <a:solidFill>
                  <a:schemeClr val="tx1"/>
                </a:solidFill>
              </a:rPr>
              <a:t>‘</a:t>
            </a:r>
            <a:r>
              <a:rPr lang="en-US" sz="1400" b="1" dirty="0">
                <a:solidFill>
                  <a:schemeClr val="tx1"/>
                </a:solidFill>
              </a:rPr>
              <a:t>IBM Cloud</a:t>
            </a:r>
            <a:r>
              <a:rPr lang="en-US" sz="1400" dirty="0">
                <a:solidFill>
                  <a:schemeClr val="tx1"/>
                </a:solidFill>
              </a:rPr>
              <a:t>’ </a:t>
            </a:r>
            <a:r>
              <a:rPr lang="mr-IN" sz="1400" dirty="0">
                <a:solidFill>
                  <a:schemeClr val="tx1"/>
                </a:solidFill>
              </a:rPr>
              <a:t>–</a:t>
            </a:r>
            <a:r>
              <a:rPr lang="en-US" sz="1400" dirty="0">
                <a:solidFill>
                  <a:schemeClr val="tx1"/>
                </a:solidFill>
              </a:rPr>
              <a:t> this is what has previously been referred to as Softlayer.</a:t>
            </a:r>
          </a:p>
          <a:p>
            <a:pPr marL="285750" indent="-285750">
              <a:buFont typeface="Arial" charset="0"/>
              <a:buChar char="•"/>
            </a:pPr>
            <a:r>
              <a:rPr lang="en-US" sz="1400" dirty="0">
                <a:solidFill>
                  <a:schemeClr val="tx1"/>
                </a:solidFill>
              </a:rPr>
              <a:t>‘</a:t>
            </a:r>
            <a:r>
              <a:rPr lang="en-US" sz="1400" b="1" dirty="0">
                <a:solidFill>
                  <a:schemeClr val="tx1"/>
                </a:solidFill>
              </a:rPr>
              <a:t>IBM Cloud Private Storage</a:t>
            </a:r>
            <a:r>
              <a:rPr lang="en-US" sz="1400" dirty="0">
                <a:solidFill>
                  <a:schemeClr val="tx1"/>
                </a:solidFill>
              </a:rPr>
              <a:t>’ </a:t>
            </a:r>
            <a:r>
              <a:rPr lang="mr-IN" sz="1400" dirty="0">
                <a:solidFill>
                  <a:schemeClr val="tx1"/>
                </a:solidFill>
              </a:rPr>
              <a:t>–</a:t>
            </a:r>
            <a:r>
              <a:rPr lang="en-US" sz="1400" dirty="0">
                <a:solidFill>
                  <a:schemeClr val="tx1"/>
                </a:solidFill>
              </a:rPr>
              <a:t> this is our new storage offering only to be used on-premise.</a:t>
            </a:r>
          </a:p>
          <a:p>
            <a:pPr marL="285750" indent="-285750">
              <a:buFont typeface="Arial" charset="0"/>
              <a:buChar char="•"/>
            </a:pPr>
            <a:endParaRPr lang="en-US" sz="1400" dirty="0">
              <a:solidFill>
                <a:schemeClr val="tx1"/>
              </a:solidFill>
            </a:endParaRPr>
          </a:p>
        </p:txBody>
      </p:sp>
    </p:spTree>
    <p:extLst>
      <p:ext uri="{BB962C8B-B14F-4D97-AF65-F5344CB8AC3E}">
        <p14:creationId xmlns:p14="http://schemas.microsoft.com/office/powerpoint/2010/main" val="3761402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3"/>
          <p:cNvSpPr txBox="1">
            <a:spLocks noChangeArrowheads="1"/>
          </p:cNvSpPr>
          <p:nvPr/>
        </p:nvSpPr>
        <p:spPr bwMode="auto">
          <a:xfrm>
            <a:off x="152400" y="1066801"/>
            <a:ext cx="118110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solidFill>
                  <a:schemeClr val="tx1"/>
                </a:solidFill>
              </a:rPr>
              <a:t>Please be aware that moving everything to SDS is a bad idea. </a:t>
            </a:r>
            <a:r>
              <a:rPr lang="en-US" altLang="en-US" sz="2000" u="sng" dirty="0">
                <a:solidFill>
                  <a:schemeClr val="tx1"/>
                </a:solidFill>
              </a:rPr>
              <a:t>Current guidance recommends non-mission critical work loads.</a:t>
            </a:r>
          </a:p>
          <a:p>
            <a:endParaRPr lang="en-US" altLang="en-US" sz="2000" dirty="0">
              <a:solidFill>
                <a:schemeClr val="tx1"/>
              </a:solidFill>
            </a:endParaRPr>
          </a:p>
          <a:p>
            <a:r>
              <a:rPr lang="en-US" altLang="en-US" sz="2000" dirty="0">
                <a:solidFill>
                  <a:schemeClr val="tx1"/>
                </a:solidFill>
              </a:rPr>
              <a:t>30% of data a good starting target and a maximum of 70%.  Assessment based on client data important. Caution should be used in determining amount of data to move to SDS as not all SDS deployments are highly available. </a:t>
            </a:r>
          </a:p>
          <a:p>
            <a:endParaRPr lang="en-US" altLang="en-US" sz="2000" dirty="0">
              <a:solidFill>
                <a:schemeClr val="tx1"/>
              </a:solidFill>
            </a:endParaRPr>
          </a:p>
          <a:p>
            <a:r>
              <a:rPr lang="en-US" altLang="en-US" sz="2000" dirty="0">
                <a:solidFill>
                  <a:schemeClr val="tx1"/>
                </a:solidFill>
              </a:rPr>
              <a:t>Expect changes in application design to tolerate a less available infrastructure. Focus should be on non-critical data, which can tolerate outages and interruptions while they adapt their applications.</a:t>
            </a:r>
          </a:p>
          <a:p>
            <a:endParaRPr lang="en-US" altLang="en-US" sz="2000" dirty="0">
              <a:solidFill>
                <a:schemeClr val="tx1"/>
              </a:solidFill>
            </a:endParaRPr>
          </a:p>
          <a:p>
            <a:r>
              <a:rPr lang="en-US" altLang="en-US" sz="2000" dirty="0">
                <a:solidFill>
                  <a:schemeClr val="tx1"/>
                </a:solidFill>
              </a:rPr>
              <a:t>Lower availability and durability. </a:t>
            </a:r>
          </a:p>
        </p:txBody>
      </p:sp>
      <p:sp>
        <p:nvSpPr>
          <p:cNvPr id="4" name="Title 1">
            <a:extLst>
              <a:ext uri="{FF2B5EF4-FFF2-40B4-BE49-F238E27FC236}">
                <a16:creationId xmlns:a16="http://schemas.microsoft.com/office/drawing/2014/main" xmlns="" id="{E9E79E0E-4A12-E14C-836B-091A717A2E4F}"/>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a:t>
            </a:r>
            <a:r>
              <a:rPr lang="en-US" sz="1600" kern="0" dirty="0" err="1">
                <a:solidFill>
                  <a:schemeClr val="bg1"/>
                </a:solidFill>
                <a:latin typeface="+mn-lt"/>
              </a:rPr>
              <a:t>sds</a:t>
            </a:r>
            <a:r>
              <a:rPr lang="en-US" sz="1600" kern="0" dirty="0">
                <a:solidFill>
                  <a:schemeClr val="bg1"/>
                </a:solidFill>
                <a:latin typeface="+mn-lt"/>
              </a:rPr>
              <a:t> recommendations</a:t>
            </a:r>
          </a:p>
        </p:txBody>
      </p:sp>
      <p:sp>
        <p:nvSpPr>
          <p:cNvPr id="2" name="Title 1">
            <a:extLst>
              <a:ext uri="{FF2B5EF4-FFF2-40B4-BE49-F238E27FC236}">
                <a16:creationId xmlns:a16="http://schemas.microsoft.com/office/drawing/2014/main" xmlns="" id="{6580CA3C-F0A7-F445-8C9D-086A78382404}"/>
              </a:ext>
            </a:extLst>
          </p:cNvPr>
          <p:cNvSpPr>
            <a:spLocks noGrp="1"/>
          </p:cNvSpPr>
          <p:nvPr>
            <p:ph type="title"/>
          </p:nvPr>
        </p:nvSpPr>
        <p:spPr>
          <a:xfrm>
            <a:off x="101600" y="447674"/>
            <a:ext cx="8127999" cy="466726"/>
          </a:xfrm>
        </p:spPr>
        <p:txBody>
          <a:bodyPr/>
          <a:lstStyle/>
          <a:p>
            <a:r>
              <a:rPr lang="en-GB" dirty="0"/>
              <a:t>Making Good Choices with Software Defined Storage</a:t>
            </a:r>
            <a:endParaRPr lang="en-US" dirty="0"/>
          </a:p>
        </p:txBody>
      </p:sp>
    </p:spTree>
    <p:extLst>
      <p:ext uri="{BB962C8B-B14F-4D97-AF65-F5344CB8AC3E}">
        <p14:creationId xmlns:p14="http://schemas.microsoft.com/office/powerpoint/2010/main" val="8841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p:cNvPr>
          <p:cNvGraphicFramePr>
            <a:graphicFrameLocks noGrp="1"/>
          </p:cNvGraphicFramePr>
          <p:nvPr>
            <p:extLst>
              <p:ext uri="{D42A27DB-BD31-4B8C-83A1-F6EECF244321}">
                <p14:modId xmlns:p14="http://schemas.microsoft.com/office/powerpoint/2010/main" val="3985882001"/>
              </p:ext>
            </p:extLst>
          </p:nvPr>
        </p:nvGraphicFramePr>
        <p:xfrm>
          <a:off x="190764" y="931524"/>
          <a:ext cx="11734800" cy="3068056"/>
        </p:xfrm>
        <a:graphic>
          <a:graphicData uri="http://schemas.openxmlformats.org/drawingml/2006/table">
            <a:tbl>
              <a:tblPr/>
              <a:tblGrid>
                <a:gridCol w="58674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2869308">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6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Use case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VMware Virtual Machines with non-shared storage on dedicated IBM Cloud Bare Metal servers.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Limited iSCSI for Bare Metal Servers</a:t>
                      </a:r>
                    </a:p>
                    <a:p>
                      <a:pPr marL="171450" marR="0" lvl="0" indent="-171450" algn="l" defTabSz="914400" rtl="0" eaLnBrk="1" fontAlgn="base" latinLnBrk="0" hangingPunct="1">
                        <a:lnSpc>
                          <a:spcPct val="100000"/>
                        </a:lnSpc>
                        <a:spcBef>
                          <a:spcPct val="0"/>
                        </a:spcBef>
                        <a:spcAft>
                          <a:spcPct val="0"/>
                        </a:spcAft>
                        <a:buClrTx/>
                        <a:buSzTx/>
                        <a:buFont typeface="Arial" charset="0"/>
                        <a:buNone/>
                        <a:tabLst/>
                      </a:pPr>
                      <a:endParaRPr kumimoji="0" lang="en-US" altLang="en-US" sz="11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6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Current State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Positioned VMware </a:t>
                      </a:r>
                      <a:r>
                        <a:rPr kumimoji="0" lang="en-US" altLang="en-US" sz="1100" b="0" i="0" u="none" strike="noStrike" cap="none" normalizeH="0" baseline="0" dirty="0" err="1">
                          <a:ln>
                            <a:noFill/>
                          </a:ln>
                          <a:solidFill>
                            <a:srgbClr val="FFFFFF"/>
                          </a:solidFill>
                          <a:effectLst>
                            <a:outerShdw blurRad="38100" dist="38100" dir="2700000" algn="tl">
                              <a:srgbClr val="000000"/>
                            </a:outerShdw>
                          </a:effectLst>
                          <a:latin typeface="Arial" charset="0"/>
                          <a:ea typeface="SimSun" charset="-122"/>
                          <a:cs typeface="ＭＳ Ｐゴシック" charset="-128"/>
                        </a:rPr>
                        <a:t>vSAN</a:t>
                      </a: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as primary block storage option for VMware SDDC deployments and limited iSCSI Use Cases</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Better cost, availability, scalability and performance range</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Simple operational management as tightly integrated with VMware (vCenter)</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Reference Architecture completed with numerous solutions already deployed and in production such as WPP, Westpac, </a:t>
                      </a:r>
                      <a:r>
                        <a:rPr kumimoji="0" lang="en-US" altLang="en-US" sz="1100" b="0" i="0" u="none" strike="noStrike" cap="none" normalizeH="0" baseline="0" dirty="0" err="1">
                          <a:ln>
                            <a:noFill/>
                          </a:ln>
                          <a:solidFill>
                            <a:srgbClr val="FFFFFF"/>
                          </a:solidFill>
                          <a:effectLst>
                            <a:outerShdw blurRad="38100" dist="38100" dir="2700000" algn="tl">
                              <a:srgbClr val="000000"/>
                            </a:outerShdw>
                          </a:effectLst>
                          <a:latin typeface="Arial" charset="0"/>
                          <a:ea typeface="SimSun" charset="-122"/>
                          <a:cs typeface="ＭＳ Ｐゴシック" charset="-128"/>
                        </a:rPr>
                        <a:t>Blueprism</a:t>
                      </a: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etc</a:t>
                      </a:r>
                      <a:r>
                        <a:rPr kumimoji="0" lang="mr-IN"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a:t>
                      </a:r>
                      <a:endPar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endParaRP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 IMI enabled for GTS Delivery Support</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100" b="0" i="0" u="none" strike="noStrike" cap="none" normalizeH="0" baseline="0" dirty="0">
                          <a:ln>
                            <a:noFill/>
                          </a:ln>
                          <a:solidFill>
                            <a:schemeClr val="bg1"/>
                          </a:solidFill>
                          <a:effectLst/>
                          <a:latin typeface="Arial" charset="0"/>
                          <a:ea typeface="SimSun" charset="-122"/>
                          <a:cs typeface="ＭＳ Ｐゴシック" charset="-128"/>
                        </a:rPr>
                        <a:t> Testing was done on vSAN 6.6 with a 4 node cluster (RAID 5, /w Dedupe/Compression and Encryption)</a:t>
                      </a:r>
                      <a:br>
                        <a:rPr kumimoji="0" lang="en-US" altLang="x-none" sz="1100" b="0" i="0" u="none" strike="noStrike" cap="none" normalizeH="0" baseline="0" dirty="0">
                          <a:ln>
                            <a:noFill/>
                          </a:ln>
                          <a:solidFill>
                            <a:schemeClr val="bg1"/>
                          </a:solidFill>
                          <a:effectLst/>
                          <a:latin typeface="Arial" charset="0"/>
                          <a:ea typeface="SimSun" charset="-122"/>
                          <a:cs typeface="ＭＳ Ｐゴシック" charset="-128"/>
                        </a:rPr>
                      </a:br>
                      <a:r>
                        <a:rPr kumimoji="0" lang="en-US" altLang="x-none" sz="1100" b="0" i="0" u="none" strike="noStrike" cap="none" normalizeH="0" baseline="0" dirty="0">
                          <a:ln>
                            <a:noFill/>
                          </a:ln>
                          <a:solidFill>
                            <a:schemeClr val="bg1"/>
                          </a:solidFill>
                          <a:effectLst/>
                          <a:latin typeface="Arial" charset="0"/>
                          <a:ea typeface="SimSun" charset="-122"/>
                          <a:cs typeface="ＭＳ Ｐゴシック" charset="-128"/>
                        </a:rPr>
                        <a:t>~17k IOPs per Disk Group to ~22k IOPs per Disk Group depending on configuration</a:t>
                      </a:r>
                      <a:endParaRPr kumimoji="0" lang="en-US" altLang="en-US" sz="1200" b="1" i="0" u="none" strike="noStrike" cap="none" normalizeH="0" baseline="0" dirty="0">
                        <a:ln>
                          <a:noFill/>
                        </a:ln>
                        <a:solidFill>
                          <a:schemeClr val="bg1"/>
                        </a:solidFill>
                        <a:effectLst>
                          <a:outerShdw blurRad="38100" dist="38100" dir="2700000" algn="tl">
                            <a:srgbClr val="000000"/>
                          </a:outerShdw>
                        </a:effectLst>
                        <a:latin typeface="Arial" charset="0"/>
                        <a:ea typeface="SimSun" charset="-122"/>
                        <a:cs typeface="ＭＳ Ｐゴシック" charset="-128"/>
                      </a:endParaRP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4040"/>
                    </a:solidFill>
                  </a:tcPr>
                </a:tc>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indent="-17145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600" b="1" i="0" u="none" strike="noStrike" cap="none" normalizeH="0" baseline="0" dirty="0">
                          <a:ln>
                            <a:noFill/>
                          </a:ln>
                          <a:solidFill>
                            <a:srgbClr val="262626"/>
                          </a:solidFill>
                          <a:effectLst/>
                          <a:latin typeface="Arial" charset="0"/>
                          <a:ea typeface="SimSun" charset="-122"/>
                          <a:cs typeface="ＭＳ Ｐゴシック" charset="-128"/>
                        </a:rPr>
                        <a:t>Current Direction</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sngStrike" cap="none" normalizeH="0" baseline="0" dirty="0">
                          <a:ln>
                            <a:noFill/>
                          </a:ln>
                          <a:solidFill>
                            <a:srgbClr val="262626"/>
                          </a:solidFill>
                          <a:effectLst/>
                          <a:latin typeface="Arial" charset="0"/>
                          <a:ea typeface="SimSun" charset="-122"/>
                          <a:cs typeface="ＭＳ Ｐゴシック" charset="-128"/>
                        </a:rPr>
                        <a:t>Hybrid Configuration - </a:t>
                      </a:r>
                      <a:r>
                        <a:rPr kumimoji="0" lang="en-US" altLang="en-US" sz="1050" b="0" i="0" u="none" strike="sngStrike" cap="none" normalizeH="0" baseline="0" dirty="0">
                          <a:ln>
                            <a:noFill/>
                          </a:ln>
                          <a:solidFill>
                            <a:srgbClr val="262626"/>
                          </a:solidFill>
                          <a:effectLst/>
                          <a:latin typeface="Arial" charset="0"/>
                          <a:ea typeface="SimSun" charset="-122"/>
                          <a:cs typeface="ＭＳ Ｐゴシック" charset="-128"/>
                        </a:rPr>
                        <a:t>Mixture of SSD and SATA</a:t>
                      </a: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 </a:t>
                      </a:r>
                      <a:r>
                        <a:rPr kumimoji="0" lang="en-US" altLang="en-US" sz="1100" b="1" i="0" u="none" strike="noStrike" cap="none" normalizeH="0" baseline="0" dirty="0">
                          <a:ln>
                            <a:noFill/>
                          </a:ln>
                          <a:solidFill>
                            <a:srgbClr val="262626"/>
                          </a:solidFill>
                          <a:effectLst/>
                          <a:latin typeface="Arial" charset="0"/>
                          <a:ea typeface="SimSun" charset="-122"/>
                          <a:cs typeface="ＭＳ Ｐゴシック" charset="-128"/>
                        </a:rPr>
                        <a:t>No longer part of GTS Storage Strategy. Migrate to </a:t>
                      </a:r>
                      <a:r>
                        <a:rPr kumimoji="0" lang="en-US" altLang="en-US" sz="1100" b="1" i="0" u="none" strike="noStrike" cap="none" normalizeH="0" baseline="0" dirty="0" err="1">
                          <a:ln>
                            <a:noFill/>
                          </a:ln>
                          <a:solidFill>
                            <a:srgbClr val="262626"/>
                          </a:solidFill>
                          <a:effectLst/>
                          <a:latin typeface="Arial" charset="0"/>
                          <a:ea typeface="SimSun" charset="-122"/>
                          <a:cs typeface="ＭＳ Ｐゴシック" charset="-128"/>
                        </a:rPr>
                        <a:t>vSAN</a:t>
                      </a:r>
                      <a:r>
                        <a:rPr kumimoji="0" lang="en-US" altLang="en-US" sz="1100" b="1" i="0" u="none" strike="noStrike" cap="none" normalizeH="0" baseline="0" dirty="0">
                          <a:ln>
                            <a:noFill/>
                          </a:ln>
                          <a:solidFill>
                            <a:srgbClr val="262626"/>
                          </a:solidFill>
                          <a:effectLst/>
                          <a:latin typeface="Arial" charset="0"/>
                          <a:ea typeface="SimSun" charset="-122"/>
                          <a:cs typeface="ＭＳ Ｐゴシック" charset="-128"/>
                        </a:rPr>
                        <a:t> All Flash before June 2018</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All Flash Configuration with Dedupe/Compression, Encryption, Erasure Coding and limited iSCSI usage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Operations Guide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TCO and Support Model</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Best Practices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Implementation Guide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Recommended Hardware and Sizing's</a:t>
                      </a:r>
                      <a:endParaRPr kumimoji="0" lang="en-US" altLang="en-US" sz="1800" b="1" i="0" u="none" strike="noStrike" cap="none" normalizeH="0" baseline="0" dirty="0">
                        <a:ln>
                          <a:noFill/>
                        </a:ln>
                        <a:solidFill>
                          <a:srgbClr val="262626"/>
                        </a:solidFill>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600" b="1" i="0" u="none" strike="noStrike" cap="none" normalizeH="0" baseline="0" dirty="0">
                          <a:ln>
                            <a:noFill/>
                          </a:ln>
                          <a:solidFill>
                            <a:srgbClr val="262626"/>
                          </a:solidFill>
                          <a:effectLst/>
                          <a:latin typeface="Arial" charset="0"/>
                          <a:ea typeface="SimSun" charset="-122"/>
                          <a:cs typeface="ＭＳ Ｐゴシック" charset="-128"/>
                        </a:rPr>
                        <a:t>2018 Future Directions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Stretch Clusters in IBM Cloud</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Operational Enhancements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Larger SSDs, </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NVMe</a:t>
                      </a: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PCIe</a:t>
                      </a: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 SSDs, </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etc</a:t>
                      </a:r>
                      <a:r>
                        <a:rPr kumimoji="0" lang="mr-IN" altLang="en-US" sz="1100" b="0" i="0" u="none" strike="noStrike" cap="none" normalizeH="0" baseline="0" dirty="0">
                          <a:ln>
                            <a:noFill/>
                          </a:ln>
                          <a:solidFill>
                            <a:srgbClr val="262626"/>
                          </a:solidFill>
                          <a:effectLst/>
                          <a:latin typeface="Arial" charset="0"/>
                          <a:ea typeface="SimSun" charset="-122"/>
                          <a:cs typeface="ＭＳ Ｐゴシック" charset="-128"/>
                        </a:rPr>
                        <a:t>…</a:t>
                      </a:r>
                      <a:endPar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On Premise Deployments (limited Use Cases) and Remote Office Branch Office</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50" b="0" i="0" u="none" strike="noStrike" cap="none" normalizeH="0" baseline="0" dirty="0">
                          <a:ln>
                            <a:noFill/>
                          </a:ln>
                          <a:solidFill>
                            <a:srgbClr val="262626"/>
                          </a:solidFill>
                          <a:effectLst/>
                          <a:latin typeface="Arial" charset="0"/>
                          <a:ea typeface="SimSun" charset="-122"/>
                          <a:cs typeface="ＭＳ Ｐゴシック" charset="-128"/>
                        </a:rPr>
                        <a:t>Small deployments, no existing SAN, and existing switches which are not certified with </a:t>
                      </a:r>
                      <a:r>
                        <a:rPr kumimoji="0" lang="en-US" altLang="en-US" sz="1050" b="0" i="0" u="none" strike="noStrike" cap="none" normalizeH="0" baseline="0" dirty="0" err="1">
                          <a:ln>
                            <a:noFill/>
                          </a:ln>
                          <a:solidFill>
                            <a:srgbClr val="262626"/>
                          </a:solidFill>
                          <a:effectLst/>
                          <a:latin typeface="Arial" charset="0"/>
                          <a:ea typeface="SimSun" charset="-122"/>
                          <a:cs typeface="ＭＳ Ｐゴシック" charset="-128"/>
                        </a:rPr>
                        <a:t>IPHyperStor</a:t>
                      </a:r>
                      <a:endParaRPr kumimoji="0" lang="en-US" altLang="en-US" sz="1050" b="0" i="0" u="none" strike="noStrike" cap="none" normalizeH="0" baseline="0" dirty="0">
                        <a:ln>
                          <a:noFill/>
                        </a:ln>
                        <a:solidFill>
                          <a:srgbClr val="262626"/>
                        </a:solidFill>
                        <a:effectLst/>
                        <a:latin typeface="Arial" charset="0"/>
                        <a:ea typeface="SimSun" charset="-122"/>
                        <a:cs typeface="ＭＳ Ｐゴシック" charset="-128"/>
                      </a:endParaRP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sp>
        <p:nvSpPr>
          <p:cNvPr id="5" name="Rectangle 4">
            <a:extLst/>
          </p:cNvPr>
          <p:cNvSpPr/>
          <p:nvPr/>
        </p:nvSpPr>
        <p:spPr>
          <a:xfrm>
            <a:off x="190764" y="921998"/>
            <a:ext cx="11734799" cy="3045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726" tIns="36363" rIns="72726" bIns="36363" anchor="ctr"/>
          <a:lstStyle>
            <a:lvl1pPr>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lgn="ctr" defTabSz="914400" eaLnBrk="1" hangingPunct="1"/>
            <a:endParaRPr lang="en-US">
              <a:ea typeface="SimSun" panose="02010600030101010101" pitchFamily="2" charset="-122"/>
            </a:endParaRPr>
          </a:p>
        </p:txBody>
      </p:sp>
      <p:pic>
        <p:nvPicPr>
          <p:cNvPr id="74756" name="Picture 10" descr="http://thevarguy.com/site-files/thevarguy.com/files/imagecache/medium_img/uploads/2015/08/cloudstorag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406" y="388939"/>
            <a:ext cx="13430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4941" y="4044013"/>
            <a:ext cx="2306637"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4034192"/>
            <a:ext cx="2976562"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8" name="Rectangle 3"/>
          <p:cNvSpPr txBox="1">
            <a:spLocks noChangeArrowheads="1"/>
          </p:cNvSpPr>
          <p:nvPr/>
        </p:nvSpPr>
        <p:spPr bwMode="auto">
          <a:xfrm>
            <a:off x="8035925" y="6211101"/>
            <a:ext cx="2687638"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spcBef>
                <a:spcPct val="50000"/>
              </a:spcBef>
              <a:buClr>
                <a:schemeClr val="tx1"/>
              </a:buClr>
              <a:buFont typeface="Wingdings" panose="05000000000000000000" pitchFamily="2" charset="2"/>
              <a:buNone/>
            </a:pPr>
            <a:r>
              <a:rPr lang="en-US" altLang="en-US" sz="700" i="1" dirty="0">
                <a:solidFill>
                  <a:schemeClr val="tx1"/>
                </a:solidFill>
                <a:ea typeface="SimSun" panose="02010600030101010101" pitchFamily="2" charset="-122"/>
              </a:rPr>
              <a:t>*Performance Benchmarks based on non-IBM Cloud deployment</a:t>
            </a:r>
            <a:endParaRPr lang="en-GB" altLang="en-US" sz="700" i="1" dirty="0">
              <a:solidFill>
                <a:schemeClr val="tx1"/>
              </a:solidFill>
              <a:ea typeface="SimSun" panose="02010600030101010101" pitchFamily="2" charset="-122"/>
            </a:endParaRPr>
          </a:p>
        </p:txBody>
      </p:sp>
      <p:pic>
        <p:nvPicPr>
          <p:cNvPr id="74761"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3770" y="4064334"/>
            <a:ext cx="3398838"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F3B377D3-65D7-854C-9E3F-A523CF61B4E1}"/>
              </a:ext>
            </a:extLst>
          </p:cNvPr>
          <p:cNvSpPr/>
          <p:nvPr/>
        </p:nvSpPr>
        <p:spPr>
          <a:xfrm>
            <a:off x="3992563" y="355072"/>
            <a:ext cx="6858000" cy="635934"/>
          </a:xfrm>
          <a:prstGeom prst="rect">
            <a:avLst/>
          </a:prstGeom>
        </p:spPr>
        <p:txBody>
          <a:bodyPr wrap="square" tIns="72000">
            <a:spAutoFit/>
          </a:bodyPr>
          <a:lstStyle/>
          <a:p>
            <a:pPr>
              <a:lnSpc>
                <a:spcPct val="120000"/>
              </a:lnSpc>
            </a:pPr>
            <a:r>
              <a:rPr lang="en-US" sz="1400" dirty="0">
                <a:solidFill>
                  <a:schemeClr val="tx1"/>
                </a:solidFill>
              </a:rPr>
              <a:t>GDA - GTS Software Defined Storage </a:t>
            </a:r>
            <a:r>
              <a:rPr lang="en-US" sz="1400" dirty="0" err="1">
                <a:solidFill>
                  <a:schemeClr val="tx1"/>
                </a:solidFill>
              </a:rPr>
              <a:t>vSAN</a:t>
            </a:r>
            <a:r>
              <a:rPr lang="en-US" sz="1400" dirty="0">
                <a:solidFill>
                  <a:schemeClr val="tx1"/>
                </a:solidFill>
              </a:rPr>
              <a:t>:</a:t>
            </a:r>
            <a:br>
              <a:rPr lang="en-US" sz="1400" dirty="0">
                <a:solidFill>
                  <a:schemeClr val="tx1"/>
                </a:solidFill>
              </a:rPr>
            </a:br>
            <a:r>
              <a:rPr lang="en-US" sz="1400" dirty="0">
                <a:solidFill>
                  <a:schemeClr val="tx1"/>
                </a:solidFill>
                <a:hlinkClick r:id="rId7"/>
              </a:rPr>
              <a:t>https://w3.gsar.ibm.com/services/gsar/gda/sbb_details.xhtml?id=545</a:t>
            </a:r>
            <a:r>
              <a:rPr lang="en-US" sz="1400" dirty="0">
                <a:solidFill>
                  <a:schemeClr val="tx1"/>
                </a:solidFill>
              </a:rPr>
              <a:t> </a:t>
            </a:r>
          </a:p>
        </p:txBody>
      </p:sp>
      <p:sp>
        <p:nvSpPr>
          <p:cNvPr id="11" name="Title 1">
            <a:extLst>
              <a:ext uri="{FF2B5EF4-FFF2-40B4-BE49-F238E27FC236}">
                <a16:creationId xmlns:a16="http://schemas.microsoft.com/office/drawing/2014/main" xmlns="" id="{F918DD5A-8602-EA4B-A297-8FFE93733CBA}"/>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a:t>
            </a:r>
            <a:r>
              <a:rPr lang="en-US" sz="1600" kern="0" dirty="0" err="1">
                <a:solidFill>
                  <a:schemeClr val="bg1"/>
                </a:solidFill>
                <a:latin typeface="+mn-lt"/>
              </a:rPr>
              <a:t>Vmware</a:t>
            </a:r>
            <a:r>
              <a:rPr lang="en-US" sz="1600" kern="0" dirty="0">
                <a:solidFill>
                  <a:schemeClr val="bg1"/>
                </a:solidFill>
                <a:latin typeface="+mn-lt"/>
              </a:rPr>
              <a:t> storage - </a:t>
            </a:r>
            <a:r>
              <a:rPr lang="en-US" sz="1600" kern="0" dirty="0" err="1">
                <a:solidFill>
                  <a:schemeClr val="bg1"/>
                </a:solidFill>
                <a:latin typeface="+mn-lt"/>
              </a:rPr>
              <a:t>vsan</a:t>
            </a:r>
            <a:r>
              <a:rPr lang="en-US" sz="1600" kern="0" dirty="0">
                <a:solidFill>
                  <a:schemeClr val="bg1"/>
                </a:solidFill>
                <a:latin typeface="+mn-lt"/>
              </a:rPr>
              <a:t> (</a:t>
            </a:r>
            <a:r>
              <a:rPr lang="en-US" sz="1600" kern="0" dirty="0" err="1">
                <a:solidFill>
                  <a:schemeClr val="bg1"/>
                </a:solidFill>
                <a:latin typeface="+mn-lt"/>
              </a:rPr>
              <a:t>sds</a:t>
            </a:r>
            <a:r>
              <a:rPr lang="en-US" sz="1600" kern="0" dirty="0">
                <a:solidFill>
                  <a:schemeClr val="bg1"/>
                </a:solidFill>
                <a:latin typeface="+mn-lt"/>
              </a:rPr>
              <a:t>)</a:t>
            </a:r>
          </a:p>
        </p:txBody>
      </p:sp>
      <p:sp>
        <p:nvSpPr>
          <p:cNvPr id="2" name="Title 1">
            <a:extLst>
              <a:ext uri="{FF2B5EF4-FFF2-40B4-BE49-F238E27FC236}">
                <a16:creationId xmlns:a16="http://schemas.microsoft.com/office/drawing/2014/main" xmlns="" id="{00C333BE-4320-E74A-83C8-02A041064D01}"/>
              </a:ext>
            </a:extLst>
          </p:cNvPr>
          <p:cNvSpPr>
            <a:spLocks noGrp="1"/>
          </p:cNvSpPr>
          <p:nvPr>
            <p:ph type="title"/>
          </p:nvPr>
        </p:nvSpPr>
        <p:spPr>
          <a:xfrm>
            <a:off x="101601" y="447674"/>
            <a:ext cx="2717800" cy="466726"/>
          </a:xfrm>
        </p:spPr>
        <p:txBody>
          <a:bodyPr/>
          <a:lstStyle/>
          <a:p>
            <a:r>
              <a:rPr lang="en-GB" dirty="0"/>
              <a:t>VMware </a:t>
            </a:r>
            <a:r>
              <a:rPr lang="en-GB" dirty="0" err="1"/>
              <a:t>vSAN</a:t>
            </a:r>
            <a:endParaRPr lang="en-US" dirty="0"/>
          </a:p>
        </p:txBody>
      </p:sp>
    </p:spTree>
    <p:extLst>
      <p:ext uri="{BB962C8B-B14F-4D97-AF65-F5344CB8AC3E}">
        <p14:creationId xmlns:p14="http://schemas.microsoft.com/office/powerpoint/2010/main" val="1672330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descr="http://www.infotechlead.com/wp-content/uploads/2015/06/IBM-Spectrum-Accelerate.png">
            <a:extLst>
              <a:ext uri="{FF2B5EF4-FFF2-40B4-BE49-F238E27FC236}">
                <a16:creationId xmlns:a16="http://schemas.microsoft.com/office/drawing/2014/main" xmlns="" id="{398BD4DB-D725-6541-B4F9-DEF293F31D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08" t="2" r="179" b="81568"/>
          <a:stretch/>
        </p:blipFill>
        <p:spPr bwMode="auto">
          <a:xfrm>
            <a:off x="8775771" y="939070"/>
            <a:ext cx="1511230" cy="798712"/>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http://www.infotechlead.com/wp-content/uploads/2015/06/IBM-Spectrum-Accelerate.png">
            <a:extLst>
              <a:ext uri="{FF2B5EF4-FFF2-40B4-BE49-F238E27FC236}">
                <a16:creationId xmlns:a16="http://schemas.microsoft.com/office/drawing/2014/main" xmlns="" id="{A8755363-B014-904B-BECA-9CEE9014DC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08" t="2" r="179" b="81568"/>
          <a:stretch/>
        </p:blipFill>
        <p:spPr bwMode="auto">
          <a:xfrm>
            <a:off x="10287001" y="947537"/>
            <a:ext cx="1532540" cy="798712"/>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8" name="Picture 6" descr="https://ronriffe.files.wordpress.com/2015/03/spectrum-accelerate-storage-gr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61" y="3998134"/>
            <a:ext cx="6561740" cy="2430463"/>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0" name="Picture 8" descr="http://www.infotechlead.com/wp-content/uploads/2015/06/IBM-Spectrum-Accelerate.png"/>
          <p:cNvPicPr>
            <a:picLocks noChangeAspect="1" noChangeArrowheads="1"/>
          </p:cNvPicPr>
          <p:nvPr/>
        </p:nvPicPr>
        <p:blipFill rotWithShape="1">
          <a:blip r:embed="rId3">
            <a:extLst>
              <a:ext uri="{28A0092B-C50C-407E-A947-70E740481C1C}">
                <a14:useLocalDpi xmlns:a14="http://schemas.microsoft.com/office/drawing/2010/main" val="0"/>
              </a:ext>
            </a:extLst>
          </a:blip>
          <a:srcRect t="2" r="180" b="81568"/>
          <a:stretch/>
        </p:blipFill>
        <p:spPr bwMode="auto">
          <a:xfrm>
            <a:off x="304800" y="959909"/>
            <a:ext cx="8470900" cy="777873"/>
          </a:xfrm>
          <a:prstGeom prst="rect">
            <a:avLst/>
          </a:prstGeom>
          <a:noFill/>
          <a:ln>
            <a:noFill/>
          </a:ln>
          <a:effectLst>
            <a:outerShdw blurRad="190500" algn="tl" rotWithShape="0">
              <a:srgbClr val="80808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2235832418"/>
              </p:ext>
            </p:extLst>
          </p:nvPr>
        </p:nvGraphicFramePr>
        <p:xfrm>
          <a:off x="296260" y="1720850"/>
          <a:ext cx="11514740" cy="2241550"/>
        </p:xfrm>
        <a:graphic>
          <a:graphicData uri="http://schemas.openxmlformats.org/drawingml/2006/table">
            <a:tbl>
              <a:tblPr/>
              <a:tblGrid>
                <a:gridCol w="5757370">
                  <a:extLst>
                    <a:ext uri="{9D8B030D-6E8A-4147-A177-3AD203B41FA5}">
                      <a16:colId xmlns:a16="http://schemas.microsoft.com/office/drawing/2014/main" xmlns="" val="20000"/>
                    </a:ext>
                  </a:extLst>
                </a:gridCol>
                <a:gridCol w="5757370">
                  <a:extLst>
                    <a:ext uri="{9D8B030D-6E8A-4147-A177-3AD203B41FA5}">
                      <a16:colId xmlns:a16="http://schemas.microsoft.com/office/drawing/2014/main" xmlns="" val="20001"/>
                    </a:ext>
                  </a:extLst>
                </a:gridCol>
              </a:tblGrid>
              <a:tr h="2241550">
                <a:tc>
                  <a:txBody>
                    <a:bodyPr/>
                    <a:lstStyle>
                      <a:lvl1pPr marL="171450" indent="-171450">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Use case</a:t>
                      </a:r>
                      <a:endParaRPr kumimoji="0" lang="en-US" altLang="en-US" sz="8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Non-shared storage on dedicated IBM Cloud Bare Metal servers.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Non-VMware workloads.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Disaster Recovery target for On-Premise XIV/A9KR.</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endPar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Current State</a:t>
                      </a:r>
                      <a:endParaRPr kumimoji="0" lang="en-US" altLang="en-US" sz="800" b="1"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For non-VMware based storage requirements.</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 Provides better overall IBM revenue opportunity.</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 Adopted on a few GTS clients (Fannie Mae, RBC, Panasonic, </a:t>
                      </a:r>
                      <a:r>
                        <a:rPr kumimoji="0" lang="en-US" altLang="en-US" sz="1100" b="0" i="0" u="none" strike="noStrike" cap="none" normalizeH="0" baseline="0" dirty="0" err="1">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Evry</a:t>
                      </a: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 </a:t>
                      </a:r>
                      <a:r>
                        <a:rPr kumimoji="0" lang="en-US" altLang="en-US" sz="1100" b="0" i="0" u="none" strike="noStrike" cap="none" normalizeH="0" baseline="0" dirty="0" err="1">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etc</a:t>
                      </a: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a:t>
                      </a:r>
                    </a:p>
                    <a:p>
                      <a:pPr marL="457200" marR="0" lvl="1"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panose="020B0604020202020204" pitchFamily="34" charset="0"/>
                          <a:ea typeface="SimSun" panose="02010600030101010101" pitchFamily="2" charset="-122"/>
                        </a:rPr>
                        <a:t> IMI enabled for GTS Delivery Support.</a:t>
                      </a:r>
                    </a:p>
                  </a:txBody>
                  <a:tcPr marL="87083" marR="87083" marT="40645" marB="4064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4040"/>
                    </a:solidFill>
                  </a:tcPr>
                </a:tc>
                <a:tc>
                  <a:txBody>
                    <a:bodyPr/>
                    <a:lstStyle>
                      <a:lvl1pPr marL="171450" indent="-171450">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262626"/>
                          </a:solidFill>
                          <a:effectLst/>
                          <a:latin typeface="Arial" panose="020B0604020202020204" pitchFamily="34" charset="0"/>
                          <a:ea typeface="SimSun" panose="02010600030101010101" pitchFamily="2" charset="-122"/>
                        </a:rPr>
                        <a:t>2018 Future Directions</a:t>
                      </a:r>
                      <a:endParaRPr kumimoji="0" lang="en-US" altLang="en-US" sz="600" b="1" i="0" u="none" strike="noStrike" cap="none" normalizeH="0" baseline="0" dirty="0">
                        <a:ln>
                          <a:noFill/>
                        </a:ln>
                        <a:solidFill>
                          <a:srgbClr val="262626"/>
                        </a:solidFill>
                        <a:effectLst/>
                        <a:latin typeface="Arial" panose="020B0604020202020204" pitchFamily="34" charset="0"/>
                        <a:ea typeface="SimSun" panose="02010600030101010101" pitchFamily="2" charset="-122"/>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262626"/>
                          </a:solidFill>
                          <a:effectLst/>
                          <a:latin typeface="Arial" panose="020B0604020202020204" pitchFamily="34" charset="0"/>
                          <a:ea typeface="SimSun" panose="02010600030101010101" pitchFamily="2" charset="-122"/>
                        </a:rPr>
                        <a:t>Dependent on Systems Group Spectrum Accelerate development roadmap.</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262626"/>
                          </a:solidFill>
                          <a:effectLst/>
                          <a:latin typeface="Arial" panose="020B0604020202020204" pitchFamily="34" charset="0"/>
                          <a:ea typeface="SimSun" panose="02010600030101010101" pitchFamily="2" charset="-122"/>
                        </a:rPr>
                        <a:t>Lack of investment (and feature improvements) therefore alternatives are being investigated.</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rgbClr val="262626"/>
                          </a:solidFill>
                          <a:effectLst/>
                          <a:latin typeface="Arial" panose="020B0604020202020204" pitchFamily="34" charset="0"/>
                          <a:ea typeface="SimSun" panose="02010600030101010101" pitchFamily="2" charset="-122"/>
                        </a:rPr>
                        <a:t>Lead with </a:t>
                      </a:r>
                      <a:r>
                        <a:rPr kumimoji="0" lang="en-US" altLang="en-US" sz="1100" b="1" i="0" u="none" strike="noStrike" cap="none" normalizeH="0" baseline="0" dirty="0" err="1">
                          <a:ln>
                            <a:noFill/>
                          </a:ln>
                          <a:solidFill>
                            <a:srgbClr val="262626"/>
                          </a:solidFill>
                          <a:effectLst/>
                          <a:latin typeface="Arial" panose="020B0604020202020204" pitchFamily="34" charset="0"/>
                          <a:ea typeface="SimSun" panose="02010600030101010101" pitchFamily="2" charset="-122"/>
                        </a:rPr>
                        <a:t>vSAN</a:t>
                      </a:r>
                      <a:r>
                        <a:rPr kumimoji="0" lang="en-US" altLang="en-US" sz="1100" b="1" i="0" u="none" strike="noStrike" cap="none" normalizeH="0" baseline="0" dirty="0">
                          <a:ln>
                            <a:noFill/>
                          </a:ln>
                          <a:solidFill>
                            <a:srgbClr val="262626"/>
                          </a:solidFill>
                          <a:effectLst/>
                          <a:latin typeface="Arial" panose="020B0604020202020204" pitchFamily="34" charset="0"/>
                          <a:ea typeface="SimSun" panose="02010600030101010101" pitchFamily="2" charset="-122"/>
                        </a:rPr>
                        <a:t> for VMWare-based deployments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rgbClr val="262626"/>
                          </a:solidFill>
                          <a:effectLst/>
                          <a:latin typeface="Arial" panose="020B0604020202020204" pitchFamily="34" charset="0"/>
                          <a:ea typeface="SimSun" panose="02010600030101010101" pitchFamily="2" charset="-122"/>
                        </a:rPr>
                        <a:t>Lead with Spectrum Accelerate for DR-to-Cloud Targets for Accelerate Family</a:t>
                      </a:r>
                    </a:p>
                  </a:txBody>
                  <a:tcPr marL="87083" marR="87083" marT="40645" marB="4064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sp>
        <p:nvSpPr>
          <p:cNvPr id="9" name="Rectangle 8">
            <a:extLst>
              <a:ext uri="{FF2B5EF4-FFF2-40B4-BE49-F238E27FC236}">
                <a16:creationId xmlns:a16="http://schemas.microsoft.com/office/drawing/2014/main" xmlns="" id="{59FC78E8-E147-8B40-83C2-825D0266DA3A}"/>
              </a:ext>
            </a:extLst>
          </p:cNvPr>
          <p:cNvSpPr/>
          <p:nvPr/>
        </p:nvSpPr>
        <p:spPr>
          <a:xfrm>
            <a:off x="4800600" y="381000"/>
            <a:ext cx="6858000" cy="609398"/>
          </a:xfrm>
          <a:prstGeom prst="rect">
            <a:avLst/>
          </a:prstGeom>
        </p:spPr>
        <p:txBody>
          <a:bodyPr wrap="square">
            <a:spAutoFit/>
          </a:bodyPr>
          <a:lstStyle/>
          <a:p>
            <a:pPr>
              <a:lnSpc>
                <a:spcPct val="120000"/>
              </a:lnSpc>
            </a:pPr>
            <a:r>
              <a:rPr lang="en-US" sz="1400" dirty="0">
                <a:solidFill>
                  <a:schemeClr val="tx1"/>
                </a:solidFill>
              </a:rPr>
              <a:t>GDA - GTS Software Defined Storage Spectrum Accelerate: </a:t>
            </a:r>
            <a:r>
              <a:rPr lang="en-US" sz="1400" dirty="0">
                <a:solidFill>
                  <a:schemeClr val="tx1"/>
                </a:solidFill>
                <a:hlinkClick r:id="rId5"/>
              </a:rPr>
              <a:t>https://w3.gsar.ibm.com/services/gsar/gda/sbb_details.xhtml?id=388</a:t>
            </a:r>
            <a:r>
              <a:rPr lang="en-US" sz="1400" dirty="0">
                <a:solidFill>
                  <a:schemeClr val="tx1"/>
                </a:solidFill>
              </a:rPr>
              <a:t> </a:t>
            </a:r>
          </a:p>
        </p:txBody>
      </p:sp>
      <p:sp>
        <p:nvSpPr>
          <p:cNvPr id="10" name="Title 1">
            <a:extLst>
              <a:ext uri="{FF2B5EF4-FFF2-40B4-BE49-F238E27FC236}">
                <a16:creationId xmlns:a16="http://schemas.microsoft.com/office/drawing/2014/main" xmlns="" id="{9789D0A9-1B19-E945-884D-586871F58C94}"/>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block - spectrum Accelerate (</a:t>
            </a:r>
            <a:r>
              <a:rPr lang="en-US" sz="1600" kern="0" dirty="0" err="1">
                <a:solidFill>
                  <a:schemeClr val="bg1"/>
                </a:solidFill>
                <a:latin typeface="+mn-lt"/>
              </a:rPr>
              <a:t>sds</a:t>
            </a:r>
            <a:r>
              <a:rPr lang="en-US" sz="1600" kern="0" dirty="0">
                <a:solidFill>
                  <a:schemeClr val="bg1"/>
                </a:solidFill>
                <a:latin typeface="+mn-lt"/>
              </a:rPr>
              <a:t>)</a:t>
            </a:r>
          </a:p>
        </p:txBody>
      </p:sp>
      <p:sp>
        <p:nvSpPr>
          <p:cNvPr id="2" name="Title 1">
            <a:extLst>
              <a:ext uri="{FF2B5EF4-FFF2-40B4-BE49-F238E27FC236}">
                <a16:creationId xmlns:a16="http://schemas.microsoft.com/office/drawing/2014/main" xmlns="" id="{12871590-A44C-A94B-95E0-996110828F4D}"/>
              </a:ext>
            </a:extLst>
          </p:cNvPr>
          <p:cNvSpPr>
            <a:spLocks noGrp="1"/>
          </p:cNvSpPr>
          <p:nvPr>
            <p:ph type="title"/>
          </p:nvPr>
        </p:nvSpPr>
        <p:spPr>
          <a:xfrm>
            <a:off x="101601" y="447674"/>
            <a:ext cx="4089400" cy="466726"/>
          </a:xfrm>
        </p:spPr>
        <p:txBody>
          <a:bodyPr/>
          <a:lstStyle/>
          <a:p>
            <a:r>
              <a:rPr lang="en-GB" dirty="0"/>
              <a:t>Spectrum Accelerate</a:t>
            </a:r>
            <a:endParaRPr lang="en-US" dirty="0"/>
          </a:p>
        </p:txBody>
      </p:sp>
      <p:sp>
        <p:nvSpPr>
          <p:cNvPr id="5" name="Rectangle 4">
            <a:extLst/>
          </p:cNvPr>
          <p:cNvSpPr/>
          <p:nvPr/>
        </p:nvSpPr>
        <p:spPr>
          <a:xfrm>
            <a:off x="304800" y="945406"/>
            <a:ext cx="11506200" cy="3010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726" tIns="36363" rIns="72726" bIns="36363" anchor="ctr"/>
          <a:lstStyle/>
          <a:p>
            <a:pPr algn="ctr" eaLnBrk="1" hangingPunct="1"/>
            <a:endParaRPr lang="en-US" dirty="0">
              <a:solidFill>
                <a:srgbClr val="FFFFFF"/>
              </a:solidFill>
            </a:endParaRPr>
          </a:p>
        </p:txBody>
      </p:sp>
      <p:cxnSp>
        <p:nvCxnSpPr>
          <p:cNvPr id="7" name="Straight Connector 6">
            <a:extLst/>
          </p:cNvPr>
          <p:cNvCxnSpPr>
            <a:cxnSpLocks/>
          </p:cNvCxnSpPr>
          <p:nvPr/>
        </p:nvCxnSpPr>
        <p:spPr>
          <a:xfrm>
            <a:off x="296260" y="1720850"/>
            <a:ext cx="115147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2717" name="Picture 10" descr="http://thevarguy.com/site-files/thevarguy.com/files/imagecache/medium_img/uploads/2015/08/cloudstorage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4149" y="327818"/>
            <a:ext cx="13430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xmlns="" id="{BA322634-90AC-494C-A855-8C9EE050410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208732" y="3230896"/>
            <a:ext cx="4432935" cy="3063240"/>
          </a:xfrm>
          <a:prstGeom prst="rect">
            <a:avLst/>
          </a:prstGeom>
          <a:noFill/>
          <a:ln>
            <a:noFill/>
          </a:ln>
        </p:spPr>
      </p:pic>
    </p:spTree>
    <p:extLst>
      <p:ext uri="{BB962C8B-B14F-4D97-AF65-F5344CB8AC3E}">
        <p14:creationId xmlns:p14="http://schemas.microsoft.com/office/powerpoint/2010/main" val="843082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CA431A0-B930-2F42-AC42-7D6C9A0A25B4}"/>
              </a:ext>
            </a:extLst>
          </p:cNvPr>
          <p:cNvPicPr>
            <a:picLocks noChangeAspect="1"/>
          </p:cNvPicPr>
          <p:nvPr/>
        </p:nvPicPr>
        <p:blipFill>
          <a:blip r:embed="rId2"/>
          <a:stretch>
            <a:fillRect/>
          </a:stretch>
        </p:blipFill>
        <p:spPr>
          <a:xfrm>
            <a:off x="6248400" y="3724233"/>
            <a:ext cx="4598416" cy="2635165"/>
          </a:xfrm>
          <a:prstGeom prst="rect">
            <a:avLst/>
          </a:prstGeom>
        </p:spPr>
      </p:pic>
      <p:pic>
        <p:nvPicPr>
          <p:cNvPr id="6" name="Picture 5">
            <a:extLst>
              <a:ext uri="{FF2B5EF4-FFF2-40B4-BE49-F238E27FC236}">
                <a16:creationId xmlns:a16="http://schemas.microsoft.com/office/drawing/2014/main" xmlns="" id="{C2645E88-E12E-C140-B9D7-E43953358E16}"/>
              </a:ext>
            </a:extLst>
          </p:cNvPr>
          <p:cNvPicPr>
            <a:picLocks noChangeAspect="1"/>
          </p:cNvPicPr>
          <p:nvPr/>
        </p:nvPicPr>
        <p:blipFill>
          <a:blip r:embed="rId3"/>
          <a:stretch>
            <a:fillRect/>
          </a:stretch>
        </p:blipFill>
        <p:spPr>
          <a:xfrm>
            <a:off x="1371600" y="3721587"/>
            <a:ext cx="2743200" cy="2581359"/>
          </a:xfrm>
          <a:prstGeom prst="rect">
            <a:avLst/>
          </a:prstGeom>
        </p:spPr>
      </p:pic>
      <p:graphicFrame>
        <p:nvGraphicFramePr>
          <p:cNvPr id="7" name="Table 6">
            <a:extLst>
              <a:ext uri="{FF2B5EF4-FFF2-40B4-BE49-F238E27FC236}">
                <a16:creationId xmlns:a16="http://schemas.microsoft.com/office/drawing/2014/main" xmlns="" id="{FD06C170-43B5-444E-A52C-D055F94BDE3D}"/>
              </a:ext>
            </a:extLst>
          </p:cNvPr>
          <p:cNvGraphicFramePr>
            <a:graphicFrameLocks noGrp="1"/>
          </p:cNvGraphicFramePr>
          <p:nvPr>
            <p:extLst>
              <p:ext uri="{D42A27DB-BD31-4B8C-83A1-F6EECF244321}">
                <p14:modId xmlns:p14="http://schemas.microsoft.com/office/powerpoint/2010/main" val="3796229499"/>
              </p:ext>
            </p:extLst>
          </p:nvPr>
        </p:nvGraphicFramePr>
        <p:xfrm>
          <a:off x="152400" y="1003096"/>
          <a:ext cx="11887200" cy="2578304"/>
        </p:xfrm>
        <a:graphic>
          <a:graphicData uri="http://schemas.openxmlformats.org/drawingml/2006/table">
            <a:tbl>
              <a:tblPr/>
              <a:tblGrid>
                <a:gridCol w="5943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2578304">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Use case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NetApp functionality on IBM Cloud Servers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Dedicated Storage array</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NFS/CIFS protocol support</a:t>
                      </a:r>
                    </a:p>
                    <a:p>
                      <a:pPr marL="171450" marR="0" lvl="0" indent="-171450" algn="l" defTabSz="914400" rtl="0" eaLnBrk="1" fontAlgn="base" latinLnBrk="0" hangingPunct="1">
                        <a:lnSpc>
                          <a:spcPct val="100000"/>
                        </a:lnSpc>
                        <a:spcBef>
                          <a:spcPct val="0"/>
                        </a:spcBef>
                        <a:spcAft>
                          <a:spcPct val="0"/>
                        </a:spcAft>
                        <a:buClrTx/>
                        <a:buSzTx/>
                        <a:buFont typeface="Arial" charset="0"/>
                        <a:buNone/>
                        <a:tabLst/>
                      </a:pPr>
                      <a:endParaRPr kumimoji="0" lang="en-US" altLang="en-US" sz="11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Current State</a:t>
                      </a:r>
                    </a:p>
                    <a:p>
                      <a:pPr marL="171450" indent="-171450">
                        <a:spcBef>
                          <a:spcPts val="0"/>
                        </a:spcBef>
                        <a:buClr>
                          <a:schemeClr val="bg1"/>
                        </a:buClr>
                        <a:buFont typeface="Arial" panose="020B0604020202020204" pitchFamily="34" charset="0"/>
                        <a:buChar char="•"/>
                        <a:tabLst/>
                      </a:pPr>
                      <a:r>
                        <a:rPr kumimoji="0" lang="en-US" sz="1100" b="0" i="0" u="none" strike="noStrike" kern="1200" cap="none" normalizeH="0" baseline="0" dirty="0">
                          <a:ln>
                            <a:noFill/>
                          </a:ln>
                          <a:solidFill>
                            <a:srgbClr val="FFFFFF"/>
                          </a:solidFill>
                          <a:effectLst>
                            <a:outerShdw blurRad="38100" dist="38100" dir="2700000" algn="tl">
                              <a:srgbClr val="000000"/>
                            </a:outerShdw>
                          </a:effectLst>
                          <a:latin typeface="Arial" charset="0"/>
                          <a:ea typeface="SimSun" charset="-122"/>
                        </a:rPr>
                        <a:t>4 node or 2 node cluster</a:t>
                      </a:r>
                    </a:p>
                    <a:p>
                      <a:pPr marL="171450" indent="-171450">
                        <a:spcBef>
                          <a:spcPts val="0"/>
                        </a:spcBef>
                        <a:buClr>
                          <a:schemeClr val="bg1"/>
                        </a:buClr>
                        <a:buFont typeface="Arial" panose="020B0604020202020204" pitchFamily="34" charset="0"/>
                        <a:buChar char="•"/>
                        <a:tabLst/>
                      </a:pPr>
                      <a:r>
                        <a:rPr kumimoji="0" lang="en-US" sz="1100" b="0" i="0" u="none" strike="noStrike" kern="1200" cap="none" normalizeH="0" baseline="0" dirty="0">
                          <a:ln>
                            <a:noFill/>
                          </a:ln>
                          <a:solidFill>
                            <a:srgbClr val="FFFFFF"/>
                          </a:solidFill>
                          <a:effectLst>
                            <a:outerShdw blurRad="38100" dist="38100" dir="2700000" algn="tl">
                              <a:srgbClr val="000000"/>
                            </a:outerShdw>
                          </a:effectLst>
                          <a:latin typeface="Arial" charset="0"/>
                          <a:ea typeface="SimSun" charset="-122"/>
                        </a:rPr>
                        <a:t>2 models, high performance (based on SSDs) or capacity bill of material (based on SATA disks)</a:t>
                      </a:r>
                    </a:p>
                    <a:p>
                      <a:pPr marL="171450" indent="-171450">
                        <a:spcBef>
                          <a:spcPts val="0"/>
                        </a:spcBef>
                        <a:buClr>
                          <a:schemeClr val="bg1"/>
                        </a:buClr>
                        <a:buFont typeface="Arial" panose="020B0604020202020204" pitchFamily="34" charset="0"/>
                        <a:buChar char="•"/>
                        <a:tabLst/>
                      </a:pPr>
                      <a:r>
                        <a:rPr kumimoji="0" lang="en-US" sz="1100" b="0" i="0" u="none" strike="noStrike" kern="1200" cap="none" normalizeH="0" baseline="0" dirty="0">
                          <a:ln>
                            <a:noFill/>
                          </a:ln>
                          <a:solidFill>
                            <a:srgbClr val="FFFFFF"/>
                          </a:solidFill>
                          <a:effectLst>
                            <a:outerShdw blurRad="38100" dist="38100" dir="2700000" algn="tl">
                              <a:srgbClr val="000000"/>
                            </a:outerShdw>
                          </a:effectLst>
                          <a:latin typeface="Arial" charset="0"/>
                          <a:ea typeface="SimSun" charset="-122"/>
                        </a:rPr>
                        <a:t>Managed using existing NetApp tooling and management consoles with the same look and feel as legacy NetApp</a:t>
                      </a:r>
                    </a:p>
                    <a:p>
                      <a:pPr marL="171450" indent="-171450">
                        <a:spcBef>
                          <a:spcPts val="0"/>
                        </a:spcBef>
                        <a:buClr>
                          <a:schemeClr val="bg1"/>
                        </a:buClr>
                        <a:buFont typeface="Arial" panose="020B0604020202020204" pitchFamily="34" charset="0"/>
                        <a:buChar char="•"/>
                        <a:tabLst/>
                      </a:pPr>
                      <a:r>
                        <a:rPr kumimoji="0" lang="en-US" sz="1100" b="0" i="0" u="none" strike="noStrike" kern="1200" cap="none" normalizeH="0" baseline="0" dirty="0">
                          <a:ln>
                            <a:noFill/>
                          </a:ln>
                          <a:solidFill>
                            <a:srgbClr val="FFFFFF"/>
                          </a:solidFill>
                          <a:effectLst>
                            <a:outerShdw blurRad="38100" dist="38100" dir="2700000" algn="tl">
                              <a:srgbClr val="000000"/>
                            </a:outerShdw>
                          </a:effectLst>
                          <a:latin typeface="Arial" charset="0"/>
                          <a:ea typeface="SimSun" charset="-122"/>
                        </a:rPr>
                        <a:t>Provides NetApp functionality such as </a:t>
                      </a:r>
                      <a:r>
                        <a:rPr kumimoji="0" lang="en-US" sz="1100" b="0" i="0" u="none" strike="noStrike" kern="1200" cap="none" normalizeH="0" baseline="0" dirty="0" err="1">
                          <a:ln>
                            <a:noFill/>
                          </a:ln>
                          <a:solidFill>
                            <a:srgbClr val="FFFFFF"/>
                          </a:solidFill>
                          <a:effectLst>
                            <a:outerShdw blurRad="38100" dist="38100" dir="2700000" algn="tl">
                              <a:srgbClr val="000000"/>
                            </a:outerShdw>
                          </a:effectLst>
                          <a:latin typeface="Arial" charset="0"/>
                          <a:ea typeface="SimSun" charset="-122"/>
                        </a:rPr>
                        <a:t>SnapMirror</a:t>
                      </a:r>
                      <a:r>
                        <a:rPr kumimoji="0" lang="en-US" sz="1100" b="0" i="0" u="none" strike="noStrike" kern="1200" cap="none" normalizeH="0" baseline="0" dirty="0">
                          <a:ln>
                            <a:noFill/>
                          </a:ln>
                          <a:solidFill>
                            <a:srgbClr val="FFFFFF"/>
                          </a:solidFill>
                          <a:effectLst>
                            <a:outerShdw blurRad="38100" dist="38100" dir="2700000" algn="tl">
                              <a:srgbClr val="000000"/>
                            </a:outerShdw>
                          </a:effectLst>
                          <a:latin typeface="Arial" charset="0"/>
                          <a:ea typeface="SimSun" charset="-122"/>
                        </a:rPr>
                        <a:t> capabilities to replicate to On-Premise NetApp and includes functionality such as Data Reduction</a:t>
                      </a: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4040"/>
                    </a:solidFill>
                  </a:tcPr>
                </a:tc>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indent="-17145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262626"/>
                          </a:solidFill>
                          <a:effectLst/>
                          <a:latin typeface="Arial" charset="0"/>
                          <a:ea typeface="SimSun" charset="-122"/>
                          <a:cs typeface="ＭＳ Ｐゴシック" charset="-128"/>
                        </a:rPr>
                        <a:t>When to consider</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Non-mission critical NAS needs within IBM Cloud</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Want same capabilities of NetApp appliance in cloud</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Snap Mirror / Snap Vault pairing with on premise</a:t>
                      </a:r>
                      <a:b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br>
                      <a:endParaRPr kumimoji="0" lang="en-US" altLang="en-US" sz="1800" b="1" i="0" u="none" strike="noStrike" cap="none" normalizeH="0" baseline="0" dirty="0">
                        <a:ln>
                          <a:noFill/>
                        </a:ln>
                        <a:solidFill>
                          <a:srgbClr val="262626"/>
                        </a:solidFill>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262626"/>
                          </a:solidFill>
                          <a:effectLst/>
                          <a:latin typeface="Arial" charset="0"/>
                          <a:ea typeface="SimSun" charset="-122"/>
                          <a:cs typeface="ＭＳ Ｐゴシック" charset="-128"/>
                        </a:rPr>
                        <a:t>2018 Directions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Scale up and scale out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Operational Enhancements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Larger SSDs, </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NVMe</a:t>
                      </a: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PCIe</a:t>
                      </a: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 SSDs, </a:t>
                      </a:r>
                      <a:r>
                        <a:rPr kumimoji="0" lang="en-US" altLang="en-US" sz="1100" b="0" i="0" u="none" strike="noStrike" cap="none" normalizeH="0" baseline="0" dirty="0" err="1">
                          <a:ln>
                            <a:noFill/>
                          </a:ln>
                          <a:solidFill>
                            <a:srgbClr val="262626"/>
                          </a:solidFill>
                          <a:effectLst/>
                          <a:latin typeface="Arial" charset="0"/>
                          <a:ea typeface="SimSun" charset="-122"/>
                          <a:cs typeface="ＭＳ Ｐゴシック" charset="-128"/>
                        </a:rPr>
                        <a:t>etc</a:t>
                      </a:r>
                      <a:r>
                        <a:rPr kumimoji="0" lang="mr-IN" altLang="en-US" sz="1100" b="0" i="0" u="none" strike="noStrike" cap="none" normalizeH="0" baseline="0" dirty="0">
                          <a:ln>
                            <a:noFill/>
                          </a:ln>
                          <a:solidFill>
                            <a:srgbClr val="262626"/>
                          </a:solidFill>
                          <a:effectLst/>
                          <a:latin typeface="Arial" charset="0"/>
                          <a:ea typeface="SimSun" charset="-122"/>
                          <a:cs typeface="ＭＳ Ｐゴシック" charset="-128"/>
                        </a:rPr>
                        <a:t>…</a:t>
                      </a:r>
                      <a:endParaRPr kumimoji="0" lang="en-GB" altLang="en-US" sz="1100" b="0" i="0" u="none" strike="noStrike" cap="none" normalizeH="0" baseline="0" dirty="0">
                        <a:ln>
                          <a:noFill/>
                        </a:ln>
                        <a:solidFill>
                          <a:srgbClr val="262626"/>
                        </a:solidFill>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endPar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endParaRP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sp>
        <p:nvSpPr>
          <p:cNvPr id="8" name="Rectangle 7">
            <a:extLst>
              <a:ext uri="{FF2B5EF4-FFF2-40B4-BE49-F238E27FC236}">
                <a16:creationId xmlns:a16="http://schemas.microsoft.com/office/drawing/2014/main" xmlns="" id="{B90466D7-9D95-1847-B370-5169F826208B}"/>
              </a:ext>
            </a:extLst>
          </p:cNvPr>
          <p:cNvSpPr/>
          <p:nvPr/>
        </p:nvSpPr>
        <p:spPr>
          <a:xfrm>
            <a:off x="152400" y="1012823"/>
            <a:ext cx="11887200" cy="25601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726" tIns="36363" rIns="72726" bIns="36363" anchor="ctr"/>
          <a:lstStyle>
            <a:lvl1pPr>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lgn="ctr" defTabSz="914400" eaLnBrk="1" hangingPunct="1"/>
            <a:endParaRPr lang="en-US">
              <a:ea typeface="SimSun" panose="02010600030101010101" pitchFamily="2" charset="-122"/>
            </a:endParaRPr>
          </a:p>
        </p:txBody>
      </p:sp>
      <p:sp>
        <p:nvSpPr>
          <p:cNvPr id="12" name="Rectangle 11">
            <a:extLst>
              <a:ext uri="{FF2B5EF4-FFF2-40B4-BE49-F238E27FC236}">
                <a16:creationId xmlns:a16="http://schemas.microsoft.com/office/drawing/2014/main" xmlns="" id="{AC166E94-21D8-7C47-BC63-8B7F3CB3E1F9}"/>
              </a:ext>
            </a:extLst>
          </p:cNvPr>
          <p:cNvSpPr/>
          <p:nvPr/>
        </p:nvSpPr>
        <p:spPr>
          <a:xfrm>
            <a:off x="6477000" y="419098"/>
            <a:ext cx="5715000" cy="609398"/>
          </a:xfrm>
          <a:prstGeom prst="rect">
            <a:avLst/>
          </a:prstGeom>
        </p:spPr>
        <p:txBody>
          <a:bodyPr wrap="square">
            <a:spAutoFit/>
          </a:bodyPr>
          <a:lstStyle/>
          <a:p>
            <a:pPr>
              <a:lnSpc>
                <a:spcPct val="120000"/>
              </a:lnSpc>
            </a:pPr>
            <a:r>
              <a:rPr lang="en-US" sz="1400" dirty="0">
                <a:solidFill>
                  <a:schemeClr val="tx1"/>
                </a:solidFill>
              </a:rPr>
              <a:t>GDA - GTS Software Defined Storage NetApp </a:t>
            </a:r>
            <a:r>
              <a:rPr lang="en-US" sz="1400" dirty="0" err="1">
                <a:solidFill>
                  <a:schemeClr val="tx1"/>
                </a:solidFill>
              </a:rPr>
              <a:t>OnTap</a:t>
            </a:r>
            <a:r>
              <a:rPr lang="en-US" sz="1400" dirty="0">
                <a:solidFill>
                  <a:schemeClr val="tx1"/>
                </a:solidFill>
              </a:rPr>
              <a:t> Select: </a:t>
            </a:r>
            <a:r>
              <a:rPr lang="en-US" sz="1400" dirty="0">
                <a:solidFill>
                  <a:schemeClr val="tx1"/>
                </a:solidFill>
                <a:hlinkClick r:id="rId4"/>
              </a:rPr>
              <a:t>https://w3.gsar.ibm.com/services/gsar/gda/sbb_details.xhtml?id=638</a:t>
            </a:r>
            <a:r>
              <a:rPr lang="en-US" sz="1400" dirty="0">
                <a:solidFill>
                  <a:schemeClr val="tx1"/>
                </a:solidFill>
              </a:rPr>
              <a:t> </a:t>
            </a:r>
          </a:p>
        </p:txBody>
      </p:sp>
      <p:sp>
        <p:nvSpPr>
          <p:cNvPr id="9" name="Title 1">
            <a:extLst>
              <a:ext uri="{FF2B5EF4-FFF2-40B4-BE49-F238E27FC236}">
                <a16:creationId xmlns:a16="http://schemas.microsoft.com/office/drawing/2014/main" xmlns="" id="{C2B7ED8A-EC08-6C40-82BE-10F93A08A979}"/>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file - </a:t>
            </a:r>
            <a:r>
              <a:rPr lang="en-US" sz="1600" kern="0" dirty="0" err="1">
                <a:solidFill>
                  <a:schemeClr val="bg1"/>
                </a:solidFill>
                <a:latin typeface="+mn-lt"/>
              </a:rPr>
              <a:t>ontap</a:t>
            </a:r>
            <a:r>
              <a:rPr lang="en-US" sz="1600" kern="0" dirty="0">
                <a:solidFill>
                  <a:schemeClr val="bg1"/>
                </a:solidFill>
                <a:latin typeface="+mn-lt"/>
              </a:rPr>
              <a:t> select (</a:t>
            </a:r>
            <a:r>
              <a:rPr lang="en-US" sz="1600" kern="0" dirty="0" err="1">
                <a:solidFill>
                  <a:schemeClr val="bg1"/>
                </a:solidFill>
                <a:latin typeface="+mn-lt"/>
              </a:rPr>
              <a:t>sds</a:t>
            </a:r>
            <a:r>
              <a:rPr lang="en-US" sz="1600" kern="0" dirty="0">
                <a:solidFill>
                  <a:schemeClr val="bg1"/>
                </a:solidFill>
                <a:latin typeface="+mn-lt"/>
              </a:rPr>
              <a:t>)</a:t>
            </a:r>
          </a:p>
        </p:txBody>
      </p:sp>
      <p:sp>
        <p:nvSpPr>
          <p:cNvPr id="2" name="Title 1">
            <a:extLst>
              <a:ext uri="{FF2B5EF4-FFF2-40B4-BE49-F238E27FC236}">
                <a16:creationId xmlns:a16="http://schemas.microsoft.com/office/drawing/2014/main" xmlns="" id="{FC5BF983-F7E7-1F48-861E-E4AEF5F5FEEE}"/>
              </a:ext>
            </a:extLst>
          </p:cNvPr>
          <p:cNvSpPr>
            <a:spLocks noGrp="1"/>
          </p:cNvSpPr>
          <p:nvPr>
            <p:ph type="title"/>
          </p:nvPr>
        </p:nvSpPr>
        <p:spPr>
          <a:xfrm>
            <a:off x="101600" y="447674"/>
            <a:ext cx="11556999" cy="466726"/>
          </a:xfrm>
        </p:spPr>
        <p:txBody>
          <a:bodyPr/>
          <a:lstStyle/>
          <a:p>
            <a:r>
              <a:rPr lang="en-GB" dirty="0"/>
              <a:t>NetApp </a:t>
            </a:r>
            <a:r>
              <a:rPr lang="en-GB" dirty="0" err="1"/>
              <a:t>OnTap</a:t>
            </a:r>
            <a:r>
              <a:rPr lang="en-GB" dirty="0"/>
              <a:t> Select</a:t>
            </a:r>
            <a:endParaRPr lang="en-US" dirty="0"/>
          </a:p>
        </p:txBody>
      </p:sp>
    </p:spTree>
    <p:extLst>
      <p:ext uri="{BB962C8B-B14F-4D97-AF65-F5344CB8AC3E}">
        <p14:creationId xmlns:p14="http://schemas.microsoft.com/office/powerpoint/2010/main" val="1743169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C3D5514-2A4F-9543-A2A2-D99AFC25F3B9}"/>
              </a:ext>
            </a:extLst>
          </p:cNvPr>
          <p:cNvPicPr>
            <a:picLocks noChangeAspect="1"/>
          </p:cNvPicPr>
          <p:nvPr/>
        </p:nvPicPr>
        <p:blipFill>
          <a:blip r:embed="rId2"/>
          <a:stretch>
            <a:fillRect/>
          </a:stretch>
        </p:blipFill>
        <p:spPr>
          <a:xfrm>
            <a:off x="304799" y="914400"/>
            <a:ext cx="10722667" cy="4876800"/>
          </a:xfrm>
          <a:prstGeom prst="rect">
            <a:avLst/>
          </a:prstGeom>
        </p:spPr>
      </p:pic>
      <p:sp>
        <p:nvSpPr>
          <p:cNvPr id="20" name="Rectangle 19">
            <a:extLst>
              <a:ext uri="{FF2B5EF4-FFF2-40B4-BE49-F238E27FC236}">
                <a16:creationId xmlns:a16="http://schemas.microsoft.com/office/drawing/2014/main" xmlns="" id="{8F7E1E35-3454-6A42-94B1-FA159FE56F78}"/>
              </a:ext>
            </a:extLst>
          </p:cNvPr>
          <p:cNvSpPr/>
          <p:nvPr/>
        </p:nvSpPr>
        <p:spPr>
          <a:xfrm>
            <a:off x="347135" y="5791200"/>
            <a:ext cx="1952626" cy="609398"/>
          </a:xfrm>
          <a:prstGeom prst="rect">
            <a:avLst/>
          </a:prstGeom>
        </p:spPr>
        <p:txBody>
          <a:bodyPr wrap="square">
            <a:spAutoFit/>
          </a:bodyPr>
          <a:lstStyle/>
          <a:p>
            <a:pPr>
              <a:lnSpc>
                <a:spcPct val="120000"/>
              </a:lnSpc>
            </a:pPr>
            <a:r>
              <a:rPr lang="en-US" sz="1400" dirty="0">
                <a:solidFill>
                  <a:schemeClr val="tx1"/>
                </a:solidFill>
              </a:rPr>
              <a:t>Block Storage – </a:t>
            </a:r>
            <a:r>
              <a:rPr lang="en-US" sz="1400" dirty="0">
                <a:solidFill>
                  <a:schemeClr val="tx1"/>
                </a:solidFill>
                <a:hlinkClick r:id="rId3"/>
              </a:rPr>
              <a:t>Link</a:t>
            </a:r>
            <a:r>
              <a:rPr lang="en-US" sz="1400" dirty="0">
                <a:solidFill>
                  <a:schemeClr val="tx1"/>
                </a:solidFill>
              </a:rPr>
              <a:t> </a:t>
            </a:r>
          </a:p>
          <a:p>
            <a:pPr>
              <a:lnSpc>
                <a:spcPct val="120000"/>
              </a:lnSpc>
            </a:pPr>
            <a:r>
              <a:rPr lang="en-US" sz="1400" dirty="0">
                <a:solidFill>
                  <a:schemeClr val="tx1"/>
                </a:solidFill>
              </a:rPr>
              <a:t>File Storage – </a:t>
            </a:r>
            <a:r>
              <a:rPr lang="en-US" sz="1400" dirty="0">
                <a:solidFill>
                  <a:schemeClr val="tx1"/>
                </a:solidFill>
                <a:hlinkClick r:id="rId4"/>
              </a:rPr>
              <a:t>Link</a:t>
            </a:r>
            <a:r>
              <a:rPr lang="en-US" sz="1400" dirty="0">
                <a:solidFill>
                  <a:schemeClr val="tx1"/>
                </a:solidFill>
              </a:rPr>
              <a:t> </a:t>
            </a:r>
          </a:p>
        </p:txBody>
      </p:sp>
      <p:sp>
        <p:nvSpPr>
          <p:cNvPr id="6" name="Title 1">
            <a:extLst>
              <a:ext uri="{FF2B5EF4-FFF2-40B4-BE49-F238E27FC236}">
                <a16:creationId xmlns:a16="http://schemas.microsoft.com/office/drawing/2014/main" xmlns="" id="{861012EC-7E3E-6F4C-9476-B850C7FB5339}"/>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IBM Cloud - IBM Cloud provided storage options</a:t>
            </a:r>
          </a:p>
        </p:txBody>
      </p:sp>
      <p:sp>
        <p:nvSpPr>
          <p:cNvPr id="2" name="Title 1">
            <a:extLst>
              <a:ext uri="{FF2B5EF4-FFF2-40B4-BE49-F238E27FC236}">
                <a16:creationId xmlns:a16="http://schemas.microsoft.com/office/drawing/2014/main" xmlns="" id="{E3F5DF92-5BE1-2847-B17F-17C30496289D}"/>
              </a:ext>
            </a:extLst>
          </p:cNvPr>
          <p:cNvSpPr>
            <a:spLocks noGrp="1"/>
          </p:cNvSpPr>
          <p:nvPr>
            <p:ph type="title"/>
          </p:nvPr>
        </p:nvSpPr>
        <p:spPr>
          <a:xfrm>
            <a:off x="101601" y="447674"/>
            <a:ext cx="7137400" cy="466726"/>
          </a:xfrm>
        </p:spPr>
        <p:txBody>
          <a:bodyPr/>
          <a:lstStyle/>
          <a:p>
            <a:r>
              <a:rPr lang="en-GB" dirty="0"/>
              <a:t>IBM Cloud Block and File Storage Offering</a:t>
            </a:r>
            <a:endParaRPr lang="en-US" dirty="0"/>
          </a:p>
        </p:txBody>
      </p:sp>
    </p:spTree>
    <p:extLst>
      <p:ext uri="{BB962C8B-B14F-4D97-AF65-F5344CB8AC3E}">
        <p14:creationId xmlns:p14="http://schemas.microsoft.com/office/powerpoint/2010/main" val="263482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Both </a:t>
            </a:r>
            <a:r>
              <a:rPr lang="en-US" dirty="0" err="1"/>
              <a:t>ON-Premise</a:t>
            </a:r>
            <a:r>
              <a:rPr lang="en-US" dirty="0"/>
              <a:t> and Off-Premise (IBM CLOUD)</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1713483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A8F0898-1372-2244-9842-3B11B40B87CB}"/>
              </a:ext>
            </a:extLst>
          </p:cNvPr>
          <p:cNvPicPr>
            <a:picLocks noChangeAspect="1"/>
          </p:cNvPicPr>
          <p:nvPr/>
        </p:nvPicPr>
        <p:blipFill rotWithShape="1">
          <a:blip r:embed="rId2"/>
          <a:srcRect t="10858" r="29494" b="12661"/>
          <a:stretch/>
        </p:blipFill>
        <p:spPr>
          <a:xfrm>
            <a:off x="586955" y="3523395"/>
            <a:ext cx="3475301" cy="2895600"/>
          </a:xfrm>
          <a:prstGeom prst="rect">
            <a:avLst/>
          </a:prstGeom>
        </p:spPr>
      </p:pic>
      <p:graphicFrame>
        <p:nvGraphicFramePr>
          <p:cNvPr id="5" name="Table 4">
            <a:extLst>
              <a:ext uri="{FF2B5EF4-FFF2-40B4-BE49-F238E27FC236}">
                <a16:creationId xmlns:a16="http://schemas.microsoft.com/office/drawing/2014/main" xmlns="" id="{1325C623-2AD5-CB41-AFCF-FFDE0288E7BA}"/>
              </a:ext>
            </a:extLst>
          </p:cNvPr>
          <p:cNvGraphicFramePr>
            <a:graphicFrameLocks noGrp="1"/>
          </p:cNvGraphicFramePr>
          <p:nvPr>
            <p:extLst>
              <p:ext uri="{D42A27DB-BD31-4B8C-83A1-F6EECF244321}">
                <p14:modId xmlns:p14="http://schemas.microsoft.com/office/powerpoint/2010/main" val="3460146178"/>
              </p:ext>
            </p:extLst>
          </p:nvPr>
        </p:nvGraphicFramePr>
        <p:xfrm>
          <a:off x="194732" y="1003096"/>
          <a:ext cx="11811000" cy="2534656"/>
        </p:xfrm>
        <a:graphic>
          <a:graphicData uri="http://schemas.openxmlformats.org/drawingml/2006/table">
            <a:tbl>
              <a:tblPr/>
              <a:tblGrid>
                <a:gridCol w="5905500">
                  <a:extLst>
                    <a:ext uri="{9D8B030D-6E8A-4147-A177-3AD203B41FA5}">
                      <a16:colId xmlns:a16="http://schemas.microsoft.com/office/drawing/2014/main" xmlns="" val="20000"/>
                    </a:ext>
                  </a:extLst>
                </a:gridCol>
                <a:gridCol w="5905500">
                  <a:extLst>
                    <a:ext uri="{9D8B030D-6E8A-4147-A177-3AD203B41FA5}">
                      <a16:colId xmlns:a16="http://schemas.microsoft.com/office/drawing/2014/main" xmlns="" val="20001"/>
                    </a:ext>
                  </a:extLst>
                </a:gridCol>
              </a:tblGrid>
              <a:tr h="2478438">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Use case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Designed as an alternative to NetApp for lower end file storage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Dedicated Storage array</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Protocols supported shown below</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Enabled for both On-Premise and IBM Cloud – same topology</a:t>
                      </a:r>
                    </a:p>
                    <a:p>
                      <a:pPr marL="171450" marR="0" lvl="0" indent="-171450" algn="l" defTabSz="914400" rtl="0" eaLnBrk="1" fontAlgn="base" latinLnBrk="0" hangingPunct="1">
                        <a:lnSpc>
                          <a:spcPct val="100000"/>
                        </a:lnSpc>
                        <a:spcBef>
                          <a:spcPct val="0"/>
                        </a:spcBef>
                        <a:spcAft>
                          <a:spcPct val="0"/>
                        </a:spcAft>
                        <a:buClrTx/>
                        <a:buSzTx/>
                        <a:buFont typeface="Arial" charset="0"/>
                        <a:buNone/>
                        <a:tabLst/>
                      </a:pPr>
                      <a:endParaRPr kumimoji="0" lang="en-US" altLang="en-US" sz="11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Current State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Scale out architecture – 4 node minimum</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Capacity AND performance scales linearly with nodes</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Able to create performance tiers of nodes within the same file space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FFFFFF"/>
                          </a:solidFill>
                          <a:effectLst>
                            <a:outerShdw blurRad="38100" dist="38100" dir="2700000" algn="tl">
                              <a:srgbClr val="000000"/>
                            </a:outerShdw>
                          </a:effectLst>
                          <a:latin typeface="Arial" charset="0"/>
                          <a:ea typeface="SimSun" charset="-122"/>
                          <a:cs typeface="ＭＳ Ｐゴシック" charset="-128"/>
                        </a:rPr>
                        <a:t>Distributed copies or erasure coding on any file directory boundary – offers wide range of resiliency options</a:t>
                      </a: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4040"/>
                    </a:solidFill>
                  </a:tcPr>
                </a:tc>
                <a:tc>
                  <a:txBody>
                    <a:bodyPr/>
                    <a:lstStyle>
                      <a:lvl1pPr marL="171450" indent="-171450">
                        <a:spcBef>
                          <a:spcPts val="600"/>
                        </a:spcBef>
                        <a:buClr>
                          <a:srgbClr val="000000"/>
                        </a:buClr>
                        <a:buSzPct val="100000"/>
                        <a:buFont typeface="Times New Roman" charset="0"/>
                        <a:defRPr sz="1400">
                          <a:solidFill>
                            <a:srgbClr val="000000"/>
                          </a:solidFill>
                          <a:latin typeface="Arial" charset="0"/>
                          <a:ea typeface="SimSun" charset="-122"/>
                        </a:defRPr>
                      </a:lvl1pPr>
                      <a:lvl2pPr marL="457200" indent="-17145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262626"/>
                          </a:solidFill>
                          <a:effectLst/>
                          <a:latin typeface="Arial" charset="0"/>
                          <a:ea typeface="SimSun" charset="-122"/>
                          <a:cs typeface="ＭＳ Ｐゴシック" charset="-128"/>
                        </a:rPr>
                        <a:t>When to consider</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Cost effective, Scale out NAS requirement</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More specific application environment - less user home directory</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100" b="0" i="0" u="none" strike="noStrike" cap="none" normalizeH="0" baseline="0" dirty="0">
                          <a:ln>
                            <a:noFill/>
                          </a:ln>
                          <a:solidFill>
                            <a:srgbClr val="262626"/>
                          </a:solidFill>
                          <a:effectLst/>
                          <a:latin typeface="Arial" charset="0"/>
                          <a:ea typeface="SimSun" charset="-122"/>
                          <a:cs typeface="ＭＳ Ｐゴシック" charset="-128"/>
                        </a:rPr>
                        <a:t>Don’t require high level of parallel functionality to NetApp</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a:ln>
                            <a:noFill/>
                          </a:ln>
                          <a:solidFill>
                            <a:srgbClr val="262626"/>
                          </a:solidFill>
                          <a:effectLst/>
                          <a:latin typeface="Arial" charset="0"/>
                          <a:ea typeface="SimSun" charset="-122"/>
                          <a:cs typeface="ＭＳ Ｐゴシック" charset="-128"/>
                        </a:rPr>
                        <a:t>ISV support</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a:ln>
                            <a:noFill/>
                          </a:ln>
                          <a:solidFill>
                            <a:srgbClr val="262626"/>
                          </a:solidFill>
                          <a:effectLst/>
                          <a:latin typeface="Arial" charset="0"/>
                          <a:ea typeface="SimSun" charset="-122"/>
                          <a:cs typeface="ＭＳ Ｐゴシック" charset="-128"/>
                        </a:rPr>
                        <a:t>Detailed reporting options</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a:ln>
                            <a:noFill/>
                          </a:ln>
                          <a:solidFill>
                            <a:srgbClr val="262626"/>
                          </a:solidFill>
                          <a:effectLst/>
                          <a:latin typeface="Arial" charset="0"/>
                          <a:ea typeface="SimSun" charset="-122"/>
                          <a:cs typeface="ＭＳ Ｐゴシック" charset="-128"/>
                        </a:rPr>
                        <a:t>Tooling based on NetApp interfaces</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en-US" sz="1000" b="0" i="0" u="none" strike="noStrike" cap="none" normalizeH="0" baseline="0" dirty="0">
                          <a:ln>
                            <a:noFill/>
                          </a:ln>
                          <a:solidFill>
                            <a:srgbClr val="262626"/>
                          </a:solidFill>
                          <a:effectLst/>
                          <a:latin typeface="Arial" charset="0"/>
                          <a:ea typeface="SimSun" charset="-122"/>
                          <a:cs typeface="ＭＳ Ｐゴシック" charset="-128"/>
                        </a:rPr>
                        <a:t>Replication</a:t>
                      </a:r>
                    </a:p>
                    <a:p>
                      <a:pPr marL="457200" marR="0" lvl="1" indent="-171450" algn="l" defTabSz="914400" rtl="0" eaLnBrk="1" fontAlgn="base" latinLnBrk="0" hangingPunct="1">
                        <a:lnSpc>
                          <a:spcPct val="100000"/>
                        </a:lnSpc>
                        <a:spcBef>
                          <a:spcPct val="0"/>
                        </a:spcBef>
                        <a:spcAft>
                          <a:spcPct val="0"/>
                        </a:spcAft>
                        <a:buClrTx/>
                        <a:buSzTx/>
                        <a:buFont typeface="Arial" charset="0"/>
                        <a:buChar char="•"/>
                        <a:tabLst/>
                      </a:pPr>
                      <a:endParaRPr kumimoji="0" lang="en-US" altLang="en-US" sz="1600" b="1" i="0" u="none" strike="noStrike" cap="none" normalizeH="0" baseline="0" dirty="0">
                        <a:ln>
                          <a:noFill/>
                        </a:ln>
                        <a:solidFill>
                          <a:srgbClr val="262626"/>
                        </a:solidFill>
                        <a:effectLst/>
                        <a:latin typeface="Arial" charset="0"/>
                        <a:ea typeface="SimSun" charset="-122"/>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Wingdings" charset="2"/>
                        <a:buChar char="q"/>
                        <a:tabLst/>
                      </a:pPr>
                      <a:r>
                        <a:rPr kumimoji="0" lang="en-US" altLang="en-US" sz="1400" b="1" i="0" u="none" strike="noStrike" cap="none" normalizeH="0" baseline="0" dirty="0">
                          <a:ln>
                            <a:noFill/>
                          </a:ln>
                          <a:solidFill>
                            <a:srgbClr val="262626"/>
                          </a:solidFill>
                          <a:effectLst/>
                          <a:latin typeface="Arial" charset="0"/>
                          <a:ea typeface="SimSun" charset="-122"/>
                          <a:cs typeface="ＭＳ Ｐゴシック" charset="-128"/>
                        </a:rPr>
                        <a:t>2018 Future Directions</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GB" altLang="en-US" sz="1100" b="0" i="0" u="none" strike="noStrike" cap="none" normalizeH="0" baseline="0" dirty="0">
                          <a:ln>
                            <a:noFill/>
                          </a:ln>
                          <a:solidFill>
                            <a:srgbClr val="262626"/>
                          </a:solidFill>
                          <a:effectLst/>
                          <a:latin typeface="Arial" charset="0"/>
                          <a:ea typeface="SimSun" charset="-122"/>
                          <a:cs typeface="ＭＳ Ｐゴシック" charset="-128"/>
                        </a:rPr>
                        <a:t>Hybrid Cloud - DR replication</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GB" altLang="en-US" sz="1100" b="0" i="0" u="none" strike="noStrike" cap="none" normalizeH="0" baseline="0" dirty="0">
                          <a:ln>
                            <a:noFill/>
                          </a:ln>
                          <a:solidFill>
                            <a:srgbClr val="262626"/>
                          </a:solidFill>
                          <a:effectLst/>
                          <a:latin typeface="Arial" charset="0"/>
                          <a:ea typeface="SimSun" charset="-122"/>
                          <a:cs typeface="ＭＳ Ｐゴシック" charset="-128"/>
                        </a:rPr>
                        <a:t>NDMP backup</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GB" altLang="en-US" sz="1100" b="0" i="0" u="none" strike="noStrike" cap="none" normalizeH="0" baseline="0" dirty="0">
                          <a:ln>
                            <a:noFill/>
                          </a:ln>
                          <a:solidFill>
                            <a:srgbClr val="262626"/>
                          </a:solidFill>
                          <a:effectLst/>
                          <a:latin typeface="Arial" charset="0"/>
                          <a:ea typeface="SimSun" charset="-122"/>
                          <a:cs typeface="ＭＳ Ｐゴシック" charset="-128"/>
                        </a:rPr>
                        <a:t>Compression</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GB" altLang="en-US" sz="1100" b="0" i="0" u="none" strike="noStrike" cap="none" normalizeH="0" baseline="0" dirty="0">
                          <a:ln>
                            <a:noFill/>
                          </a:ln>
                          <a:solidFill>
                            <a:srgbClr val="262626"/>
                          </a:solidFill>
                          <a:effectLst/>
                          <a:latin typeface="Arial" charset="0"/>
                          <a:ea typeface="SimSun" charset="-122"/>
                          <a:cs typeface="ＭＳ Ｐゴシック" charset="-128"/>
                        </a:rPr>
                        <a:t>Feature upgrades to closer mirror NetApp functionality</a:t>
                      </a:r>
                    </a:p>
                  </a:txBody>
                  <a:tcPr marL="87083" marR="87083" marT="40508" marB="405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bl>
          </a:graphicData>
        </a:graphic>
      </p:graphicFrame>
      <p:sp>
        <p:nvSpPr>
          <p:cNvPr id="6" name="Rectangle 5">
            <a:extLst>
              <a:ext uri="{FF2B5EF4-FFF2-40B4-BE49-F238E27FC236}">
                <a16:creationId xmlns:a16="http://schemas.microsoft.com/office/drawing/2014/main" xmlns="" id="{75F944DB-24D8-D649-B3E0-CA46FAE0F8DD}"/>
              </a:ext>
            </a:extLst>
          </p:cNvPr>
          <p:cNvSpPr/>
          <p:nvPr/>
        </p:nvSpPr>
        <p:spPr>
          <a:xfrm>
            <a:off x="194732" y="1012824"/>
            <a:ext cx="11811000" cy="25008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726" tIns="36363" rIns="72726" bIns="36363" anchor="ctr"/>
          <a:lstStyle>
            <a:lvl1pPr>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lgn="ctr" defTabSz="914400" eaLnBrk="1" hangingPunct="1"/>
            <a:endParaRPr lang="en-US" sz="2800" dirty="0">
              <a:ea typeface="SimSun" panose="02010600030101010101" pitchFamily="2" charset="-122"/>
            </a:endParaRPr>
          </a:p>
        </p:txBody>
      </p:sp>
      <p:pic>
        <p:nvPicPr>
          <p:cNvPr id="7" name="Picture 6">
            <a:extLst>
              <a:ext uri="{FF2B5EF4-FFF2-40B4-BE49-F238E27FC236}">
                <a16:creationId xmlns:a16="http://schemas.microsoft.com/office/drawing/2014/main" xmlns="" id="{4E1DE785-F69C-2349-9334-98A4C8C0B49C}"/>
              </a:ext>
            </a:extLst>
          </p:cNvPr>
          <p:cNvPicPr>
            <a:picLocks noChangeAspect="1"/>
          </p:cNvPicPr>
          <p:nvPr/>
        </p:nvPicPr>
        <p:blipFill rotWithShape="1">
          <a:blip r:embed="rId2"/>
          <a:srcRect l="72790" t="46904" b="-1"/>
          <a:stretch/>
        </p:blipFill>
        <p:spPr>
          <a:xfrm>
            <a:off x="6020371" y="3870902"/>
            <a:ext cx="1401392" cy="2301408"/>
          </a:xfrm>
          <a:prstGeom prst="rect">
            <a:avLst/>
          </a:prstGeom>
        </p:spPr>
      </p:pic>
      <p:pic>
        <p:nvPicPr>
          <p:cNvPr id="8" name="Picture 7">
            <a:extLst>
              <a:ext uri="{FF2B5EF4-FFF2-40B4-BE49-F238E27FC236}">
                <a16:creationId xmlns:a16="http://schemas.microsoft.com/office/drawing/2014/main" xmlns="" id="{64B15679-8D77-864C-8A01-2F1F5B87650B}"/>
              </a:ext>
            </a:extLst>
          </p:cNvPr>
          <p:cNvPicPr>
            <a:picLocks noChangeAspect="1"/>
          </p:cNvPicPr>
          <p:nvPr/>
        </p:nvPicPr>
        <p:blipFill rotWithShape="1">
          <a:blip r:embed="rId2"/>
          <a:srcRect l="72294" t="7847" b="53511"/>
          <a:stretch/>
        </p:blipFill>
        <p:spPr>
          <a:xfrm>
            <a:off x="4285475" y="3896302"/>
            <a:ext cx="1510266" cy="1772733"/>
          </a:xfrm>
          <a:prstGeom prst="rect">
            <a:avLst/>
          </a:prstGeom>
        </p:spPr>
      </p:pic>
      <p:sp>
        <p:nvSpPr>
          <p:cNvPr id="11" name="Rectangle 10">
            <a:extLst>
              <a:ext uri="{FF2B5EF4-FFF2-40B4-BE49-F238E27FC236}">
                <a16:creationId xmlns:a16="http://schemas.microsoft.com/office/drawing/2014/main" xmlns="" id="{C04A9C13-00FC-A942-9680-0B1D6B6A8B74}"/>
              </a:ext>
            </a:extLst>
          </p:cNvPr>
          <p:cNvSpPr/>
          <p:nvPr/>
        </p:nvSpPr>
        <p:spPr>
          <a:xfrm>
            <a:off x="4800600" y="381000"/>
            <a:ext cx="6858000" cy="609398"/>
          </a:xfrm>
          <a:prstGeom prst="rect">
            <a:avLst/>
          </a:prstGeom>
        </p:spPr>
        <p:txBody>
          <a:bodyPr wrap="square">
            <a:spAutoFit/>
          </a:bodyPr>
          <a:lstStyle/>
          <a:p>
            <a:pPr>
              <a:lnSpc>
                <a:spcPct val="120000"/>
              </a:lnSpc>
            </a:pPr>
            <a:r>
              <a:rPr lang="en-US" sz="1400" dirty="0">
                <a:solidFill>
                  <a:schemeClr val="tx1"/>
                </a:solidFill>
              </a:rPr>
              <a:t>GDA - GTS Software Defined Storage Compuverde: </a:t>
            </a:r>
            <a:r>
              <a:rPr lang="en-US" sz="1400" dirty="0">
                <a:solidFill>
                  <a:schemeClr val="tx1"/>
                </a:solidFill>
                <a:hlinkClick r:id="rId3"/>
              </a:rPr>
              <a:t>https://w3.gsar.ibm.com/services/gsar/gda/sbb_details.xhtml?id=547</a:t>
            </a:r>
            <a:r>
              <a:rPr lang="en-US" sz="1400" dirty="0">
                <a:solidFill>
                  <a:schemeClr val="tx1"/>
                </a:solidFill>
              </a:rPr>
              <a:t> </a:t>
            </a:r>
          </a:p>
        </p:txBody>
      </p:sp>
      <p:sp>
        <p:nvSpPr>
          <p:cNvPr id="9" name="Rectangle 8">
            <a:extLst>
              <a:ext uri="{FF2B5EF4-FFF2-40B4-BE49-F238E27FC236}">
                <a16:creationId xmlns:a16="http://schemas.microsoft.com/office/drawing/2014/main" xmlns="" id="{040BAF55-7DDE-A845-95BF-BC86E4423BEC}"/>
              </a:ext>
            </a:extLst>
          </p:cNvPr>
          <p:cNvSpPr/>
          <p:nvPr/>
        </p:nvSpPr>
        <p:spPr>
          <a:xfrm>
            <a:off x="7646394" y="4656768"/>
            <a:ext cx="4168775" cy="1384995"/>
          </a:xfrm>
          <a:prstGeom prst="rect">
            <a:avLst/>
          </a:prstGeom>
        </p:spPr>
        <p:txBody>
          <a:bodyPr wrap="square">
            <a:spAutoFit/>
          </a:bodyPr>
          <a:lstStyle/>
          <a:p>
            <a:pPr>
              <a:lnSpc>
                <a:spcPct val="120000"/>
              </a:lnSpc>
            </a:pPr>
            <a:r>
              <a:rPr lang="en-US" sz="1400" b="1" dirty="0">
                <a:solidFill>
                  <a:schemeClr val="tx1"/>
                </a:solidFill>
              </a:rPr>
              <a:t>Note: Mission Critical restriction on all SDS on IBM Cloud - including Compuverde</a:t>
            </a:r>
          </a:p>
          <a:p>
            <a:pPr>
              <a:lnSpc>
                <a:spcPct val="120000"/>
              </a:lnSpc>
            </a:pPr>
            <a:endParaRPr lang="en-US" sz="1400" b="1" dirty="0">
              <a:solidFill>
                <a:schemeClr val="tx1"/>
              </a:solidFill>
            </a:endParaRPr>
          </a:p>
          <a:p>
            <a:pPr>
              <a:lnSpc>
                <a:spcPct val="120000"/>
              </a:lnSpc>
            </a:pPr>
            <a:r>
              <a:rPr lang="en-US" sz="1400" b="1" dirty="0">
                <a:solidFill>
                  <a:schemeClr val="tx1"/>
                </a:solidFill>
              </a:rPr>
              <a:t>Spectrum NAS is IBM Systems version of Compuverde</a:t>
            </a:r>
          </a:p>
        </p:txBody>
      </p:sp>
      <p:sp>
        <p:nvSpPr>
          <p:cNvPr id="10" name="Title 1">
            <a:extLst>
              <a:ext uri="{FF2B5EF4-FFF2-40B4-BE49-F238E27FC236}">
                <a16:creationId xmlns:a16="http://schemas.microsoft.com/office/drawing/2014/main" xmlns="" id="{898B338E-3F65-2843-B76D-FEDFFFA49D34}"/>
              </a:ext>
            </a:extLst>
          </p:cNvPr>
          <p:cNvSpPr txBox="1">
            <a:spLocks/>
          </p:cNvSpPr>
          <p:nvPr/>
        </p:nvSpPr>
        <p:spPr bwMode="auto">
          <a:xfrm>
            <a:off x="2324606" y="6488526"/>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or IBM Cloud - File - Compuverde (</a:t>
            </a:r>
            <a:r>
              <a:rPr lang="en-US" sz="1600" kern="0" dirty="0" err="1">
                <a:solidFill>
                  <a:schemeClr val="bg1"/>
                </a:solidFill>
                <a:latin typeface="+mn-lt"/>
              </a:rPr>
              <a:t>sds</a:t>
            </a:r>
            <a:r>
              <a:rPr lang="en-US" sz="1600" kern="0" dirty="0">
                <a:solidFill>
                  <a:schemeClr val="bg1"/>
                </a:solidFill>
                <a:latin typeface="+mn-lt"/>
              </a:rPr>
              <a:t>)</a:t>
            </a:r>
          </a:p>
        </p:txBody>
      </p:sp>
      <p:sp>
        <p:nvSpPr>
          <p:cNvPr id="2" name="Title 1">
            <a:extLst>
              <a:ext uri="{FF2B5EF4-FFF2-40B4-BE49-F238E27FC236}">
                <a16:creationId xmlns:a16="http://schemas.microsoft.com/office/drawing/2014/main" xmlns="" id="{35731367-3D08-6041-9582-47729C6A97E6}"/>
              </a:ext>
            </a:extLst>
          </p:cNvPr>
          <p:cNvSpPr>
            <a:spLocks noGrp="1"/>
          </p:cNvSpPr>
          <p:nvPr>
            <p:ph type="title"/>
          </p:nvPr>
        </p:nvSpPr>
        <p:spPr/>
        <p:txBody>
          <a:bodyPr/>
          <a:lstStyle/>
          <a:p>
            <a:r>
              <a:rPr lang="en-GB" dirty="0" err="1"/>
              <a:t>Compuverde</a:t>
            </a:r>
            <a:endParaRPr lang="en-US" dirty="0"/>
          </a:p>
        </p:txBody>
      </p:sp>
    </p:spTree>
    <p:extLst>
      <p:ext uri="{BB962C8B-B14F-4D97-AF65-F5344CB8AC3E}">
        <p14:creationId xmlns:p14="http://schemas.microsoft.com/office/powerpoint/2010/main" val="866036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0036D-6118-5042-9393-ED2AC59021E7}"/>
              </a:ext>
            </a:extLst>
          </p:cNvPr>
          <p:cNvSpPr>
            <a:spLocks noGrp="1"/>
          </p:cNvSpPr>
          <p:nvPr>
            <p:ph type="title"/>
          </p:nvPr>
        </p:nvSpPr>
        <p:spPr/>
        <p:txBody>
          <a:bodyPr/>
          <a:lstStyle/>
          <a:p>
            <a:r>
              <a:rPr lang="en-GB" dirty="0"/>
              <a:t>IBM Cloud Object Storage</a:t>
            </a:r>
            <a:endParaRPr lang="en-US" dirty="0"/>
          </a:p>
        </p:txBody>
      </p:sp>
      <p:sp>
        <p:nvSpPr>
          <p:cNvPr id="4" name="Content Placeholder 2">
            <a:extLst>
              <a:ext uri="{FF2B5EF4-FFF2-40B4-BE49-F238E27FC236}">
                <a16:creationId xmlns:a16="http://schemas.microsoft.com/office/drawing/2014/main" xmlns="" id="{A68996EB-75CB-9943-9EF9-9F3DECDE44E5}"/>
              </a:ext>
            </a:extLst>
          </p:cNvPr>
          <p:cNvSpPr>
            <a:spLocks noGrp="1"/>
          </p:cNvSpPr>
          <p:nvPr>
            <p:ph idx="1"/>
          </p:nvPr>
        </p:nvSpPr>
        <p:spPr>
          <a:xfrm>
            <a:off x="321735" y="1130301"/>
            <a:ext cx="5774266" cy="5032375"/>
          </a:xfrm>
        </p:spPr>
        <p:txBody>
          <a:bodyPr>
            <a:normAutofit/>
          </a:bodyPr>
          <a:lstStyle/>
          <a:p>
            <a:r>
              <a:rPr lang="en-US" dirty="0"/>
              <a:t>Formerly known as </a:t>
            </a:r>
            <a:r>
              <a:rPr lang="en-US" dirty="0" err="1"/>
              <a:t>Cleversafe</a:t>
            </a:r>
            <a:endParaRPr lang="en-US" dirty="0"/>
          </a:p>
          <a:p>
            <a:r>
              <a:rPr lang="en-US" dirty="0"/>
              <a:t>Object interface (S3)</a:t>
            </a:r>
          </a:p>
          <a:p>
            <a:r>
              <a:rPr lang="en-US" dirty="0"/>
              <a:t>Scale Out architecture – segmented node roles</a:t>
            </a:r>
          </a:p>
          <a:p>
            <a:r>
              <a:rPr lang="en-US" dirty="0"/>
              <a:t>Local or globally dispersed erasure coding</a:t>
            </a:r>
          </a:p>
          <a:p>
            <a:pPr lvl="1"/>
            <a:r>
              <a:rPr lang="en-US" sz="1200" dirty="0"/>
              <a:t>Dramatically increased storage efficiency when using globally dispersed erasure coding compared with local protection and DR copies</a:t>
            </a:r>
          </a:p>
          <a:p>
            <a:r>
              <a:rPr lang="en-US" dirty="0"/>
              <a:t>Same topology for on premise and IBM Cloud deployments</a:t>
            </a:r>
          </a:p>
        </p:txBody>
      </p:sp>
      <p:pic>
        <p:nvPicPr>
          <p:cNvPr id="5" name="Picture 4">
            <a:extLst>
              <a:ext uri="{FF2B5EF4-FFF2-40B4-BE49-F238E27FC236}">
                <a16:creationId xmlns:a16="http://schemas.microsoft.com/office/drawing/2014/main" xmlns="" id="{53E2DE30-AEFC-4D42-94C3-0349528C24FA}"/>
              </a:ext>
            </a:extLst>
          </p:cNvPr>
          <p:cNvPicPr>
            <a:picLocks noChangeAspect="1"/>
          </p:cNvPicPr>
          <p:nvPr/>
        </p:nvPicPr>
        <p:blipFill>
          <a:blip r:embed="rId2"/>
          <a:stretch>
            <a:fillRect/>
          </a:stretch>
        </p:blipFill>
        <p:spPr>
          <a:xfrm>
            <a:off x="6620933" y="1130301"/>
            <a:ext cx="4495800" cy="4165600"/>
          </a:xfrm>
          <a:prstGeom prst="rect">
            <a:avLst/>
          </a:prstGeom>
        </p:spPr>
      </p:pic>
      <p:sp>
        <p:nvSpPr>
          <p:cNvPr id="6" name="Title 1">
            <a:extLst>
              <a:ext uri="{FF2B5EF4-FFF2-40B4-BE49-F238E27FC236}">
                <a16:creationId xmlns:a16="http://schemas.microsoft.com/office/drawing/2014/main" xmlns="" id="{B1D2179D-2D5A-854C-99A7-9BA5D48A4A40}"/>
              </a:ext>
            </a:extLst>
          </p:cNvPr>
          <p:cNvSpPr txBox="1">
            <a:spLocks/>
          </p:cNvSpPr>
          <p:nvPr/>
        </p:nvSpPr>
        <p:spPr bwMode="auto">
          <a:xfrm>
            <a:off x="2324606" y="6488526"/>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or IBM Cloud – Object storage - ICOs (</a:t>
            </a:r>
            <a:r>
              <a:rPr lang="en-US" sz="1600" kern="0" dirty="0" err="1">
                <a:solidFill>
                  <a:schemeClr val="bg1"/>
                </a:solidFill>
                <a:latin typeface="+mn-lt"/>
              </a:rPr>
              <a:t>sds</a:t>
            </a:r>
            <a:r>
              <a:rPr lang="en-US" sz="1600" kern="0" dirty="0">
                <a:solidFill>
                  <a:schemeClr val="bg1"/>
                </a:solidFill>
                <a:latin typeface="+mn-lt"/>
              </a:rPr>
              <a:t>)</a:t>
            </a:r>
          </a:p>
        </p:txBody>
      </p:sp>
    </p:spTree>
    <p:extLst>
      <p:ext uri="{BB962C8B-B14F-4D97-AF65-F5344CB8AC3E}">
        <p14:creationId xmlns:p14="http://schemas.microsoft.com/office/powerpoint/2010/main" val="42405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Comparison index</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1283762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11CE0691-E7C6-3E4D-AE29-8D41BB5296B1}"/>
              </a:ext>
            </a:extLst>
          </p:cNvPr>
          <p:cNvGraphicFramePr>
            <a:graphicFrameLocks noGrp="1"/>
          </p:cNvGraphicFramePr>
          <p:nvPr>
            <p:extLst>
              <p:ext uri="{D42A27DB-BD31-4B8C-83A1-F6EECF244321}">
                <p14:modId xmlns:p14="http://schemas.microsoft.com/office/powerpoint/2010/main" val="1079118634"/>
              </p:ext>
            </p:extLst>
          </p:nvPr>
        </p:nvGraphicFramePr>
        <p:xfrm>
          <a:off x="152400" y="990600"/>
          <a:ext cx="11811000" cy="4560939"/>
        </p:xfrm>
        <a:graphic>
          <a:graphicData uri="http://schemas.openxmlformats.org/drawingml/2006/table">
            <a:tbl>
              <a:tblPr firstRow="1" bandRow="1">
                <a:tableStyleId>{21E4AEA4-8DFA-4A89-87EB-49C32662AFE0}</a:tableStyleId>
              </a:tblPr>
              <a:tblGrid>
                <a:gridCol w="2952750">
                  <a:extLst>
                    <a:ext uri="{9D8B030D-6E8A-4147-A177-3AD203B41FA5}">
                      <a16:colId xmlns:a16="http://schemas.microsoft.com/office/drawing/2014/main" xmlns="" val="671139468"/>
                    </a:ext>
                  </a:extLst>
                </a:gridCol>
                <a:gridCol w="2952750">
                  <a:extLst>
                    <a:ext uri="{9D8B030D-6E8A-4147-A177-3AD203B41FA5}">
                      <a16:colId xmlns:a16="http://schemas.microsoft.com/office/drawing/2014/main" xmlns="" val="865952628"/>
                    </a:ext>
                  </a:extLst>
                </a:gridCol>
                <a:gridCol w="2952750">
                  <a:extLst>
                    <a:ext uri="{9D8B030D-6E8A-4147-A177-3AD203B41FA5}">
                      <a16:colId xmlns:a16="http://schemas.microsoft.com/office/drawing/2014/main" xmlns="" val="3882363500"/>
                    </a:ext>
                  </a:extLst>
                </a:gridCol>
                <a:gridCol w="2952750">
                  <a:extLst>
                    <a:ext uri="{9D8B030D-6E8A-4147-A177-3AD203B41FA5}">
                      <a16:colId xmlns:a16="http://schemas.microsoft.com/office/drawing/2014/main" xmlns="" val="1781144811"/>
                    </a:ext>
                  </a:extLst>
                </a:gridCol>
              </a:tblGrid>
              <a:tr h="533400">
                <a:tc>
                  <a:txBody>
                    <a:bodyPr/>
                    <a:lstStyle/>
                    <a:p>
                      <a:r>
                        <a:rPr lang="en-US" sz="1800" dirty="0"/>
                        <a:t>Function</a:t>
                      </a:r>
                    </a:p>
                  </a:txBody>
                  <a:tcPr/>
                </a:tc>
                <a:tc>
                  <a:txBody>
                    <a:bodyPr/>
                    <a:lstStyle/>
                    <a:p>
                      <a:r>
                        <a:rPr lang="en-US" sz="1800" dirty="0"/>
                        <a:t>A9K/A9KR</a:t>
                      </a:r>
                    </a:p>
                  </a:txBody>
                  <a:tcPr/>
                </a:tc>
                <a:tc>
                  <a:txBody>
                    <a:bodyPr/>
                    <a:lstStyle/>
                    <a:p>
                      <a:r>
                        <a:rPr lang="en-US" sz="1800" dirty="0"/>
                        <a:t>vSAN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Spectrum Accelerate</a:t>
                      </a:r>
                    </a:p>
                    <a:p>
                      <a:endParaRPr lang="en-US" sz="1800" dirty="0"/>
                    </a:p>
                  </a:txBody>
                  <a:tcPr/>
                </a:tc>
                <a:extLst>
                  <a:ext uri="{0D108BD9-81ED-4DB2-BD59-A6C34878D82A}">
                    <a16:rowId xmlns:a16="http://schemas.microsoft.com/office/drawing/2014/main" xmlns="" val="3041880680"/>
                  </a:ext>
                </a:extLst>
              </a:tr>
              <a:tr h="442557">
                <a:tc>
                  <a:txBody>
                    <a:bodyPr/>
                    <a:lstStyle/>
                    <a:p>
                      <a:r>
                        <a:rPr lang="en-US" sz="1400" b="1" dirty="0"/>
                        <a:t>Deploy on IBM Cloud</a:t>
                      </a:r>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3979116503"/>
                  </a:ext>
                </a:extLst>
              </a:tr>
              <a:tr h="593763">
                <a:tc>
                  <a:txBody>
                    <a:bodyPr/>
                    <a:lstStyle/>
                    <a:p>
                      <a:r>
                        <a:rPr lang="en-US" sz="1400" b="1" dirty="0"/>
                        <a:t>On Premise Option</a:t>
                      </a:r>
                    </a:p>
                  </a:txBody>
                  <a:tcPr/>
                </a:tc>
                <a:tc>
                  <a:txBody>
                    <a:bodyPr/>
                    <a:lstStyle/>
                    <a:p>
                      <a:pPr algn="ctr"/>
                      <a:r>
                        <a:rPr lang="en-US" sz="1200" dirty="0"/>
                        <a:t>Yes</a:t>
                      </a:r>
                    </a:p>
                  </a:txBody>
                  <a:tcPr/>
                </a:tc>
                <a:tc>
                  <a:txBody>
                    <a:bodyPr/>
                    <a:lstStyle/>
                    <a:p>
                      <a:pPr algn="ctr"/>
                      <a:r>
                        <a:rPr lang="en-US" sz="1200" dirty="0"/>
                        <a:t>Specific use cases - Tooling POD and Remote Office Branch Office (ROBO)</a:t>
                      </a:r>
                      <a:br>
                        <a:rPr lang="en-US" sz="1200" dirty="0"/>
                      </a:br>
                      <a:r>
                        <a:rPr lang="en-US" sz="1200" dirty="0"/>
                        <a:t>Seek approval from Jim Olson and Jack Cherkas</a:t>
                      </a:r>
                    </a:p>
                  </a:txBody>
                  <a:tcPr/>
                </a:tc>
                <a:tc>
                  <a:txBody>
                    <a:bodyPr/>
                    <a:lstStyle/>
                    <a:p>
                      <a:pPr algn="ctr"/>
                      <a:r>
                        <a:rPr lang="en-US" sz="1200" dirty="0"/>
                        <a:t>No</a:t>
                      </a:r>
                    </a:p>
                  </a:txBody>
                  <a:tcPr/>
                </a:tc>
                <a:extLst>
                  <a:ext uri="{0D108BD9-81ED-4DB2-BD59-A6C34878D82A}">
                    <a16:rowId xmlns:a16="http://schemas.microsoft.com/office/drawing/2014/main" xmlns="" val="1940664549"/>
                  </a:ext>
                </a:extLst>
              </a:tr>
              <a:tr h="442557">
                <a:tc>
                  <a:txBody>
                    <a:bodyPr/>
                    <a:lstStyle/>
                    <a:p>
                      <a:r>
                        <a:rPr lang="en-US" sz="1400" b="1" dirty="0"/>
                        <a:t>Mission Critical Capable</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extLst>
                  <a:ext uri="{0D108BD9-81ED-4DB2-BD59-A6C34878D82A}">
                    <a16:rowId xmlns:a16="http://schemas.microsoft.com/office/drawing/2014/main" xmlns="" val="1291566062"/>
                  </a:ext>
                </a:extLst>
              </a:tr>
              <a:tr h="442557">
                <a:tc>
                  <a:txBody>
                    <a:bodyPr/>
                    <a:lstStyle/>
                    <a:p>
                      <a:r>
                        <a:rPr lang="en-US" sz="1400" b="1" dirty="0"/>
                        <a:t>Operational Maturity</a:t>
                      </a:r>
                    </a:p>
                  </a:txBody>
                  <a:tcPr/>
                </a:tc>
                <a:tc>
                  <a:txBody>
                    <a:bodyPr/>
                    <a:lstStyle/>
                    <a:p>
                      <a:pPr algn="ctr"/>
                      <a:r>
                        <a:rPr lang="en-US" sz="1200" dirty="0"/>
                        <a:t>Strong</a:t>
                      </a:r>
                    </a:p>
                  </a:txBody>
                  <a:tcPr/>
                </a:tc>
                <a:tc>
                  <a:txBody>
                    <a:bodyPr/>
                    <a:lstStyle/>
                    <a:p>
                      <a:pPr algn="ctr"/>
                      <a:r>
                        <a:rPr lang="en-US" sz="1200" dirty="0"/>
                        <a:t>Very good</a:t>
                      </a:r>
                    </a:p>
                  </a:txBody>
                  <a:tcPr/>
                </a:tc>
                <a:tc>
                  <a:txBody>
                    <a:bodyPr/>
                    <a:lstStyle/>
                    <a:p>
                      <a:pPr algn="ctr"/>
                      <a:r>
                        <a:rPr lang="en-US" sz="1200" dirty="0"/>
                        <a:t>Moderate</a:t>
                      </a:r>
                    </a:p>
                  </a:txBody>
                  <a:tcPr/>
                </a:tc>
                <a:extLst>
                  <a:ext uri="{0D108BD9-81ED-4DB2-BD59-A6C34878D82A}">
                    <a16:rowId xmlns:a16="http://schemas.microsoft.com/office/drawing/2014/main" xmlns="" val="3665972088"/>
                  </a:ext>
                </a:extLst>
              </a:tr>
              <a:tr h="442557">
                <a:tc>
                  <a:txBody>
                    <a:bodyPr/>
                    <a:lstStyle/>
                    <a:p>
                      <a:r>
                        <a:rPr lang="en-US" sz="1400" b="1" dirty="0"/>
                        <a:t>Protocol Support</a:t>
                      </a:r>
                    </a:p>
                  </a:txBody>
                  <a:tcPr/>
                </a:tc>
                <a:tc>
                  <a:txBody>
                    <a:bodyPr/>
                    <a:lstStyle/>
                    <a:p>
                      <a:pPr algn="ctr"/>
                      <a:r>
                        <a:rPr lang="en-US" sz="1200" dirty="0"/>
                        <a:t>Strong</a:t>
                      </a:r>
                    </a:p>
                  </a:txBody>
                  <a:tcPr/>
                </a:tc>
                <a:tc>
                  <a:txBody>
                    <a:bodyPr/>
                    <a:lstStyle/>
                    <a:p>
                      <a:pPr algn="ctr"/>
                      <a:r>
                        <a:rPr lang="en-US" sz="1200" dirty="0"/>
                        <a:t>Moderate</a:t>
                      </a:r>
                    </a:p>
                  </a:txBody>
                  <a:tcPr/>
                </a:tc>
                <a:tc>
                  <a:txBody>
                    <a:bodyPr/>
                    <a:lstStyle/>
                    <a:p>
                      <a:pPr algn="ctr"/>
                      <a:r>
                        <a:rPr lang="en-US" sz="1200" dirty="0"/>
                        <a:t>Moderate</a:t>
                      </a:r>
                    </a:p>
                  </a:txBody>
                  <a:tcPr/>
                </a:tc>
                <a:extLst>
                  <a:ext uri="{0D108BD9-81ED-4DB2-BD59-A6C34878D82A}">
                    <a16:rowId xmlns:a16="http://schemas.microsoft.com/office/drawing/2014/main" xmlns="" val="1146336977"/>
                  </a:ext>
                </a:extLst>
              </a:tr>
              <a:tr h="442557">
                <a:tc>
                  <a:txBody>
                    <a:bodyPr/>
                    <a:lstStyle/>
                    <a:p>
                      <a:r>
                        <a:rPr lang="en-US" sz="1400" b="1" dirty="0"/>
                        <a:t>Scaling</a:t>
                      </a:r>
                    </a:p>
                  </a:txBody>
                  <a:tcPr/>
                </a:tc>
                <a:tc>
                  <a:txBody>
                    <a:bodyPr/>
                    <a:lstStyle/>
                    <a:p>
                      <a:pPr algn="ctr"/>
                      <a:r>
                        <a:rPr lang="en-US" sz="1200" dirty="0"/>
                        <a:t>Strong</a:t>
                      </a:r>
                    </a:p>
                  </a:txBody>
                  <a:tcPr/>
                </a:tc>
                <a:tc>
                  <a:txBody>
                    <a:bodyPr/>
                    <a:lstStyle/>
                    <a:p>
                      <a:pPr algn="ctr"/>
                      <a:r>
                        <a:rPr lang="en-US" sz="1200" dirty="0"/>
                        <a:t>Strong</a:t>
                      </a:r>
                    </a:p>
                  </a:txBody>
                  <a:tcPr/>
                </a:tc>
                <a:tc>
                  <a:txBody>
                    <a:bodyPr/>
                    <a:lstStyle/>
                    <a:p>
                      <a:pPr algn="ctr"/>
                      <a:r>
                        <a:rPr lang="en-US" sz="1200" dirty="0"/>
                        <a:t>Weak</a:t>
                      </a:r>
                    </a:p>
                  </a:txBody>
                  <a:tcPr/>
                </a:tc>
                <a:extLst>
                  <a:ext uri="{0D108BD9-81ED-4DB2-BD59-A6C34878D82A}">
                    <a16:rowId xmlns:a16="http://schemas.microsoft.com/office/drawing/2014/main" xmlns="" val="4066538884"/>
                  </a:ext>
                </a:extLst>
              </a:tr>
              <a:tr h="442557">
                <a:tc>
                  <a:txBody>
                    <a:bodyPr/>
                    <a:lstStyle/>
                    <a:p>
                      <a:r>
                        <a:rPr lang="en-US" sz="1400" b="1" dirty="0"/>
                        <a:t>Replication</a:t>
                      </a:r>
                    </a:p>
                  </a:txBody>
                  <a:tcPr/>
                </a:tc>
                <a:tc>
                  <a:txBody>
                    <a:bodyPr/>
                    <a:lstStyle/>
                    <a:p>
                      <a:pPr algn="ctr"/>
                      <a:r>
                        <a:rPr lang="en-US" sz="1200" dirty="0"/>
                        <a:t>Strong</a:t>
                      </a:r>
                    </a:p>
                  </a:txBody>
                  <a:tcPr/>
                </a:tc>
                <a:tc>
                  <a:txBody>
                    <a:bodyPr/>
                    <a:lstStyle/>
                    <a:p>
                      <a:pPr algn="ctr"/>
                      <a:r>
                        <a:rPr lang="en-US" sz="1200" dirty="0"/>
                        <a:t>Relies on other technologies</a:t>
                      </a:r>
                    </a:p>
                  </a:txBody>
                  <a:tcPr/>
                </a:tc>
                <a:tc>
                  <a:txBody>
                    <a:bodyPr/>
                    <a:lstStyle/>
                    <a:p>
                      <a:pPr algn="ctr"/>
                      <a:r>
                        <a:rPr lang="en-US" sz="1200" dirty="0"/>
                        <a:t>Strong</a:t>
                      </a:r>
                    </a:p>
                  </a:txBody>
                  <a:tcPr/>
                </a:tc>
                <a:extLst>
                  <a:ext uri="{0D108BD9-81ED-4DB2-BD59-A6C34878D82A}">
                    <a16:rowId xmlns:a16="http://schemas.microsoft.com/office/drawing/2014/main" xmlns="" val="541511999"/>
                  </a:ext>
                </a:extLst>
              </a:tr>
              <a:tr h="442557">
                <a:tc>
                  <a:txBody>
                    <a:bodyPr/>
                    <a:lstStyle/>
                    <a:p>
                      <a:r>
                        <a:rPr lang="en-US" sz="1400" b="1" dirty="0"/>
                        <a:t>Strategic</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extLst>
                  <a:ext uri="{0D108BD9-81ED-4DB2-BD59-A6C34878D82A}">
                    <a16:rowId xmlns:a16="http://schemas.microsoft.com/office/drawing/2014/main" xmlns="" val="795350500"/>
                  </a:ext>
                </a:extLst>
              </a:tr>
            </a:tbl>
          </a:graphicData>
        </a:graphic>
      </p:graphicFrame>
      <p:sp>
        <p:nvSpPr>
          <p:cNvPr id="6" name="Title 1">
            <a:extLst>
              <a:ext uri="{FF2B5EF4-FFF2-40B4-BE49-F238E27FC236}">
                <a16:creationId xmlns:a16="http://schemas.microsoft.com/office/drawing/2014/main" xmlns="" id="{46B91B74-18D7-5644-B442-FDD565447641}"/>
              </a:ext>
            </a:extLst>
          </p:cNvPr>
          <p:cNvSpPr txBox="1">
            <a:spLocks/>
          </p:cNvSpPr>
          <p:nvPr/>
        </p:nvSpPr>
        <p:spPr bwMode="auto">
          <a:xfrm>
            <a:off x="2300287"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block technology comparison</a:t>
            </a:r>
          </a:p>
        </p:txBody>
      </p:sp>
      <p:sp>
        <p:nvSpPr>
          <p:cNvPr id="3" name="Title 2">
            <a:extLst>
              <a:ext uri="{FF2B5EF4-FFF2-40B4-BE49-F238E27FC236}">
                <a16:creationId xmlns:a16="http://schemas.microsoft.com/office/drawing/2014/main" xmlns="" id="{620891D0-7F10-1F45-A6F0-09C6B8C64378}"/>
              </a:ext>
            </a:extLst>
          </p:cNvPr>
          <p:cNvSpPr>
            <a:spLocks noGrp="1"/>
          </p:cNvSpPr>
          <p:nvPr>
            <p:ph type="title"/>
          </p:nvPr>
        </p:nvSpPr>
        <p:spPr/>
        <p:txBody>
          <a:bodyPr/>
          <a:lstStyle/>
          <a:p>
            <a:r>
              <a:rPr lang="en-GB" dirty="0"/>
              <a:t>Block Technology Strength/Weakness Comparison</a:t>
            </a:r>
            <a:endParaRPr lang="en-US" dirty="0"/>
          </a:p>
        </p:txBody>
      </p:sp>
    </p:spTree>
    <p:extLst>
      <p:ext uri="{BB962C8B-B14F-4D97-AF65-F5344CB8AC3E}">
        <p14:creationId xmlns:p14="http://schemas.microsoft.com/office/powerpoint/2010/main" val="365167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612863A-0E8D-9A46-8137-564BB30C0559}"/>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a:t>
            </a:r>
          </a:p>
        </p:txBody>
      </p:sp>
      <p:sp>
        <p:nvSpPr>
          <p:cNvPr id="6" name="Title 5">
            <a:extLst>
              <a:ext uri="{FF2B5EF4-FFF2-40B4-BE49-F238E27FC236}">
                <a16:creationId xmlns:a16="http://schemas.microsoft.com/office/drawing/2014/main" xmlns="" id="{7941D765-8E55-F840-BFBE-372D23129E0B}"/>
              </a:ext>
            </a:extLst>
          </p:cNvPr>
          <p:cNvSpPr>
            <a:spLocks noGrp="1"/>
          </p:cNvSpPr>
          <p:nvPr>
            <p:ph type="title"/>
          </p:nvPr>
        </p:nvSpPr>
        <p:spPr>
          <a:xfrm>
            <a:off x="101600" y="447674"/>
            <a:ext cx="10989733" cy="466726"/>
          </a:xfrm>
        </p:spPr>
        <p:txBody>
          <a:bodyPr/>
          <a:lstStyle/>
          <a:p>
            <a:r>
              <a:rPr lang="en-GB" dirty="0"/>
              <a:t>On Premise vs IBM Cloud Decision Tree</a:t>
            </a:r>
            <a:endParaRPr lang="en-US" dirty="0"/>
          </a:p>
        </p:txBody>
      </p:sp>
      <p:sp>
        <p:nvSpPr>
          <p:cNvPr id="7" name="Text Box 36">
            <a:extLst>
              <a:ext uri="{FF2B5EF4-FFF2-40B4-BE49-F238E27FC236}">
                <a16:creationId xmlns:a16="http://schemas.microsoft.com/office/drawing/2014/main" xmlns="" id="{B10221BC-1AD2-8246-B7FD-7DF3B8C04881}"/>
              </a:ext>
            </a:extLst>
          </p:cNvPr>
          <p:cNvSpPr txBox="1">
            <a:spLocks noChangeArrowheads="1"/>
          </p:cNvSpPr>
          <p:nvPr/>
        </p:nvSpPr>
        <p:spPr bwMode="auto">
          <a:xfrm>
            <a:off x="6553200" y="3810000"/>
            <a:ext cx="5410200" cy="92333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defPPr>
              <a:defRPr lang="en-GB"/>
            </a:defPPr>
            <a:lvl1pPr>
              <a:spcBef>
                <a:spcPct val="50000"/>
              </a:spcBef>
              <a:defRPr sz="1400">
                <a:solidFill>
                  <a:srgbClr val="000000"/>
                </a:solidFill>
              </a:defRPr>
            </a:lvl1pPr>
          </a:lstStyle>
          <a:p>
            <a:r>
              <a:rPr lang="en-US" altLang="en-US" sz="1200" b="1" dirty="0"/>
              <a:t>This decision tree aims to guide you to the appropriate landing zone for a given requirements. This is not fixed in stone but gives you some points in the right direction.</a:t>
            </a:r>
          </a:p>
          <a:p>
            <a:r>
              <a:rPr lang="en-GB" altLang="en-US" sz="1200" b="1" dirty="0"/>
              <a:t>A</a:t>
            </a:r>
            <a:r>
              <a:rPr lang="en-US" altLang="en-US" sz="1200" b="1" dirty="0"/>
              <a:t>dditional guidance is available throughout the Strategy Deck.</a:t>
            </a:r>
          </a:p>
        </p:txBody>
      </p:sp>
      <p:sp>
        <p:nvSpPr>
          <p:cNvPr id="8" name="Text Box 36">
            <a:extLst>
              <a:ext uri="{FF2B5EF4-FFF2-40B4-BE49-F238E27FC236}">
                <a16:creationId xmlns:a16="http://schemas.microsoft.com/office/drawing/2014/main" xmlns="" id="{A64321BE-C931-BC40-8FF0-DCF858ED22E2}"/>
              </a:ext>
            </a:extLst>
          </p:cNvPr>
          <p:cNvSpPr txBox="1">
            <a:spLocks noChangeArrowheads="1"/>
          </p:cNvSpPr>
          <p:nvPr/>
        </p:nvSpPr>
        <p:spPr bwMode="auto">
          <a:xfrm>
            <a:off x="6553200" y="4822444"/>
            <a:ext cx="5410200" cy="156966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defPPr>
              <a:defRPr lang="en-GB"/>
            </a:defPPr>
            <a:lvl1pPr>
              <a:spcBef>
                <a:spcPct val="50000"/>
              </a:spcBef>
              <a:defRPr sz="1400">
                <a:solidFill>
                  <a:srgbClr val="000000"/>
                </a:solidFill>
              </a:defRPr>
            </a:lvl1pPr>
          </a:lstStyle>
          <a:p>
            <a:r>
              <a:rPr lang="en-GB" altLang="en-US" sz="1200" b="1" dirty="0"/>
              <a:t>Mission critical workloads are NOT supported on Software Defined Storage in IBM Cloud. </a:t>
            </a:r>
          </a:p>
          <a:p>
            <a:r>
              <a:rPr lang="en-GB" altLang="en-US" sz="1200" dirty="0"/>
              <a:t>If 100% Cloud is mandated then use Endurance for the % of workloads which are defined as mission critical and follow GTS Storage Strategy for the rest of the workloads. Unless the applications are Cloud native/ready in which case deployment on SDS is acceptable.</a:t>
            </a:r>
          </a:p>
          <a:p>
            <a:r>
              <a:rPr lang="en-GB" altLang="en-US" sz="1200" dirty="0"/>
              <a:t>See Slide 38 for more clarity on mission critical.</a:t>
            </a:r>
            <a:endParaRPr lang="en-US" altLang="en-US" sz="1200" dirty="0"/>
          </a:p>
        </p:txBody>
      </p:sp>
      <p:pic>
        <p:nvPicPr>
          <p:cNvPr id="10" name="Picture 9">
            <a:extLst>
              <a:ext uri="{FF2B5EF4-FFF2-40B4-BE49-F238E27FC236}">
                <a16:creationId xmlns:a16="http://schemas.microsoft.com/office/drawing/2014/main" xmlns="" id="{E790E132-5F46-2E41-B735-E0252B5D7CD5}"/>
              </a:ext>
            </a:extLst>
          </p:cNvPr>
          <p:cNvPicPr>
            <a:picLocks noChangeAspect="1"/>
          </p:cNvPicPr>
          <p:nvPr/>
        </p:nvPicPr>
        <p:blipFill rotWithShape="1">
          <a:blip r:embed="rId2">
            <a:extLst>
              <a:ext uri="{28A0092B-C50C-407E-A947-70E740481C1C}">
                <a14:useLocalDpi xmlns:a14="http://schemas.microsoft.com/office/drawing/2010/main" val="0"/>
              </a:ext>
            </a:extLst>
          </a:blip>
          <a:srcRect l="2056" t="2758" r="1874" b="2860"/>
          <a:stretch/>
        </p:blipFill>
        <p:spPr>
          <a:xfrm>
            <a:off x="101600" y="838199"/>
            <a:ext cx="11861800" cy="5029201"/>
          </a:xfrm>
          <a:prstGeom prst="rect">
            <a:avLst/>
          </a:prstGeom>
        </p:spPr>
      </p:pic>
    </p:spTree>
    <p:extLst>
      <p:ext uri="{BB962C8B-B14F-4D97-AF65-F5344CB8AC3E}">
        <p14:creationId xmlns:p14="http://schemas.microsoft.com/office/powerpoint/2010/main" val="2381224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11CE0691-E7C6-3E4D-AE29-8D41BB5296B1}"/>
              </a:ext>
            </a:extLst>
          </p:cNvPr>
          <p:cNvGraphicFramePr>
            <a:graphicFrameLocks noGrp="1"/>
          </p:cNvGraphicFramePr>
          <p:nvPr>
            <p:extLst>
              <p:ext uri="{D42A27DB-BD31-4B8C-83A1-F6EECF244321}">
                <p14:modId xmlns:p14="http://schemas.microsoft.com/office/powerpoint/2010/main" val="3825436605"/>
              </p:ext>
            </p:extLst>
          </p:nvPr>
        </p:nvGraphicFramePr>
        <p:xfrm>
          <a:off x="287866" y="1066800"/>
          <a:ext cx="11599336" cy="4769974"/>
        </p:xfrm>
        <a:graphic>
          <a:graphicData uri="http://schemas.openxmlformats.org/drawingml/2006/table">
            <a:tbl>
              <a:tblPr firstRow="1" bandRow="1">
                <a:tableStyleId>{21E4AEA4-8DFA-4A89-87EB-49C32662AFE0}</a:tableStyleId>
              </a:tblPr>
              <a:tblGrid>
                <a:gridCol w="2899834">
                  <a:extLst>
                    <a:ext uri="{9D8B030D-6E8A-4147-A177-3AD203B41FA5}">
                      <a16:colId xmlns:a16="http://schemas.microsoft.com/office/drawing/2014/main" xmlns="" val="671139468"/>
                    </a:ext>
                  </a:extLst>
                </a:gridCol>
                <a:gridCol w="2899834">
                  <a:extLst>
                    <a:ext uri="{9D8B030D-6E8A-4147-A177-3AD203B41FA5}">
                      <a16:colId xmlns:a16="http://schemas.microsoft.com/office/drawing/2014/main" xmlns="" val="865952628"/>
                    </a:ext>
                  </a:extLst>
                </a:gridCol>
                <a:gridCol w="2899834">
                  <a:extLst>
                    <a:ext uri="{9D8B030D-6E8A-4147-A177-3AD203B41FA5}">
                      <a16:colId xmlns:a16="http://schemas.microsoft.com/office/drawing/2014/main" xmlns="" val="1781144811"/>
                    </a:ext>
                  </a:extLst>
                </a:gridCol>
                <a:gridCol w="2899834">
                  <a:extLst>
                    <a:ext uri="{9D8B030D-6E8A-4147-A177-3AD203B41FA5}">
                      <a16:colId xmlns:a16="http://schemas.microsoft.com/office/drawing/2014/main" xmlns="" val="2085681463"/>
                    </a:ext>
                  </a:extLst>
                </a:gridCol>
              </a:tblGrid>
              <a:tr h="838200">
                <a:tc>
                  <a:txBody>
                    <a:bodyPr/>
                    <a:lstStyle/>
                    <a:p>
                      <a:r>
                        <a:rPr lang="en-US" sz="1800" dirty="0"/>
                        <a:t>Function</a:t>
                      </a:r>
                    </a:p>
                  </a:txBody>
                  <a:tcPr/>
                </a:tc>
                <a:tc>
                  <a:txBody>
                    <a:bodyPr/>
                    <a:lstStyle/>
                    <a:p>
                      <a:r>
                        <a:rPr lang="en-US" sz="1800" dirty="0"/>
                        <a:t>NetApp appliance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NetApp ONTAP Select</a:t>
                      </a:r>
                    </a:p>
                  </a:txBody>
                  <a:tcPr/>
                </a:tc>
                <a:tc>
                  <a:txBody>
                    <a:bodyPr/>
                    <a:lstStyle/>
                    <a:p>
                      <a:r>
                        <a:rPr lang="en-US" sz="1800" dirty="0"/>
                        <a:t>Compuverde</a:t>
                      </a:r>
                    </a:p>
                  </a:txBody>
                  <a:tcPr/>
                </a:tc>
                <a:extLst>
                  <a:ext uri="{0D108BD9-81ED-4DB2-BD59-A6C34878D82A}">
                    <a16:rowId xmlns:a16="http://schemas.microsoft.com/office/drawing/2014/main" xmlns="" val="3041880680"/>
                  </a:ext>
                </a:extLst>
              </a:tr>
              <a:tr h="425845">
                <a:tc>
                  <a:txBody>
                    <a:bodyPr/>
                    <a:lstStyle/>
                    <a:p>
                      <a:r>
                        <a:rPr lang="en-US" sz="1400" b="1" dirty="0"/>
                        <a:t>Deploy on IBM Cloud</a:t>
                      </a:r>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3979116503"/>
                  </a:ext>
                </a:extLst>
              </a:tr>
              <a:tr h="425845">
                <a:tc>
                  <a:txBody>
                    <a:bodyPr/>
                    <a:lstStyle/>
                    <a:p>
                      <a:r>
                        <a:rPr lang="en-US" sz="1400" b="1" dirty="0"/>
                        <a:t>On Premise Option</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Yes</a:t>
                      </a:r>
                    </a:p>
                  </a:txBody>
                  <a:tcPr/>
                </a:tc>
                <a:extLst>
                  <a:ext uri="{0D108BD9-81ED-4DB2-BD59-A6C34878D82A}">
                    <a16:rowId xmlns:a16="http://schemas.microsoft.com/office/drawing/2014/main" xmlns="" val="1940664549"/>
                  </a:ext>
                </a:extLst>
              </a:tr>
              <a:tr h="525014">
                <a:tc>
                  <a:txBody>
                    <a:bodyPr/>
                    <a:lstStyle/>
                    <a:p>
                      <a:r>
                        <a:rPr lang="en-US" sz="1400" b="1" dirty="0"/>
                        <a:t>Mission Critical Capable</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a:t>No</a:t>
                      </a:r>
                      <a:endParaRPr lang="en-US" sz="1200" dirty="0"/>
                    </a:p>
                  </a:txBody>
                  <a:tcPr/>
                </a:tc>
                <a:extLst>
                  <a:ext uri="{0D108BD9-81ED-4DB2-BD59-A6C34878D82A}">
                    <a16:rowId xmlns:a16="http://schemas.microsoft.com/office/drawing/2014/main" xmlns="" val="1291566062"/>
                  </a:ext>
                </a:extLst>
              </a:tr>
              <a:tr h="425845">
                <a:tc>
                  <a:txBody>
                    <a:bodyPr/>
                    <a:lstStyle/>
                    <a:p>
                      <a:r>
                        <a:rPr lang="en-US" sz="1400" b="1" dirty="0"/>
                        <a:t>Operational Maturity</a:t>
                      </a:r>
                    </a:p>
                  </a:txBody>
                  <a:tcPr/>
                </a:tc>
                <a:tc>
                  <a:txBody>
                    <a:bodyPr/>
                    <a:lstStyle/>
                    <a:p>
                      <a:pPr algn="ctr"/>
                      <a:r>
                        <a:rPr lang="en-US" sz="1200" dirty="0"/>
                        <a:t>Strong</a:t>
                      </a:r>
                    </a:p>
                  </a:txBody>
                  <a:tcPr/>
                </a:tc>
                <a:tc>
                  <a:txBody>
                    <a:bodyPr/>
                    <a:lstStyle/>
                    <a:p>
                      <a:pPr algn="ctr"/>
                      <a:r>
                        <a:rPr lang="en-US" sz="1200" dirty="0"/>
                        <a:t>Strong</a:t>
                      </a:r>
                    </a:p>
                  </a:txBody>
                  <a:tcPr/>
                </a:tc>
                <a:tc>
                  <a:txBody>
                    <a:bodyPr/>
                    <a:lstStyle/>
                    <a:p>
                      <a:pPr algn="ctr"/>
                      <a:r>
                        <a:rPr lang="en-US" sz="1200" dirty="0"/>
                        <a:t>Good</a:t>
                      </a:r>
                    </a:p>
                  </a:txBody>
                  <a:tcPr/>
                </a:tc>
                <a:extLst>
                  <a:ext uri="{0D108BD9-81ED-4DB2-BD59-A6C34878D82A}">
                    <a16:rowId xmlns:a16="http://schemas.microsoft.com/office/drawing/2014/main" xmlns="" val="3665972088"/>
                  </a:ext>
                </a:extLst>
              </a:tr>
              <a:tr h="425845">
                <a:tc>
                  <a:txBody>
                    <a:bodyPr/>
                    <a:lstStyle/>
                    <a:p>
                      <a:r>
                        <a:rPr lang="en-US" sz="1400" b="1" dirty="0"/>
                        <a:t>Protocol Support</a:t>
                      </a:r>
                    </a:p>
                  </a:txBody>
                  <a:tcPr/>
                </a:tc>
                <a:tc>
                  <a:txBody>
                    <a:bodyPr/>
                    <a:lstStyle/>
                    <a:p>
                      <a:pPr algn="ctr"/>
                      <a:r>
                        <a:rPr lang="en-US" sz="1200" dirty="0"/>
                        <a:t>Strong</a:t>
                      </a:r>
                    </a:p>
                  </a:txBody>
                  <a:tcPr/>
                </a:tc>
                <a:tc>
                  <a:txBody>
                    <a:bodyPr/>
                    <a:lstStyle/>
                    <a:p>
                      <a:pPr algn="ctr"/>
                      <a:r>
                        <a:rPr lang="en-US" sz="1200" dirty="0"/>
                        <a:t>Strong</a:t>
                      </a:r>
                    </a:p>
                  </a:txBody>
                  <a:tcPr/>
                </a:tc>
                <a:tc>
                  <a:txBody>
                    <a:bodyPr/>
                    <a:lstStyle/>
                    <a:p>
                      <a:pPr algn="ctr"/>
                      <a:r>
                        <a:rPr lang="en-US" sz="1200" dirty="0"/>
                        <a:t>Strong</a:t>
                      </a:r>
                    </a:p>
                  </a:txBody>
                  <a:tcPr/>
                </a:tc>
                <a:extLst>
                  <a:ext uri="{0D108BD9-81ED-4DB2-BD59-A6C34878D82A}">
                    <a16:rowId xmlns:a16="http://schemas.microsoft.com/office/drawing/2014/main" xmlns="" val="1146336977"/>
                  </a:ext>
                </a:extLst>
              </a:tr>
              <a:tr h="425845">
                <a:tc>
                  <a:txBody>
                    <a:bodyPr/>
                    <a:lstStyle/>
                    <a:p>
                      <a:r>
                        <a:rPr lang="en-US" sz="1400" b="1" dirty="0"/>
                        <a:t>Scaling</a:t>
                      </a:r>
                    </a:p>
                  </a:txBody>
                  <a:tcPr/>
                </a:tc>
                <a:tc>
                  <a:txBody>
                    <a:bodyPr/>
                    <a:lstStyle/>
                    <a:p>
                      <a:pPr algn="ctr"/>
                      <a:r>
                        <a:rPr lang="en-US" sz="1200" dirty="0"/>
                        <a:t>Strong</a:t>
                      </a:r>
                    </a:p>
                  </a:txBody>
                  <a:tcPr/>
                </a:tc>
                <a:tc>
                  <a:txBody>
                    <a:bodyPr/>
                    <a:lstStyle/>
                    <a:p>
                      <a:pPr algn="ctr"/>
                      <a:r>
                        <a:rPr lang="en-US" sz="1200" dirty="0"/>
                        <a:t>Moderate</a:t>
                      </a:r>
                    </a:p>
                  </a:txBody>
                  <a:tcPr/>
                </a:tc>
                <a:tc>
                  <a:txBody>
                    <a:bodyPr/>
                    <a:lstStyle/>
                    <a:p>
                      <a:pPr algn="ctr"/>
                      <a:r>
                        <a:rPr lang="en-US" sz="1200" dirty="0"/>
                        <a:t>Very Strong</a:t>
                      </a:r>
                    </a:p>
                  </a:txBody>
                  <a:tcPr/>
                </a:tc>
                <a:extLst>
                  <a:ext uri="{0D108BD9-81ED-4DB2-BD59-A6C34878D82A}">
                    <a16:rowId xmlns:a16="http://schemas.microsoft.com/office/drawing/2014/main" xmlns="" val="4066538884"/>
                  </a:ext>
                </a:extLst>
              </a:tr>
              <a:tr h="425845">
                <a:tc>
                  <a:txBody>
                    <a:bodyPr/>
                    <a:lstStyle/>
                    <a:p>
                      <a:r>
                        <a:rPr lang="en-US" sz="1400" b="1" dirty="0"/>
                        <a:t>Replication</a:t>
                      </a:r>
                    </a:p>
                  </a:txBody>
                  <a:tcPr/>
                </a:tc>
                <a:tc>
                  <a:txBody>
                    <a:bodyPr/>
                    <a:lstStyle/>
                    <a:p>
                      <a:pPr algn="ctr"/>
                      <a:r>
                        <a:rPr lang="en-US" sz="1200" dirty="0"/>
                        <a:t>Strong</a:t>
                      </a:r>
                    </a:p>
                  </a:txBody>
                  <a:tcPr/>
                </a:tc>
                <a:tc>
                  <a:txBody>
                    <a:bodyPr/>
                    <a:lstStyle/>
                    <a:p>
                      <a:pPr algn="ctr"/>
                      <a:r>
                        <a:rPr lang="en-US" sz="1200" dirty="0"/>
                        <a:t>Strong</a:t>
                      </a:r>
                    </a:p>
                  </a:txBody>
                  <a:tcPr/>
                </a:tc>
                <a:tc>
                  <a:txBody>
                    <a:bodyPr/>
                    <a:lstStyle/>
                    <a:p>
                      <a:pPr algn="ctr"/>
                      <a:r>
                        <a:rPr lang="en-US" sz="1200" dirty="0"/>
                        <a:t>Weak</a:t>
                      </a:r>
                    </a:p>
                  </a:txBody>
                  <a:tcPr/>
                </a:tc>
                <a:extLst>
                  <a:ext uri="{0D108BD9-81ED-4DB2-BD59-A6C34878D82A}">
                    <a16:rowId xmlns:a16="http://schemas.microsoft.com/office/drawing/2014/main" xmlns="" val="541511999"/>
                  </a:ext>
                </a:extLst>
              </a:tr>
              <a:tr h="425845">
                <a:tc>
                  <a:txBody>
                    <a:bodyPr/>
                    <a:lstStyle/>
                    <a:p>
                      <a:r>
                        <a:rPr lang="en-US" sz="1400" b="1" dirty="0"/>
                        <a:t>Backup Options</a:t>
                      </a:r>
                    </a:p>
                  </a:txBody>
                  <a:tcPr/>
                </a:tc>
                <a:tc>
                  <a:txBody>
                    <a:bodyPr/>
                    <a:lstStyle/>
                    <a:p>
                      <a:pPr algn="ctr"/>
                      <a:r>
                        <a:rPr lang="en-US" sz="1200" dirty="0"/>
                        <a:t>Strong</a:t>
                      </a:r>
                    </a:p>
                  </a:txBody>
                  <a:tcPr/>
                </a:tc>
                <a:tc>
                  <a:txBody>
                    <a:bodyPr/>
                    <a:lstStyle/>
                    <a:p>
                      <a:pPr algn="ctr"/>
                      <a:r>
                        <a:rPr lang="en-US" sz="1200" dirty="0"/>
                        <a:t>Strong</a:t>
                      </a:r>
                    </a:p>
                  </a:txBody>
                  <a:tcPr/>
                </a:tc>
                <a:tc>
                  <a:txBody>
                    <a:bodyPr/>
                    <a:lstStyle/>
                    <a:p>
                      <a:pPr algn="ctr"/>
                      <a:r>
                        <a:rPr lang="en-US" sz="1200" dirty="0"/>
                        <a:t>Weak</a:t>
                      </a:r>
                    </a:p>
                  </a:txBody>
                  <a:tcPr/>
                </a:tc>
                <a:extLst>
                  <a:ext uri="{0D108BD9-81ED-4DB2-BD59-A6C34878D82A}">
                    <a16:rowId xmlns:a16="http://schemas.microsoft.com/office/drawing/2014/main" xmlns="" val="836785305"/>
                  </a:ext>
                </a:extLst>
              </a:tr>
              <a:tr h="425845">
                <a:tc>
                  <a:txBody>
                    <a:bodyPr/>
                    <a:lstStyle/>
                    <a:p>
                      <a:r>
                        <a:rPr lang="en-US" sz="1400" b="1" dirty="0"/>
                        <a:t>Strategic</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4128877911"/>
                  </a:ext>
                </a:extLst>
              </a:tr>
            </a:tbl>
          </a:graphicData>
        </a:graphic>
      </p:graphicFrame>
      <p:sp>
        <p:nvSpPr>
          <p:cNvPr id="5" name="Title 1">
            <a:extLst>
              <a:ext uri="{FF2B5EF4-FFF2-40B4-BE49-F238E27FC236}">
                <a16:creationId xmlns:a16="http://schemas.microsoft.com/office/drawing/2014/main" xmlns="" id="{B1F8F314-CB80-254B-A086-74DC706B61C5}"/>
              </a:ext>
            </a:extLst>
          </p:cNvPr>
          <p:cNvSpPr txBox="1">
            <a:spLocks/>
          </p:cNvSpPr>
          <p:nvPr/>
        </p:nvSpPr>
        <p:spPr bwMode="auto">
          <a:xfrm>
            <a:off x="2300287"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a:t>
            </a:r>
            <a:r>
              <a:rPr lang="en-US" sz="1600" kern="0">
                <a:solidFill>
                  <a:schemeClr val="bg1"/>
                </a:solidFill>
                <a:latin typeface="+mn-lt"/>
              </a:rPr>
              <a:t>- File </a:t>
            </a:r>
            <a:r>
              <a:rPr lang="en-US" sz="1600" kern="0" dirty="0">
                <a:solidFill>
                  <a:schemeClr val="bg1"/>
                </a:solidFill>
                <a:latin typeface="+mn-lt"/>
              </a:rPr>
              <a:t>technology comparison</a:t>
            </a:r>
          </a:p>
        </p:txBody>
      </p:sp>
      <p:sp>
        <p:nvSpPr>
          <p:cNvPr id="3" name="Title 2">
            <a:extLst>
              <a:ext uri="{FF2B5EF4-FFF2-40B4-BE49-F238E27FC236}">
                <a16:creationId xmlns:a16="http://schemas.microsoft.com/office/drawing/2014/main" xmlns="" id="{D2D16ED3-F46C-7343-B27F-82A10CB70483}"/>
              </a:ext>
            </a:extLst>
          </p:cNvPr>
          <p:cNvSpPr>
            <a:spLocks noGrp="1"/>
          </p:cNvSpPr>
          <p:nvPr>
            <p:ph type="title"/>
          </p:nvPr>
        </p:nvSpPr>
        <p:spPr/>
        <p:txBody>
          <a:bodyPr/>
          <a:lstStyle/>
          <a:p>
            <a:r>
              <a:rPr lang="en-GB" dirty="0"/>
              <a:t>File Technology Strength/Weakness Comparison</a:t>
            </a:r>
            <a:endParaRPr lang="en-US" dirty="0"/>
          </a:p>
        </p:txBody>
      </p:sp>
    </p:spTree>
    <p:extLst>
      <p:ext uri="{BB962C8B-B14F-4D97-AF65-F5344CB8AC3E}">
        <p14:creationId xmlns:p14="http://schemas.microsoft.com/office/powerpoint/2010/main" val="3923033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Costs </a:t>
            </a:r>
            <a:r>
              <a:rPr lang="en-US" sz="2800" cap="small" dirty="0">
                <a:latin typeface="Arial" panose="020B0604020202020204" pitchFamily="34" charset="0"/>
                <a:cs typeface="Arial" panose="020B0604020202020204" pitchFamily="34" charset="0"/>
              </a:rPr>
              <a:t>(not price)</a:t>
            </a:r>
            <a:endParaRPr lang="en-US" cap="small"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1733015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1C285BEC-D5C5-344E-BC4A-D13353AE72C7}"/>
              </a:ext>
            </a:extLst>
          </p:cNvPr>
          <p:cNvGraphicFramePr>
            <a:graphicFrameLocks noGrp="1"/>
          </p:cNvGraphicFramePr>
          <p:nvPr>
            <p:extLst>
              <p:ext uri="{D42A27DB-BD31-4B8C-83A1-F6EECF244321}">
                <p14:modId xmlns:p14="http://schemas.microsoft.com/office/powerpoint/2010/main" val="3201497316"/>
              </p:ext>
            </p:extLst>
          </p:nvPr>
        </p:nvGraphicFramePr>
        <p:xfrm>
          <a:off x="228600" y="874675"/>
          <a:ext cx="11658600" cy="4221264"/>
        </p:xfrm>
        <a:graphic>
          <a:graphicData uri="http://schemas.openxmlformats.org/drawingml/2006/table">
            <a:tbl>
              <a:tblPr/>
              <a:tblGrid>
                <a:gridCol w="3146969">
                  <a:extLst>
                    <a:ext uri="{9D8B030D-6E8A-4147-A177-3AD203B41FA5}">
                      <a16:colId xmlns:a16="http://schemas.microsoft.com/office/drawing/2014/main" xmlns="" val="20000"/>
                    </a:ext>
                  </a:extLst>
                </a:gridCol>
                <a:gridCol w="4625431">
                  <a:extLst>
                    <a:ext uri="{9D8B030D-6E8A-4147-A177-3AD203B41FA5}">
                      <a16:colId xmlns:a16="http://schemas.microsoft.com/office/drawing/2014/main" xmlns="" val="20001"/>
                    </a:ext>
                  </a:extLst>
                </a:gridCol>
                <a:gridCol w="1893277">
                  <a:extLst>
                    <a:ext uri="{9D8B030D-6E8A-4147-A177-3AD203B41FA5}">
                      <a16:colId xmlns:a16="http://schemas.microsoft.com/office/drawing/2014/main" xmlns="" val="20002"/>
                    </a:ext>
                  </a:extLst>
                </a:gridCol>
                <a:gridCol w="1992923">
                  <a:extLst>
                    <a:ext uri="{9D8B030D-6E8A-4147-A177-3AD203B41FA5}">
                      <a16:colId xmlns:a16="http://schemas.microsoft.com/office/drawing/2014/main" xmlns="" val="20003"/>
                    </a:ext>
                  </a:extLst>
                </a:gridCol>
              </a:tblGrid>
              <a:tr h="235447">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200" b="1" i="0" u="none" strike="noStrike" cap="none" normalizeH="0" baseline="0" dirty="0">
                          <a:ln>
                            <a:noFill/>
                          </a:ln>
                          <a:solidFill>
                            <a:srgbClr val="FFFFFF"/>
                          </a:solidFill>
                          <a:effectLst/>
                          <a:latin typeface="Arial" charset="0"/>
                          <a:ea typeface="SimSun" charset="-122"/>
                          <a:cs typeface="ＭＳ Ｐゴシック" charset="-128"/>
                        </a:rPr>
                        <a:t>Technology</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200" b="1" i="0" u="none" strike="noStrike" cap="none" normalizeH="0" baseline="0" dirty="0">
                          <a:ln>
                            <a:noFill/>
                          </a:ln>
                          <a:solidFill>
                            <a:srgbClr val="FFFFFF"/>
                          </a:solidFill>
                          <a:effectLst/>
                          <a:latin typeface="Arial" charset="0"/>
                          <a:ea typeface="SimSun" charset="-122"/>
                          <a:cs typeface="ＭＳ Ｐゴシック" charset="-128"/>
                        </a:rPr>
                        <a:t>Use Case/comments</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200" b="1" i="0" u="none" strike="noStrike" cap="none" normalizeH="0" baseline="0" dirty="0">
                          <a:ln>
                            <a:noFill/>
                          </a:ln>
                          <a:solidFill>
                            <a:srgbClr val="FFFFFF"/>
                          </a:solidFill>
                          <a:effectLst/>
                          <a:latin typeface="Arial" charset="0"/>
                          <a:ea typeface="SimSun" charset="-122"/>
                          <a:cs typeface="ＭＳ Ｐゴシック" charset="-128"/>
                        </a:rPr>
                        <a:t>Storage Tech Cost *</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200" b="1" i="0" u="none" strike="noStrike" cap="none" normalizeH="0" baseline="0" dirty="0">
                          <a:ln>
                            <a:noFill/>
                          </a:ln>
                          <a:solidFill>
                            <a:srgbClr val="FFFFFF"/>
                          </a:solidFill>
                          <a:effectLst/>
                          <a:latin typeface="Arial" charset="0"/>
                          <a:ea typeface="SimSun" charset="-122"/>
                          <a:cs typeface="ＭＳ Ｐゴシック" charset="-128"/>
                        </a:rPr>
                        <a:t>Solution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200" b="1" i="0" u="none" strike="noStrike" cap="none" normalizeH="0" baseline="0" dirty="0">
                          <a:ln>
                            <a:noFill/>
                          </a:ln>
                          <a:solidFill>
                            <a:srgbClr val="FFFFFF"/>
                          </a:solidFill>
                          <a:effectLst/>
                          <a:latin typeface="Arial" charset="0"/>
                          <a:ea typeface="SimSun" charset="-122"/>
                          <a:cs typeface="ＭＳ Ｐゴシック" charset="-128"/>
                        </a:rPr>
                        <a:t>Cost **</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13933">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Non-virtualized Enterprise Flash (A9000)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All Flash Design </a:t>
                      </a:r>
                      <a:r>
                        <a:rPr kumimoji="0" lang="en-US" altLang="x-none" sz="12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chemeClr val="tx1"/>
                          </a:solidFill>
                          <a:effectLst/>
                          <a:latin typeface="Arial" charset="0"/>
                          <a:ea typeface="SimSun" charset="-122"/>
                          <a:cs typeface="ＭＳ Ｐゴシック" charset="-128"/>
                        </a:rPr>
                        <a:t>Super high performance on premise block storage. High feature/function.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chemeClr val="tx1"/>
                          </a:solidFill>
                          <a:effectLst/>
                          <a:latin typeface="Arial" charset="0"/>
                          <a:ea typeface="SimSun" charset="-122"/>
                          <a:cs typeface="ＭＳ Ｐゴシック" charset="-128"/>
                        </a:rPr>
                        <a:t>Mission Critical.</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FC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iSCSI</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xmlns="" val="10001"/>
                  </a:ext>
                </a:extLst>
              </a:tr>
              <a:tr h="313933">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Non-virtualized Enterprise blended/tiered (A9000/XIV)</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2 Tier building block design </a:t>
                      </a:r>
                      <a:r>
                        <a:rPr kumimoji="0" lang="en-US" altLang="x-none" sz="12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Arial" charset="0"/>
                          <a:ea typeface="SimSun" charset="-122"/>
                          <a:cs typeface="ＭＳ Ｐゴシック" charset="-128"/>
                        </a:rPr>
                        <a:t>Mixed super high performance and high performance. High feature/function.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Arial" charset="0"/>
                          <a:ea typeface="SimSun" charset="-122"/>
                          <a:cs typeface="ＭＳ Ｐゴシック" charset="-128"/>
                        </a:rPr>
                        <a:t>Mission Critical.</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rPr>
                        <a:t>$$</a:t>
                      </a:r>
                      <a:endPar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FC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iSCSI</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2"/>
                  </a:ext>
                </a:extLst>
              </a:tr>
              <a:tr h="306084">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Arial" charset="0"/>
                          <a:ea typeface="SimSun" charset="-122"/>
                          <a:cs typeface="ＭＳ Ｐゴシック" charset="-128"/>
                        </a:rPr>
                        <a:t>Virtualized Enterprise blended/tiered (SVC)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Arial" charset="0"/>
                          <a:ea typeface="SimSun" charset="-122"/>
                          <a:cs typeface="ＭＳ Ｐゴシック" charset="-128"/>
                        </a:rPr>
                        <a:t>Traditional SVC Design</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chemeClr val="tx1"/>
                          </a:solidFill>
                          <a:effectLst/>
                          <a:latin typeface="Arial" charset="0"/>
                          <a:ea typeface="SimSun" charset="-122"/>
                          <a:cs typeface="ＭＳ Ｐゴシック" charset="-128"/>
                        </a:rPr>
                        <a:t>Virtualized blended performance solution. Super high end feature/function.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chemeClr val="tx1"/>
                          </a:solidFill>
                          <a:effectLst/>
                          <a:latin typeface="Arial" charset="0"/>
                          <a:ea typeface="SimSun" charset="-122"/>
                          <a:cs typeface="ＭＳ Ｐゴシック" charset="-128"/>
                        </a:rPr>
                        <a:t>Mission Critical.</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xmlns="" val="10003"/>
                  </a:ext>
                </a:extLst>
              </a:tr>
              <a:tr h="219749">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SDS Block Off-Premise</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Arial" charset="0"/>
                          <a:ea typeface="SimSun" charset="-122"/>
                          <a:cs typeface="ＭＳ Ｐゴシック" charset="-128"/>
                        </a:rPr>
                        <a:t>Medium performance. Non-mission critical. Medium feature/function</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vSAN</a:t>
                      </a:r>
                      <a:b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b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SA</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vSAN</a:t>
                      </a:r>
                      <a:b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b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SA</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4"/>
                  </a:ext>
                </a:extLst>
              </a:tr>
              <a:tr h="219749">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SDS File On-Premise</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Medium performance. Non-mission critical. Medium feature/function</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x-none" sz="1100" b="0" i="0" u="none" strike="noStrike" cap="none" normalizeH="0" baseline="0" dirty="0">
                          <a:ln>
                            <a:noFill/>
                          </a:ln>
                          <a:solidFill>
                            <a:srgbClr val="000000"/>
                          </a:solidFill>
                          <a:effectLst/>
                          <a:latin typeface="Arial" charset="0"/>
                          <a:ea typeface="SimSun" charset="-122"/>
                          <a:cs typeface="ＭＳ Ｐゴシック" charset="-128"/>
                        </a:rPr>
                        <a:t>$$$</a:t>
                      </a:r>
                      <a:endPar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xmlns="" val="10005"/>
                  </a:ext>
                </a:extLst>
              </a:tr>
              <a:tr h="3060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SDS File Off-Premise</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Medium performance. Non-mission critical. Medium feature/function</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CV</a:t>
                      </a:r>
                      <a:b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b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NetApp OTS</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CV</a:t>
                      </a:r>
                      <a:b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b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 NetApp OTS</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xmlns="" val="2305034164"/>
                  </a:ext>
                </a:extLst>
              </a:tr>
              <a:tr h="306084">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Cloud Object Storage – Bluemix dedicated/shared</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Low performance </a:t>
                      </a:r>
                      <a:r>
                        <a:rPr kumimoji="0" lang="mr-IN" altLang="x-none" sz="1100" b="0" i="0" u="none" strike="noStrike" cap="none" normalizeH="0" baseline="0" dirty="0">
                          <a:ln>
                            <a:noFill/>
                          </a:ln>
                          <a:solidFill>
                            <a:srgbClr val="000000"/>
                          </a:solidFill>
                          <a:effectLst/>
                          <a:latin typeface="Arial" charset="0"/>
                          <a:ea typeface="SimSun" charset="-122"/>
                          <a:cs typeface="ＭＳ Ｐゴシック" charset="-128"/>
                        </a:rPr>
                        <a:t>–</a:t>
                      </a: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good for large objects like video/audio.  Good for vaulting and archive.</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6"/>
                  </a:ext>
                </a:extLst>
              </a:tr>
              <a:tr h="257062">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Cloud Object Storage </a:t>
                      </a:r>
                      <a:r>
                        <a:rPr kumimoji="0" lang="mr-IN" altLang="x-none" sz="1100" b="0" i="0" u="none" strike="noStrike" cap="none" normalizeH="0" baseline="0" dirty="0">
                          <a:ln>
                            <a:noFill/>
                          </a:ln>
                          <a:solidFill>
                            <a:srgbClr val="000000"/>
                          </a:solidFill>
                          <a:effectLst/>
                          <a:latin typeface="Arial" charset="0"/>
                          <a:ea typeface="SimSun" charset="-122"/>
                          <a:cs typeface="ＭＳ Ｐゴシック" charset="-128"/>
                        </a:rPr>
                        <a:t>–</a:t>
                      </a:r>
                      <a:r>
                        <a:rPr kumimoji="0" lang="sv-SE" altLang="x-none" sz="1100" b="0" i="0" u="none" strike="noStrike" cap="none" normalizeH="0" baseline="0" dirty="0">
                          <a:ln>
                            <a:noFill/>
                          </a:ln>
                          <a:solidFill>
                            <a:srgbClr val="000000"/>
                          </a:solidFill>
                          <a:effectLst/>
                          <a:latin typeface="Arial" charset="0"/>
                          <a:ea typeface="SimSun" charset="-122"/>
                          <a:cs typeface="ＭＳ Ｐゴシック" charset="-128"/>
                        </a:rPr>
                        <a:t> O</a:t>
                      </a: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n-</a:t>
                      </a:r>
                      <a:r>
                        <a:rPr kumimoji="0" lang="en-US" altLang="x-none" sz="1100" b="0" i="0" u="none" strike="noStrike" cap="none" normalizeH="0" baseline="0" dirty="0" err="1">
                          <a:ln>
                            <a:noFill/>
                          </a:ln>
                          <a:solidFill>
                            <a:srgbClr val="000000"/>
                          </a:solidFill>
                          <a:effectLst/>
                          <a:latin typeface="Arial" charset="0"/>
                          <a:ea typeface="SimSun" charset="-122"/>
                          <a:cs typeface="ＭＳ Ｐゴシック" charset="-128"/>
                        </a:rPr>
                        <a:t>prem</a:t>
                      </a: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IBM COS local</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Low performance </a:t>
                      </a:r>
                      <a:r>
                        <a:rPr kumimoji="0" lang="mr-IN" altLang="x-none" sz="1100" b="0" i="0" u="none" strike="noStrike" cap="none" normalizeH="0" baseline="0" dirty="0">
                          <a:ln>
                            <a:noFill/>
                          </a:ln>
                          <a:solidFill>
                            <a:srgbClr val="000000"/>
                          </a:solidFill>
                          <a:effectLst/>
                          <a:latin typeface="Arial" charset="0"/>
                          <a:ea typeface="SimSun" charset="-122"/>
                          <a:cs typeface="ＭＳ Ｐゴシック" charset="-128"/>
                        </a:rPr>
                        <a:t>–</a:t>
                      </a: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 good for large objects like video/audio.  Good for vaulting</a:t>
                      </a:r>
                      <a:r>
                        <a:rPr kumimoji="0" lang="en-US" altLang="x-none" sz="1100" b="0" i="0" u="none" strike="noStrike" cap="none" normalizeH="0" baseline="0" dirty="0">
                          <a:ln>
                            <a:noFill/>
                          </a:ln>
                          <a:solidFill>
                            <a:schemeClr val="tx1"/>
                          </a:solidFill>
                          <a:effectLst/>
                          <a:latin typeface="Arial" charset="0"/>
                          <a:ea typeface="SimSun" charset="-122"/>
                          <a:cs typeface="ＭＳ Ｐゴシック" charset="-128"/>
                        </a:rPr>
                        <a:t> and archive.</a:t>
                      </a:r>
                      <a:endPar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rPr>
                        <a:t>$</a:t>
                      </a: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ts val="600"/>
                        </a:spcBef>
                        <a:buClr>
                          <a:srgbClr val="000000"/>
                        </a:buClr>
                        <a:buSzPct val="100000"/>
                        <a:buFont typeface="Times New Roman" charset="0"/>
                        <a:defRPr sz="1400">
                          <a:solidFill>
                            <a:srgbClr val="000000"/>
                          </a:solidFill>
                          <a:latin typeface="Arial" charset="0"/>
                          <a:ea typeface="SimSun" charset="-122"/>
                        </a:defRPr>
                      </a:lvl1pPr>
                      <a:lvl2pPr marL="457200">
                        <a:spcBef>
                          <a:spcPts val="563"/>
                        </a:spcBef>
                        <a:buClr>
                          <a:srgbClr val="000000"/>
                        </a:buClr>
                        <a:buSzPct val="100000"/>
                        <a:buFont typeface="Times New Roman" charset="0"/>
                        <a:defRPr sz="1300">
                          <a:solidFill>
                            <a:srgbClr val="003399"/>
                          </a:solidFill>
                          <a:latin typeface="Arial" charset="0"/>
                          <a:ea typeface="SimSun" charset="-122"/>
                        </a:defRPr>
                      </a:lvl2pPr>
                      <a:lvl3pPr marL="914400">
                        <a:spcBef>
                          <a:spcPts val="563"/>
                        </a:spcBef>
                        <a:buClr>
                          <a:srgbClr val="000000"/>
                        </a:buClr>
                        <a:buSzPct val="100000"/>
                        <a:buFont typeface="Times New Roman" charset="0"/>
                        <a:defRPr sz="1300">
                          <a:solidFill>
                            <a:srgbClr val="000000"/>
                          </a:solidFill>
                          <a:latin typeface="Arial" charset="0"/>
                          <a:ea typeface="SimSun" charset="-122"/>
                        </a:defRPr>
                      </a:lvl3pPr>
                      <a:lvl4pPr marL="1371600">
                        <a:spcBef>
                          <a:spcPts val="525"/>
                        </a:spcBef>
                        <a:buClr>
                          <a:srgbClr val="000000"/>
                        </a:buClr>
                        <a:buSzPct val="100000"/>
                        <a:buFont typeface="Times New Roman" charset="0"/>
                        <a:defRPr sz="1200">
                          <a:solidFill>
                            <a:srgbClr val="000000"/>
                          </a:solidFill>
                          <a:latin typeface="Arial" charset="0"/>
                          <a:ea typeface="SimSun" charset="-122"/>
                        </a:defRPr>
                      </a:lvl4pPr>
                      <a:lvl5pPr marL="1828800">
                        <a:spcBef>
                          <a:spcPts val="563"/>
                        </a:spcBef>
                        <a:buClr>
                          <a:srgbClr val="000000"/>
                        </a:buClr>
                        <a:buSzPct val="100000"/>
                        <a:buFont typeface="Times New Roman" charset="0"/>
                        <a:defRPr sz="1300">
                          <a:solidFill>
                            <a:srgbClr val="000000"/>
                          </a:solidFill>
                          <a:latin typeface="Arial" charset="0"/>
                          <a:ea typeface="SimSun" charset="-122"/>
                        </a:defRPr>
                      </a:lvl5pPr>
                      <a:lvl6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6pPr>
                      <a:lvl7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7pPr>
                      <a:lvl8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8pPr>
                      <a:lvl9pPr indent="-228600" eaLnBrk="0" fontAlgn="base" hangingPunct="0">
                        <a:spcBef>
                          <a:spcPts val="563"/>
                        </a:spcBef>
                        <a:spcAft>
                          <a:spcPct val="0"/>
                        </a:spcAft>
                        <a:buClr>
                          <a:srgbClr val="000000"/>
                        </a:buClr>
                        <a:buSzPct val="100000"/>
                        <a:buFont typeface="Times New Roman" charset="0"/>
                        <a:defRPr sz="1300">
                          <a:solidFill>
                            <a:srgbClr val="000000"/>
                          </a:solidFill>
                          <a:latin typeface="Arial" charset="0"/>
                          <a:ea typeface="SimSun"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x-none" sz="1100" b="0" i="0" u="none" strike="noStrike" cap="none" normalizeH="0" baseline="0" dirty="0">
                          <a:ln>
                            <a:noFill/>
                          </a:ln>
                          <a:solidFill>
                            <a:srgbClr val="000000"/>
                          </a:solidFill>
                          <a:effectLst/>
                          <a:latin typeface="Arial" charset="0"/>
                          <a:ea typeface="SimSun" charset="-122"/>
                          <a:cs typeface="ＭＳ Ｐゴシック" charset="-128"/>
                        </a:rPr>
                        <a:t>$$</a:t>
                      </a:r>
                      <a:endParaRPr kumimoji="0" lang="en-US" altLang="x-none" sz="1100" b="0" i="0" u="none" strike="noStrike" cap="none" normalizeH="0" baseline="0" dirty="0">
                        <a:ln>
                          <a:noFill/>
                        </a:ln>
                        <a:solidFill>
                          <a:srgbClr val="000000"/>
                        </a:solidFill>
                        <a:effectLst/>
                        <a:latin typeface="Arial" charset="0"/>
                        <a:ea typeface="SimSun" charset="-122"/>
                        <a:cs typeface="ＭＳ Ｐゴシック" charset="-128"/>
                      </a:endParaRPr>
                    </a:p>
                  </a:txBody>
                  <a:tcPr marL="91449" marR="91449"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xmlns="" val="10007"/>
                  </a:ext>
                </a:extLst>
              </a:tr>
            </a:tbl>
          </a:graphicData>
        </a:graphic>
      </p:graphicFrame>
      <p:sp>
        <p:nvSpPr>
          <p:cNvPr id="7" name="Rectangle 1">
            <a:extLst>
              <a:ext uri="{FF2B5EF4-FFF2-40B4-BE49-F238E27FC236}">
                <a16:creationId xmlns:a16="http://schemas.microsoft.com/office/drawing/2014/main" xmlns="" id="{62AD6899-57A8-5B4B-98FE-33A6CBD3EA13}"/>
              </a:ext>
            </a:extLst>
          </p:cNvPr>
          <p:cNvSpPr>
            <a:spLocks noChangeArrowheads="1"/>
          </p:cNvSpPr>
          <p:nvPr/>
        </p:nvSpPr>
        <p:spPr bwMode="auto">
          <a:xfrm>
            <a:off x="228600" y="5181600"/>
            <a:ext cx="1008211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1000" dirty="0">
                <a:solidFill>
                  <a:schemeClr val="accent6"/>
                </a:solidFill>
                <a:latin typeface="Arial" charset="0"/>
                <a:ea typeface="Arial" charset="0"/>
                <a:cs typeface="Arial" charset="0"/>
              </a:rPr>
              <a:t>*Costs based on total Storage HW/SW/</a:t>
            </a:r>
            <a:r>
              <a:rPr lang="en-US" sz="1000" dirty="0" err="1">
                <a:solidFill>
                  <a:schemeClr val="accent6"/>
                </a:solidFill>
                <a:latin typeface="Arial" charset="0"/>
                <a:ea typeface="Arial" charset="0"/>
                <a:cs typeface="Arial" charset="0"/>
              </a:rPr>
              <a:t>Maint</a:t>
            </a:r>
            <a:r>
              <a:rPr lang="en-US" sz="1000" dirty="0">
                <a:solidFill>
                  <a:schemeClr val="accent6"/>
                </a:solidFill>
                <a:latin typeface="Arial" charset="0"/>
                <a:ea typeface="Arial" charset="0"/>
                <a:cs typeface="Arial" charset="0"/>
              </a:rPr>
              <a:t> </a:t>
            </a:r>
          </a:p>
          <a:p>
            <a:pPr>
              <a:defRPr/>
            </a:pPr>
            <a:r>
              <a:rPr lang="en-US" sz="1000" dirty="0">
                <a:solidFill>
                  <a:schemeClr val="accent6"/>
                </a:solidFill>
                <a:latin typeface="Arial" charset="0"/>
                <a:ea typeface="Arial" charset="0"/>
                <a:cs typeface="Arial" charset="0"/>
              </a:rPr>
              <a:t>**  Costs based on total HW/SW/</a:t>
            </a:r>
            <a:r>
              <a:rPr lang="en-US" sz="1000" dirty="0" err="1">
                <a:solidFill>
                  <a:schemeClr val="accent6"/>
                </a:solidFill>
                <a:latin typeface="Arial" charset="0"/>
                <a:ea typeface="Arial" charset="0"/>
                <a:cs typeface="Arial" charset="0"/>
              </a:rPr>
              <a:t>Maint</a:t>
            </a:r>
            <a:r>
              <a:rPr lang="en-US" sz="1000" dirty="0">
                <a:solidFill>
                  <a:schemeClr val="accent6"/>
                </a:solidFill>
                <a:latin typeface="Arial" charset="0"/>
                <a:ea typeface="Arial" charset="0"/>
                <a:cs typeface="Arial" charset="0"/>
              </a:rPr>
              <a:t>/Facilities/</a:t>
            </a:r>
            <a:r>
              <a:rPr lang="en-US" sz="1000" dirty="0" err="1">
                <a:solidFill>
                  <a:schemeClr val="accent6"/>
                </a:solidFill>
                <a:latin typeface="Arial" charset="0"/>
                <a:ea typeface="Arial" charset="0"/>
                <a:cs typeface="Arial" charset="0"/>
              </a:rPr>
              <a:t>etc</a:t>
            </a:r>
            <a:r>
              <a:rPr lang="en-US" sz="1000" dirty="0">
                <a:solidFill>
                  <a:schemeClr val="accent6"/>
                </a:solidFill>
                <a:latin typeface="Arial" charset="0"/>
                <a:ea typeface="Arial" charset="0"/>
                <a:cs typeface="Arial" charset="0"/>
              </a:rPr>
              <a:t> </a:t>
            </a:r>
          </a:p>
          <a:p>
            <a:pPr>
              <a:defRPr/>
            </a:pPr>
            <a:r>
              <a:rPr lang="en-US" sz="1000" dirty="0">
                <a:solidFill>
                  <a:schemeClr val="accent6"/>
                </a:solidFill>
                <a:latin typeface="Arial" charset="0"/>
                <a:ea typeface="Arial" charset="0"/>
                <a:cs typeface="Arial" charset="0"/>
              </a:rPr>
              <a:t>*** A9000 requires some specific feature enhancements in order to move to our default standard solutions</a:t>
            </a:r>
          </a:p>
          <a:p>
            <a:pPr>
              <a:defRPr/>
            </a:pPr>
            <a:r>
              <a:rPr lang="en-US" sz="1000" dirty="0">
                <a:solidFill>
                  <a:schemeClr val="tx1"/>
                </a:solidFill>
                <a:latin typeface="Arial" charset="0"/>
                <a:ea typeface="Arial" charset="0"/>
                <a:cs typeface="Arial" charset="0"/>
              </a:rPr>
              <a:t>--- Solution costs include needed labor for admin/arch/PCM and SW/HW including storage devices, fabric costs, Spectrum Control</a:t>
            </a:r>
          </a:p>
          <a:p>
            <a:pPr>
              <a:defRPr/>
            </a:pPr>
            <a:r>
              <a:rPr lang="en-US" sz="1000" dirty="0">
                <a:solidFill>
                  <a:schemeClr val="tx1"/>
                </a:solidFill>
                <a:latin typeface="Arial" charset="0"/>
                <a:ea typeface="Arial" charset="0"/>
                <a:cs typeface="Arial" charset="0"/>
              </a:rPr>
              <a:t>--- Stated rates and ratios are accurate for a generic business environment and are only intended for high level discussion purposes. Any price presented to a customer should be developed from SDM/</a:t>
            </a:r>
            <a:r>
              <a:rPr lang="en-US" sz="1000" dirty="0" err="1">
                <a:solidFill>
                  <a:schemeClr val="tx1"/>
                </a:solidFill>
                <a:latin typeface="Arial" charset="0"/>
                <a:ea typeface="Arial" charset="0"/>
                <a:cs typeface="Arial" charset="0"/>
              </a:rPr>
              <a:t>FwB</a:t>
            </a:r>
            <a:r>
              <a:rPr lang="en-US" sz="1000" dirty="0">
                <a:solidFill>
                  <a:schemeClr val="tx1"/>
                </a:solidFill>
                <a:latin typeface="Arial" charset="0"/>
                <a:ea typeface="Arial" charset="0"/>
                <a:cs typeface="Arial" charset="0"/>
              </a:rPr>
              <a:t> and approved by a </a:t>
            </a:r>
            <a:r>
              <a:rPr lang="en-US" sz="1000" dirty="0" err="1">
                <a:solidFill>
                  <a:schemeClr val="tx1"/>
                </a:solidFill>
                <a:latin typeface="Arial" charset="0"/>
                <a:ea typeface="Arial" charset="0"/>
                <a:cs typeface="Arial" charset="0"/>
              </a:rPr>
              <a:t>Pricer</a:t>
            </a:r>
            <a:r>
              <a:rPr lang="en-US" sz="1000" dirty="0">
                <a:solidFill>
                  <a:schemeClr val="tx1"/>
                </a:solidFill>
                <a:latin typeface="Arial" charset="0"/>
                <a:ea typeface="Arial" charset="0"/>
                <a:cs typeface="Arial" charset="0"/>
              </a:rPr>
              <a:t>.</a:t>
            </a:r>
          </a:p>
          <a:p>
            <a:pPr>
              <a:defRPr/>
            </a:pPr>
            <a:r>
              <a:rPr lang="en-US" altLang="en-US" sz="1000" b="1" dirty="0">
                <a:solidFill>
                  <a:schemeClr val="tx1"/>
                </a:solidFill>
              </a:rPr>
              <a:t>Stated rates and ratios are accurate for a generic business environment and are only intended for high level discussion purposes. Any price presented to a customer should be developed from SDM/</a:t>
            </a:r>
            <a:r>
              <a:rPr lang="en-US" altLang="en-US" sz="1000" b="1" dirty="0" err="1">
                <a:solidFill>
                  <a:schemeClr val="tx1"/>
                </a:solidFill>
              </a:rPr>
              <a:t>FwB</a:t>
            </a:r>
            <a:r>
              <a:rPr lang="en-US" altLang="en-US" sz="1000" b="1" dirty="0">
                <a:solidFill>
                  <a:schemeClr val="tx1"/>
                </a:solidFill>
              </a:rPr>
              <a:t> and approved by a </a:t>
            </a:r>
            <a:r>
              <a:rPr lang="en-US" altLang="en-US" sz="1000" b="1" dirty="0" err="1">
                <a:solidFill>
                  <a:schemeClr val="tx1"/>
                </a:solidFill>
              </a:rPr>
              <a:t>Pricer</a:t>
            </a:r>
            <a:r>
              <a:rPr lang="en-US" altLang="en-US" sz="1000" b="1" dirty="0">
                <a:solidFill>
                  <a:schemeClr val="tx1"/>
                </a:solidFill>
              </a:rPr>
              <a:t>.</a:t>
            </a:r>
          </a:p>
          <a:p>
            <a:pPr>
              <a:defRPr/>
            </a:pPr>
            <a:endParaRPr lang="en-US" sz="1000" dirty="0">
              <a:solidFill>
                <a:schemeClr val="tx1"/>
              </a:solidFill>
              <a:latin typeface="Arial" charset="0"/>
              <a:ea typeface="Arial" charset="0"/>
              <a:cs typeface="Arial" charset="0"/>
            </a:endParaRPr>
          </a:p>
        </p:txBody>
      </p:sp>
      <p:sp>
        <p:nvSpPr>
          <p:cNvPr id="2" name="Title 1">
            <a:extLst>
              <a:ext uri="{FF2B5EF4-FFF2-40B4-BE49-F238E27FC236}">
                <a16:creationId xmlns:a16="http://schemas.microsoft.com/office/drawing/2014/main" xmlns="" id="{03E3F86C-01B9-1B46-B19C-ACE85E65DC17}"/>
              </a:ext>
            </a:extLst>
          </p:cNvPr>
          <p:cNvSpPr>
            <a:spLocks noGrp="1"/>
          </p:cNvSpPr>
          <p:nvPr>
            <p:ph type="title"/>
          </p:nvPr>
        </p:nvSpPr>
        <p:spPr/>
        <p:txBody>
          <a:bodyPr/>
          <a:lstStyle/>
          <a:p>
            <a:r>
              <a:rPr lang="en-GB" dirty="0"/>
              <a:t>Costs (not prices)</a:t>
            </a:r>
            <a:endParaRPr lang="en-US" dirty="0"/>
          </a:p>
        </p:txBody>
      </p:sp>
    </p:spTree>
    <p:extLst>
      <p:ext uri="{BB962C8B-B14F-4D97-AF65-F5344CB8AC3E}">
        <p14:creationId xmlns:p14="http://schemas.microsoft.com/office/powerpoint/2010/main" val="242863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Mandated Tooling</a:t>
            </a:r>
            <a:endParaRPr lang="en-US" cap="small"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1295642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
          <p:cNvSpPr>
            <a:spLocks noChangeArrowheads="1"/>
          </p:cNvSpPr>
          <p:nvPr/>
        </p:nvSpPr>
        <p:spPr bwMode="auto">
          <a:xfrm>
            <a:off x="723900" y="3066521"/>
            <a:ext cx="2171700" cy="3200400"/>
          </a:xfrm>
          <a:prstGeom prst="rect">
            <a:avLst/>
          </a:prstGeom>
          <a:solidFill>
            <a:srgbClr val="E7F6EF"/>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i="1">
                <a:solidFill>
                  <a:srgbClr val="C00000"/>
                </a:solidFill>
              </a:rPr>
              <a:t>Tools in this box must not be dependent on the storage or fabric they manage</a:t>
            </a:r>
          </a:p>
        </p:txBody>
      </p:sp>
      <p:sp>
        <p:nvSpPr>
          <p:cNvPr id="60418" name="Rectangle 31"/>
          <p:cNvSpPr>
            <a:spLocks noChangeArrowheads="1"/>
          </p:cNvSpPr>
          <p:nvPr/>
        </p:nvSpPr>
        <p:spPr bwMode="auto">
          <a:xfrm>
            <a:off x="3200400" y="990600"/>
            <a:ext cx="7620000" cy="514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marL="400050" indent="-1143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marL="568325" indent="-10636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600" b="1" dirty="0">
                <a:solidFill>
                  <a:srgbClr val="2D2DB9"/>
                </a:solidFill>
              </a:rPr>
              <a:t>All Distributed Storage environments require two tools:</a:t>
            </a:r>
          </a:p>
          <a:p>
            <a:pPr>
              <a:spcBef>
                <a:spcPts val="300"/>
              </a:spcBef>
              <a:buFont typeface="Arial" panose="020B0604020202020204" pitchFamily="34" charset="0"/>
              <a:buAutoNum type="arabicPeriod"/>
            </a:pPr>
            <a:r>
              <a:rPr lang="en-US" altLang="en-US" sz="1400" b="1" dirty="0">
                <a:solidFill>
                  <a:schemeClr val="tx1"/>
                </a:solidFill>
              </a:rPr>
              <a:t> Storage Monitoring and Alerting: </a:t>
            </a:r>
            <a:r>
              <a:rPr lang="en-US" altLang="en-US" sz="1200" dirty="0">
                <a:solidFill>
                  <a:schemeClr val="tx1"/>
                </a:solidFill>
                <a:hlinkClick r:id="rId3"/>
              </a:rPr>
              <a:t>https://ibm.biz/BdXKFd</a:t>
            </a:r>
            <a:endParaRPr lang="en-US" altLang="en-US" sz="1200" dirty="0">
              <a:solidFill>
                <a:schemeClr val="tx1"/>
              </a:solidFill>
            </a:endParaRPr>
          </a:p>
          <a:p>
            <a:pPr lvl="1">
              <a:buFont typeface="Arial" panose="020B0604020202020204" pitchFamily="34" charset="0"/>
              <a:buChar char="•"/>
            </a:pPr>
            <a:r>
              <a:rPr lang="en-US" altLang="en-US" sz="1050" dirty="0">
                <a:solidFill>
                  <a:schemeClr val="tx1"/>
                </a:solidFill>
              </a:rPr>
              <a:t>Completes view of account infrastructure, raises visibility of storage issues and concerns</a:t>
            </a:r>
          </a:p>
          <a:p>
            <a:pPr lvl="1">
              <a:buFont typeface="Arial" panose="020B0604020202020204" pitchFamily="34" charset="0"/>
              <a:buChar char="•"/>
            </a:pPr>
            <a:r>
              <a:rPr lang="en-US" altLang="en-US" sz="1050" dirty="0">
                <a:solidFill>
                  <a:schemeClr val="tx1"/>
                </a:solidFill>
              </a:rPr>
              <a:t>No additional server required - follow Storage Monitoring and Alerting cookbook</a:t>
            </a:r>
          </a:p>
          <a:p>
            <a:pPr>
              <a:spcBef>
                <a:spcPts val="300"/>
              </a:spcBef>
              <a:buFont typeface="Arial" panose="020B0604020202020204" pitchFamily="34" charset="0"/>
              <a:buAutoNum type="arabicPeriod"/>
            </a:pPr>
            <a:r>
              <a:rPr lang="en-US" altLang="en-US" sz="1400" b="1" dirty="0">
                <a:solidFill>
                  <a:schemeClr val="tx1"/>
                </a:solidFill>
              </a:rPr>
              <a:t> GTS Storage Automation Tools: </a:t>
            </a:r>
            <a:r>
              <a:rPr lang="en-US" altLang="en-US" sz="1050" dirty="0">
                <a:solidFill>
                  <a:schemeClr val="tx1"/>
                </a:solidFill>
                <a:hlinkClick r:id="rId4"/>
              </a:rPr>
              <a:t>http://bldgsa.ibm.com/projects/s/storage_automation/sat/SATHC.html</a:t>
            </a:r>
            <a:endParaRPr lang="en-US" altLang="en-US" sz="1050" dirty="0">
              <a:solidFill>
                <a:schemeClr val="tx1"/>
              </a:solidFill>
            </a:endParaRPr>
          </a:p>
          <a:p>
            <a:pPr lvl="1">
              <a:buFont typeface="Arial" panose="020B0604020202020204" pitchFamily="34" charset="0"/>
              <a:buChar char="•"/>
            </a:pPr>
            <a:r>
              <a:rPr lang="en-US" altLang="en-US" sz="1050" dirty="0">
                <a:solidFill>
                  <a:schemeClr val="tx1"/>
                </a:solidFill>
              </a:rPr>
              <a:t>Enables health/compliance checking, inventory reporting, problem determination, and optimization.</a:t>
            </a:r>
          </a:p>
          <a:p>
            <a:pPr lvl="1">
              <a:buFont typeface="Arial" panose="020B0604020202020204" pitchFamily="34" charset="0"/>
              <a:buChar char="•"/>
            </a:pPr>
            <a:r>
              <a:rPr lang="en-US" altLang="en-US" sz="1050" dirty="0">
                <a:solidFill>
                  <a:schemeClr val="tx1"/>
                </a:solidFill>
              </a:rPr>
              <a:t>Normally runs on same server as SRM tool (below)</a:t>
            </a:r>
          </a:p>
          <a:p>
            <a:pPr lvl="1">
              <a:buFont typeface="Arial" panose="020B0604020202020204" pitchFamily="34" charset="0"/>
              <a:buChar char="•"/>
            </a:pPr>
            <a:r>
              <a:rPr lang="en-US" altLang="en-US" sz="1050" dirty="0">
                <a:solidFill>
                  <a:schemeClr val="tx1"/>
                </a:solidFill>
              </a:rPr>
              <a:t>Requires Windows server that is not dependent on storage or fabric being managed (see next page)</a:t>
            </a:r>
          </a:p>
          <a:p>
            <a:pPr lvl="1">
              <a:buFont typeface="Arial" panose="020B0604020202020204" pitchFamily="34" charset="0"/>
              <a:buChar char="•"/>
            </a:pPr>
            <a:r>
              <a:rPr lang="en-US" altLang="en-US" sz="1050" dirty="0">
                <a:solidFill>
                  <a:schemeClr val="tx1"/>
                </a:solidFill>
              </a:rPr>
              <a:t>Includes VMware automation (ATS Heartbeat and SCSI ID, future: vSAN and NSX health check)</a:t>
            </a:r>
          </a:p>
          <a:p>
            <a:pPr>
              <a:spcBef>
                <a:spcPts val="600"/>
              </a:spcBef>
            </a:pPr>
            <a:endParaRPr lang="en-US" altLang="en-US" sz="900" b="1" dirty="0">
              <a:solidFill>
                <a:srgbClr val="2D2DB9"/>
              </a:solidFill>
            </a:endParaRPr>
          </a:p>
          <a:p>
            <a:pPr>
              <a:spcBef>
                <a:spcPts val="600"/>
              </a:spcBef>
            </a:pPr>
            <a:r>
              <a:rPr lang="en-US" altLang="en-US" sz="1600" b="1" dirty="0">
                <a:solidFill>
                  <a:srgbClr val="2D2DB9"/>
                </a:solidFill>
              </a:rPr>
              <a:t>Environments over 200 TB usable space require three additional tools:</a:t>
            </a:r>
          </a:p>
          <a:p>
            <a:r>
              <a:rPr lang="en-US" altLang="en-US" sz="1200" b="1" i="1" dirty="0">
                <a:solidFill>
                  <a:srgbClr val="2D2DB9"/>
                </a:solidFill>
              </a:rPr>
              <a:t>Note: </a:t>
            </a:r>
            <a:r>
              <a:rPr lang="en-US" altLang="en-US" sz="1200" i="1" dirty="0">
                <a:solidFill>
                  <a:srgbClr val="2D2DB9"/>
                </a:solidFill>
              </a:rPr>
              <a:t>Opting out of these tools in small environments results in increased Framework Blue labor</a:t>
            </a:r>
          </a:p>
          <a:p>
            <a:pPr>
              <a:spcBef>
                <a:spcPts val="300"/>
              </a:spcBef>
              <a:buFont typeface="Arial" panose="020B0604020202020204" pitchFamily="34" charset="0"/>
              <a:buAutoNum type="arabicPeriod" startAt="3"/>
            </a:pPr>
            <a:r>
              <a:rPr lang="en-US" altLang="en-US" sz="1200" b="1" dirty="0">
                <a:solidFill>
                  <a:schemeClr val="tx1"/>
                </a:solidFill>
              </a:rPr>
              <a:t> Automated Storage Provisioning: </a:t>
            </a:r>
            <a:r>
              <a:rPr lang="en-US" altLang="en-US" sz="1050" dirty="0">
                <a:solidFill>
                  <a:schemeClr val="tx1"/>
                </a:solidFill>
                <a:hlinkClick r:id="rId5"/>
              </a:rPr>
              <a:t>http://bldgsa.ibm.com/projects/s/storage_automation/sat/AutoPI.html</a:t>
            </a:r>
            <a:endParaRPr lang="en-US" altLang="en-US" sz="1050" dirty="0">
              <a:solidFill>
                <a:schemeClr val="tx1"/>
              </a:solidFill>
            </a:endParaRPr>
          </a:p>
          <a:p>
            <a:pPr lvl="1">
              <a:buFont typeface="Arial" panose="020B0604020202020204" pitchFamily="34" charset="0"/>
              <a:buChar char="•"/>
            </a:pPr>
            <a:r>
              <a:rPr lang="en-US" altLang="en-US" sz="1050" dirty="0">
                <a:solidFill>
                  <a:schemeClr val="tx1"/>
                </a:solidFill>
              </a:rPr>
              <a:t>Enables self-service and API based provisioning and orchestration</a:t>
            </a:r>
          </a:p>
          <a:p>
            <a:pPr lvl="1">
              <a:buFont typeface="Arial" panose="020B0604020202020204" pitchFamily="34" charset="0"/>
              <a:buChar char="•"/>
            </a:pPr>
            <a:r>
              <a:rPr lang="en-US" altLang="en-US" sz="1050" dirty="0">
                <a:solidFill>
                  <a:schemeClr val="tx1"/>
                </a:solidFill>
              </a:rPr>
              <a:t>Greatly improves response time for provisioning and eliminates redundant change control</a:t>
            </a:r>
          </a:p>
          <a:p>
            <a:pPr lvl="1">
              <a:buFont typeface="Arial" panose="020B0604020202020204" pitchFamily="34" charset="0"/>
              <a:buChar char="•"/>
            </a:pPr>
            <a:r>
              <a:rPr lang="en-US" altLang="en-US" sz="1050" dirty="0">
                <a:solidFill>
                  <a:schemeClr val="tx1"/>
                </a:solidFill>
              </a:rPr>
              <a:t>Requires Linux server - can be dependent on managed storage - VM or cloud recommended</a:t>
            </a:r>
          </a:p>
          <a:p>
            <a:pPr>
              <a:spcBef>
                <a:spcPts val="300"/>
              </a:spcBef>
              <a:buFont typeface="Arial" panose="020B0604020202020204" pitchFamily="34" charset="0"/>
              <a:buAutoNum type="arabicPeriod" startAt="3"/>
            </a:pPr>
            <a:r>
              <a:rPr lang="en-US" altLang="en-US" sz="1200" b="1" dirty="0">
                <a:solidFill>
                  <a:schemeClr val="tx1"/>
                </a:solidFill>
              </a:rPr>
              <a:t> Storage Resource Management (SRM): </a:t>
            </a:r>
            <a:r>
              <a:rPr lang="en-US" altLang="en-US" sz="1200" dirty="0">
                <a:solidFill>
                  <a:schemeClr val="tx1"/>
                </a:solidFill>
                <a:hlinkClick r:id="rId6"/>
              </a:rPr>
              <a:t>https://ibm.biz/BdsLcN</a:t>
            </a:r>
            <a:endParaRPr lang="en-US" altLang="en-US" sz="1200" dirty="0">
              <a:solidFill>
                <a:schemeClr val="tx1"/>
              </a:solidFill>
            </a:endParaRPr>
          </a:p>
          <a:p>
            <a:pPr lvl="1">
              <a:buFont typeface="Arial" panose="020B0604020202020204" pitchFamily="34" charset="0"/>
              <a:buChar char="•"/>
            </a:pPr>
            <a:r>
              <a:rPr lang="en-US" altLang="en-US" sz="1050" dirty="0">
                <a:solidFill>
                  <a:schemeClr val="tx1"/>
                </a:solidFill>
              </a:rPr>
              <a:t>Default is Spectrum Control Advanced (formerly TPC)</a:t>
            </a:r>
          </a:p>
          <a:p>
            <a:pPr lvl="2">
              <a:buFont typeface="Arial" panose="020B0604020202020204" pitchFamily="34" charset="0"/>
              <a:buChar char="•"/>
            </a:pPr>
            <a:r>
              <a:rPr lang="en-US" altLang="en-US" sz="1050" dirty="0">
                <a:solidFill>
                  <a:schemeClr val="tx1"/>
                </a:solidFill>
              </a:rPr>
              <a:t>Required for all IBM storage, recommended for </a:t>
            </a:r>
            <a:r>
              <a:rPr lang="en-US" altLang="en-US" sz="1050" dirty="0" err="1">
                <a:solidFill>
                  <a:schemeClr val="tx1"/>
                </a:solidFill>
              </a:rPr>
              <a:t>Netapp</a:t>
            </a:r>
            <a:r>
              <a:rPr lang="en-US" altLang="en-US" sz="1050" dirty="0">
                <a:solidFill>
                  <a:schemeClr val="tx1"/>
                </a:solidFill>
              </a:rPr>
              <a:t> FAS and EMC VMAX</a:t>
            </a:r>
          </a:p>
          <a:p>
            <a:pPr lvl="1">
              <a:buFont typeface="Arial" panose="020B0604020202020204" pitchFamily="34" charset="0"/>
              <a:buChar char="•"/>
            </a:pPr>
            <a:r>
              <a:rPr lang="en-US" altLang="en-US" sz="1050" dirty="0">
                <a:solidFill>
                  <a:schemeClr val="tx1"/>
                </a:solidFill>
              </a:rPr>
              <a:t>Deploy </a:t>
            </a:r>
            <a:r>
              <a:rPr lang="en-US" altLang="en-US" sz="1050" dirty="0" err="1">
                <a:solidFill>
                  <a:schemeClr val="tx1"/>
                </a:solidFill>
              </a:rPr>
              <a:t>Arxview</a:t>
            </a:r>
            <a:r>
              <a:rPr lang="en-US" altLang="en-US" sz="1050" dirty="0">
                <a:solidFill>
                  <a:schemeClr val="tx1"/>
                </a:solidFill>
              </a:rPr>
              <a:t> by </a:t>
            </a:r>
            <a:r>
              <a:rPr lang="en-US" altLang="en-US" sz="1050" dirty="0" err="1">
                <a:solidFill>
                  <a:schemeClr val="tx1"/>
                </a:solidFill>
              </a:rPr>
              <a:t>Arxscan</a:t>
            </a:r>
            <a:r>
              <a:rPr lang="en-US" altLang="en-US" sz="1050" dirty="0">
                <a:solidFill>
                  <a:schemeClr val="tx1"/>
                </a:solidFill>
              </a:rPr>
              <a:t> for all other types of storage</a:t>
            </a:r>
          </a:p>
          <a:p>
            <a:pPr lvl="1">
              <a:buFont typeface="Arial" panose="020B0604020202020204" pitchFamily="34" charset="0"/>
              <a:buChar char="•"/>
            </a:pPr>
            <a:r>
              <a:rPr lang="en-US" altLang="en-US" sz="1050" dirty="0">
                <a:solidFill>
                  <a:schemeClr val="tx1"/>
                </a:solidFill>
              </a:rPr>
              <a:t>Vendor tools like NetApp OCI or EMC VIPR SRM are acceptable if client required (higher cost)</a:t>
            </a:r>
          </a:p>
          <a:p>
            <a:pPr lvl="1">
              <a:buFont typeface="Arial" panose="020B0604020202020204" pitchFamily="34" charset="0"/>
              <a:buChar char="•"/>
            </a:pPr>
            <a:r>
              <a:rPr lang="en-US" altLang="en-US" sz="1050" dirty="0">
                <a:solidFill>
                  <a:schemeClr val="tx1"/>
                </a:solidFill>
              </a:rPr>
              <a:t>Requires Windows server that is not dependent on storage or fabric being managed (see next page)</a:t>
            </a:r>
          </a:p>
          <a:p>
            <a:pPr>
              <a:spcBef>
                <a:spcPts val="300"/>
              </a:spcBef>
              <a:buFont typeface="Arial" panose="020B0604020202020204" pitchFamily="34" charset="0"/>
              <a:buAutoNum type="arabicPeriod" startAt="3"/>
            </a:pPr>
            <a:r>
              <a:rPr lang="en-US" altLang="en-US" sz="1200" b="1" dirty="0">
                <a:solidFill>
                  <a:schemeClr val="tx1"/>
                </a:solidFill>
              </a:rPr>
              <a:t> Storage Fabric Management:  </a:t>
            </a:r>
            <a:r>
              <a:rPr lang="en-US" altLang="en-US" sz="1200" dirty="0">
                <a:solidFill>
                  <a:schemeClr val="tx1"/>
                </a:solidFill>
                <a:hlinkClick r:id="rId7"/>
              </a:rPr>
              <a:t>https://ibm.biz/BdXR77</a:t>
            </a:r>
            <a:r>
              <a:rPr lang="en-US" altLang="en-US" sz="1200" dirty="0">
                <a:solidFill>
                  <a:schemeClr val="tx1"/>
                </a:solidFill>
              </a:rPr>
              <a:t>   </a:t>
            </a:r>
            <a:r>
              <a:rPr lang="en-US" altLang="en-US" sz="1200" dirty="0">
                <a:solidFill>
                  <a:schemeClr val="tx1"/>
                </a:solidFill>
                <a:hlinkClick r:id="rId8"/>
              </a:rPr>
              <a:t>https://ibm.biz/BdXFjb</a:t>
            </a:r>
            <a:endParaRPr lang="en-US" altLang="en-US" sz="1200" dirty="0">
              <a:solidFill>
                <a:schemeClr val="tx1"/>
              </a:solidFill>
            </a:endParaRPr>
          </a:p>
          <a:p>
            <a:pPr lvl="1">
              <a:buFont typeface="Arial" panose="020B0604020202020204" pitchFamily="34" charset="0"/>
              <a:buChar char="•"/>
            </a:pPr>
            <a:r>
              <a:rPr lang="en-US" altLang="en-US" sz="1050" dirty="0">
                <a:solidFill>
                  <a:srgbClr val="000000"/>
                </a:solidFill>
              </a:rPr>
              <a:t>Deploy the tool from the switch / fabric vendor:</a:t>
            </a:r>
          </a:p>
          <a:p>
            <a:pPr lvl="2">
              <a:buFont typeface="Arial" panose="020B0604020202020204" pitchFamily="34" charset="0"/>
              <a:buChar char="•"/>
            </a:pPr>
            <a:r>
              <a:rPr lang="en-US" altLang="en-US" sz="1050" dirty="0">
                <a:solidFill>
                  <a:srgbClr val="000000"/>
                </a:solidFill>
              </a:rPr>
              <a:t>Fibre Channel fabrics : Brocade BNA/INA or Cisco DCNM</a:t>
            </a:r>
          </a:p>
          <a:p>
            <a:pPr lvl="2">
              <a:buFont typeface="Arial" panose="020B0604020202020204" pitchFamily="34" charset="0"/>
              <a:buChar char="•"/>
            </a:pPr>
            <a:r>
              <a:rPr lang="en-US" altLang="en-US" sz="1050" dirty="0">
                <a:solidFill>
                  <a:srgbClr val="000000"/>
                </a:solidFill>
              </a:rPr>
              <a:t>iSCSI fabrics: Arista </a:t>
            </a:r>
            <a:r>
              <a:rPr lang="en-US" altLang="en-US" sz="1050" dirty="0" err="1">
                <a:solidFill>
                  <a:srgbClr val="000000"/>
                </a:solidFill>
              </a:rPr>
              <a:t>CloudVision</a:t>
            </a:r>
            <a:r>
              <a:rPr lang="en-US" altLang="en-US" sz="1050" dirty="0">
                <a:solidFill>
                  <a:srgbClr val="000000"/>
                </a:solidFill>
              </a:rPr>
              <a:t> appliances or Cisco APICs</a:t>
            </a:r>
          </a:p>
          <a:p>
            <a:pPr lvl="1">
              <a:buFont typeface="Arial" panose="020B0604020202020204" pitchFamily="34" charset="0"/>
              <a:buChar char="•"/>
            </a:pPr>
            <a:r>
              <a:rPr lang="en-US" altLang="en-US" sz="1050" dirty="0">
                <a:solidFill>
                  <a:srgbClr val="000000"/>
                </a:solidFill>
              </a:rPr>
              <a:t>Requires server that is not </a:t>
            </a:r>
            <a:r>
              <a:rPr lang="en-US" altLang="en-US" sz="1050" dirty="0">
                <a:solidFill>
                  <a:schemeClr val="tx1"/>
                </a:solidFill>
              </a:rPr>
              <a:t>dependent on storage or fabric being managed (see next page)</a:t>
            </a:r>
          </a:p>
        </p:txBody>
      </p:sp>
      <p:sp>
        <p:nvSpPr>
          <p:cNvPr id="17" name="Cube 1">
            <a:extLst/>
          </p:cNvPr>
          <p:cNvSpPr>
            <a:spLocks noChangeArrowheads="1"/>
          </p:cNvSpPr>
          <p:nvPr/>
        </p:nvSpPr>
        <p:spPr bwMode="auto">
          <a:xfrm>
            <a:off x="838200" y="42079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Storage Resource Management IBM Spectrum Control (TPC)</a:t>
            </a:r>
          </a:p>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-or- </a:t>
            </a:r>
            <a:r>
              <a:rPr lang="en-US" altLang="en-US" sz="800" b="1" dirty="0" err="1">
                <a:solidFill>
                  <a:schemeClr val="tx1"/>
                </a:solidFill>
                <a:ea typeface="ＭＳ Ｐゴシック" panose="020B0600070205080204" pitchFamily="34" charset="-128"/>
              </a:rPr>
              <a:t>Arxscan</a:t>
            </a:r>
            <a:r>
              <a:rPr lang="en-US" altLang="en-US" sz="800" b="1" dirty="0">
                <a:solidFill>
                  <a:schemeClr val="tx1"/>
                </a:solidFill>
                <a:ea typeface="ＭＳ Ｐゴシック" panose="020B0600070205080204" pitchFamily="34" charset="-128"/>
              </a:rPr>
              <a:t> </a:t>
            </a:r>
            <a:r>
              <a:rPr lang="en-US" altLang="en-US" sz="800" b="1" dirty="0" err="1">
                <a:solidFill>
                  <a:schemeClr val="tx1"/>
                </a:solidFill>
                <a:ea typeface="ＭＳ Ｐゴシック" panose="020B0600070205080204" pitchFamily="34" charset="-128"/>
              </a:rPr>
              <a:t>Arxview</a:t>
            </a:r>
            <a:endParaRPr lang="en-US" altLang="en-US" sz="800" b="1" dirty="0">
              <a:solidFill>
                <a:schemeClr val="tx1"/>
              </a:solidFill>
              <a:ea typeface="ＭＳ Ｐゴシック" panose="020B0600070205080204" pitchFamily="34" charset="-128"/>
            </a:endParaRP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Performance Management</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Capacity Management</a:t>
            </a:r>
          </a:p>
        </p:txBody>
      </p:sp>
      <p:sp>
        <p:nvSpPr>
          <p:cNvPr id="18" name="Cube 1">
            <a:extLst/>
          </p:cNvPr>
          <p:cNvSpPr>
            <a:spLocks noChangeArrowheads="1"/>
          </p:cNvSpPr>
          <p:nvPr/>
        </p:nvSpPr>
        <p:spPr bwMode="auto">
          <a:xfrm>
            <a:off x="838200" y="51985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Storage Fabric Management</a:t>
            </a:r>
          </a:p>
          <a:p>
            <a:pPr marL="285750" indent="-11430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FC: BNA or DCNM</a:t>
            </a:r>
          </a:p>
          <a:p>
            <a:pPr marL="285750" indent="-11430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iSCSI: </a:t>
            </a:r>
            <a:r>
              <a:rPr lang="en-US" altLang="en-US" sz="800" dirty="0" err="1">
                <a:solidFill>
                  <a:schemeClr val="tx1"/>
                </a:solidFill>
                <a:ea typeface="ＭＳ Ｐゴシック" panose="020B0600070205080204" pitchFamily="34" charset="-128"/>
              </a:rPr>
              <a:t>CloudVision</a:t>
            </a:r>
            <a:r>
              <a:rPr lang="en-US" altLang="en-US" sz="800" dirty="0">
                <a:solidFill>
                  <a:schemeClr val="tx1"/>
                </a:solidFill>
                <a:ea typeface="ＭＳ Ｐゴシック" panose="020B0600070205080204" pitchFamily="34" charset="-128"/>
              </a:rPr>
              <a:t> or APIC</a:t>
            </a:r>
          </a:p>
        </p:txBody>
      </p:sp>
      <p:sp>
        <p:nvSpPr>
          <p:cNvPr id="60422" name="Cube 1"/>
          <p:cNvSpPr>
            <a:spLocks noChangeArrowheads="1"/>
          </p:cNvSpPr>
          <p:nvPr/>
        </p:nvSpPr>
        <p:spPr bwMode="auto">
          <a:xfrm>
            <a:off x="838200" y="931333"/>
            <a:ext cx="1981200" cy="992188"/>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pPr>
            <a:r>
              <a:rPr lang="en-US" altLang="en-US" sz="800" b="1" dirty="0">
                <a:solidFill>
                  <a:schemeClr val="tx1"/>
                </a:solidFill>
              </a:rPr>
              <a:t>GTS Automated Storage Provisioning (ASP)</a:t>
            </a:r>
          </a:p>
          <a:p>
            <a:pPr algn="ctr" eaLnBrk="1" hangingPunct="1">
              <a:buClr>
                <a:srgbClr val="000000"/>
              </a:buClr>
              <a:buSzPct val="100000"/>
              <a:buFont typeface="Times New Roman" panose="02020603050405020304" pitchFamily="18" charset="0"/>
              <a:buNone/>
            </a:pPr>
            <a:r>
              <a:rPr lang="en-US" altLang="en-US" sz="800" i="1" dirty="0">
                <a:solidFill>
                  <a:schemeClr val="tx1"/>
                </a:solidFill>
              </a:rPr>
              <a:t>built with OpenStack</a:t>
            </a:r>
          </a:p>
          <a:p>
            <a:pPr eaLnBrk="1" hangingPunct="1">
              <a:buClr>
                <a:srgbClr val="000000"/>
              </a:buClr>
              <a:buSzPct val="100000"/>
              <a:buFont typeface="Arial" panose="020B0604020202020204" pitchFamily="34" charset="0"/>
              <a:buChar char="•"/>
            </a:pPr>
            <a:r>
              <a:rPr lang="en-US" altLang="en-US" sz="800" dirty="0">
                <a:solidFill>
                  <a:schemeClr val="tx1"/>
                </a:solidFill>
              </a:rPr>
              <a:t> Self-Service Provisioning</a:t>
            </a:r>
          </a:p>
          <a:p>
            <a:pPr eaLnBrk="1" hangingPunct="1">
              <a:buClr>
                <a:srgbClr val="000000"/>
              </a:buClr>
              <a:buSzPct val="100000"/>
              <a:buFont typeface="Arial" panose="020B0604020202020204" pitchFamily="34" charset="0"/>
              <a:buChar char="•"/>
            </a:pPr>
            <a:r>
              <a:rPr lang="en-US" altLang="en-US" sz="800" dirty="0">
                <a:solidFill>
                  <a:schemeClr val="tx1"/>
                </a:solidFill>
              </a:rPr>
              <a:t> Enables Orchestration</a:t>
            </a:r>
          </a:p>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p:txBody>
      </p:sp>
      <p:sp>
        <p:nvSpPr>
          <p:cNvPr id="60423" name="Cube 1"/>
          <p:cNvSpPr>
            <a:spLocks noChangeArrowheads="1"/>
          </p:cNvSpPr>
          <p:nvPr/>
        </p:nvSpPr>
        <p:spPr bwMode="auto">
          <a:xfrm>
            <a:off x="838200" y="1999721"/>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pPr>
            <a:r>
              <a:rPr lang="en-US" altLang="en-US" sz="800" b="1" dirty="0">
                <a:solidFill>
                  <a:schemeClr val="tx1"/>
                </a:solidFill>
              </a:rPr>
              <a:t>Storage Monitoring and Alerting</a:t>
            </a:r>
          </a:p>
          <a:p>
            <a:pPr eaLnBrk="1" hangingPunct="1">
              <a:buClr>
                <a:srgbClr val="000000"/>
              </a:buClr>
              <a:buSzPct val="100000"/>
              <a:buFont typeface="Arial" panose="020B0604020202020204" pitchFamily="34" charset="0"/>
              <a:buChar char="•"/>
            </a:pPr>
            <a:r>
              <a:rPr lang="en-US" altLang="en-US" sz="800" dirty="0">
                <a:solidFill>
                  <a:schemeClr val="tx1"/>
                </a:solidFill>
              </a:rPr>
              <a:t> Storage SNMP alerts to </a:t>
            </a:r>
            <a:r>
              <a:rPr lang="en-US" altLang="en-US" sz="800" dirty="0" err="1">
                <a:solidFill>
                  <a:schemeClr val="tx1"/>
                </a:solidFill>
              </a:rPr>
              <a:t>Netcool</a:t>
            </a:r>
            <a:r>
              <a:rPr lang="en-US" altLang="en-US" sz="800" dirty="0">
                <a:solidFill>
                  <a:schemeClr val="tx1"/>
                </a:solidFill>
              </a:rPr>
              <a:t> according to cookbook</a:t>
            </a:r>
          </a:p>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p:txBody>
      </p:sp>
      <p:sp>
        <p:nvSpPr>
          <p:cNvPr id="40962" name="Cube 1">
            <a:extLst/>
          </p:cNvPr>
          <p:cNvSpPr>
            <a:spLocks noChangeArrowheads="1"/>
          </p:cNvSpPr>
          <p:nvPr/>
        </p:nvSpPr>
        <p:spPr bwMode="auto">
          <a:xfrm>
            <a:off x="838200" y="34459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GTS Storage Automation Tools (SAT)</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Health Check</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Problem Determination</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Storage Optimization</a:t>
            </a:r>
          </a:p>
        </p:txBody>
      </p:sp>
      <p:sp>
        <p:nvSpPr>
          <p:cNvPr id="2" name="Title 1">
            <a:extLst>
              <a:ext uri="{FF2B5EF4-FFF2-40B4-BE49-F238E27FC236}">
                <a16:creationId xmlns:a16="http://schemas.microsoft.com/office/drawing/2014/main" xmlns="" id="{E0AEB683-DC98-E34B-A08B-35226DEBAA9B}"/>
              </a:ext>
            </a:extLst>
          </p:cNvPr>
          <p:cNvSpPr>
            <a:spLocks noGrp="1"/>
          </p:cNvSpPr>
          <p:nvPr>
            <p:ph type="title"/>
          </p:nvPr>
        </p:nvSpPr>
        <p:spPr>
          <a:xfrm>
            <a:off x="101600" y="447674"/>
            <a:ext cx="10989733" cy="466726"/>
          </a:xfrm>
        </p:spPr>
        <p:txBody>
          <a:bodyPr/>
          <a:lstStyle/>
          <a:p>
            <a:r>
              <a:rPr lang="en-GB" dirty="0"/>
              <a:t>Required Tools and Monitoring</a:t>
            </a:r>
            <a:endParaRPr lang="en-US" dirty="0"/>
          </a:p>
        </p:txBody>
      </p:sp>
    </p:spTree>
    <p:extLst>
      <p:ext uri="{BB962C8B-B14F-4D97-AF65-F5344CB8AC3E}">
        <p14:creationId xmlns:p14="http://schemas.microsoft.com/office/powerpoint/2010/main" val="3698749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1"/>
          <p:cNvSpPr>
            <a:spLocks noChangeArrowheads="1"/>
          </p:cNvSpPr>
          <p:nvPr/>
        </p:nvSpPr>
        <p:spPr bwMode="auto">
          <a:xfrm>
            <a:off x="3276600" y="990601"/>
            <a:ext cx="8077200" cy="51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marL="396875" indent="-1127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600" b="1" dirty="0">
                <a:solidFill>
                  <a:srgbClr val="2D2DB9"/>
                </a:solidFill>
              </a:rPr>
              <a:t>Distributed Storage management server requirements</a:t>
            </a:r>
          </a:p>
          <a:p>
            <a:pPr>
              <a:spcBef>
                <a:spcPts val="300"/>
              </a:spcBef>
            </a:pPr>
            <a:r>
              <a:rPr lang="en-US" altLang="en-US" sz="1200" dirty="0">
                <a:solidFill>
                  <a:schemeClr val="tx1"/>
                </a:solidFill>
              </a:rPr>
              <a:t>Automated storage provisioning is not required during an incident, and may be hosted on any type of server.  Cloud and virtual servers are recommended for ASP.</a:t>
            </a:r>
          </a:p>
          <a:p>
            <a:endParaRPr lang="en-US" altLang="en-US" sz="1200" dirty="0">
              <a:solidFill>
                <a:schemeClr val="tx1"/>
              </a:solidFill>
            </a:endParaRPr>
          </a:p>
          <a:p>
            <a:r>
              <a:rPr lang="en-US" altLang="en-US" sz="1200" dirty="0">
                <a:solidFill>
                  <a:schemeClr val="tx1"/>
                </a:solidFill>
              </a:rPr>
              <a:t>The following tools needed to recover from storage incidents must not be dependent on the storage or fabric they manage to ensure they are available during an incident.</a:t>
            </a:r>
          </a:p>
          <a:p>
            <a:pPr>
              <a:spcBef>
                <a:spcPts val="300"/>
              </a:spcBef>
              <a:buFont typeface="Arial" panose="020B0604020202020204" pitchFamily="34" charset="0"/>
              <a:buChar char="•"/>
            </a:pPr>
            <a:r>
              <a:rPr lang="en-US" altLang="en-US" sz="1050" dirty="0">
                <a:solidFill>
                  <a:schemeClr val="tx1"/>
                </a:solidFill>
              </a:rPr>
              <a:t>GTS Storage Automation Tools (SAT) </a:t>
            </a:r>
            <a:r>
              <a:rPr lang="en-US" altLang="en-US" sz="1050" i="1" dirty="0">
                <a:solidFill>
                  <a:schemeClr val="tx1"/>
                </a:solidFill>
              </a:rPr>
              <a:t>typically hosted on same server as SRM tool</a:t>
            </a:r>
          </a:p>
          <a:p>
            <a:pPr>
              <a:buFont typeface="Arial" panose="020B0604020202020204" pitchFamily="34" charset="0"/>
              <a:buChar char="•"/>
            </a:pPr>
            <a:r>
              <a:rPr lang="en-US" altLang="en-US" sz="1050" dirty="0">
                <a:solidFill>
                  <a:schemeClr val="tx1"/>
                </a:solidFill>
              </a:rPr>
              <a:t>Storage Resource Management (TPC or </a:t>
            </a:r>
            <a:r>
              <a:rPr lang="en-US" altLang="en-US" sz="1050" dirty="0" err="1">
                <a:solidFill>
                  <a:schemeClr val="tx1"/>
                </a:solidFill>
              </a:rPr>
              <a:t>Arxview</a:t>
            </a:r>
            <a:r>
              <a:rPr lang="en-US" altLang="en-US" sz="1050" dirty="0">
                <a:solidFill>
                  <a:schemeClr val="tx1"/>
                </a:solidFill>
              </a:rPr>
              <a:t>)</a:t>
            </a:r>
          </a:p>
          <a:p>
            <a:pPr>
              <a:buFont typeface="Arial" panose="020B0604020202020204" pitchFamily="34" charset="0"/>
              <a:buChar char="•"/>
            </a:pPr>
            <a:r>
              <a:rPr lang="en-US" altLang="en-US" sz="1050" dirty="0">
                <a:solidFill>
                  <a:schemeClr val="tx1"/>
                </a:solidFill>
              </a:rPr>
              <a:t>Storage Fabric Management (BNA, DCNM, </a:t>
            </a:r>
            <a:r>
              <a:rPr lang="en-US" altLang="en-US" sz="1050" dirty="0" err="1">
                <a:solidFill>
                  <a:schemeClr val="tx1"/>
                </a:solidFill>
              </a:rPr>
              <a:t>CloudVision</a:t>
            </a:r>
            <a:r>
              <a:rPr lang="en-US" altLang="en-US" sz="1050" dirty="0">
                <a:solidFill>
                  <a:schemeClr val="tx1"/>
                </a:solidFill>
              </a:rPr>
              <a:t>, or APIC)</a:t>
            </a:r>
          </a:p>
          <a:p>
            <a:pPr>
              <a:buFont typeface="Arial" panose="020B0604020202020204" pitchFamily="34" charset="0"/>
              <a:buChar char="•"/>
            </a:pPr>
            <a:endParaRPr lang="en-US" altLang="en-US" sz="1050" dirty="0">
              <a:solidFill>
                <a:schemeClr val="tx1"/>
              </a:solidFill>
            </a:endParaRPr>
          </a:p>
          <a:p>
            <a:r>
              <a:rPr lang="en-US" altLang="en-US" sz="1600" b="1" dirty="0">
                <a:solidFill>
                  <a:srgbClr val="2D2DB9"/>
                </a:solidFill>
              </a:rPr>
              <a:t>Storage management server options</a:t>
            </a:r>
            <a:endParaRPr lang="en-US" altLang="en-US" sz="1050" dirty="0">
              <a:solidFill>
                <a:schemeClr val="tx1"/>
              </a:solidFill>
            </a:endParaRPr>
          </a:p>
          <a:p>
            <a:r>
              <a:rPr lang="en-US" altLang="en-US" sz="1200" dirty="0">
                <a:solidFill>
                  <a:schemeClr val="tx1"/>
                </a:solidFill>
              </a:rPr>
              <a:t>Servers hosting these tools </a:t>
            </a:r>
            <a:r>
              <a:rPr lang="en-US" altLang="en-US" sz="1200" i="1" dirty="0">
                <a:solidFill>
                  <a:schemeClr val="tx1"/>
                </a:solidFill>
              </a:rPr>
              <a:t>must not be connected </a:t>
            </a:r>
            <a:r>
              <a:rPr lang="en-US" altLang="en-US" sz="1200" dirty="0">
                <a:solidFill>
                  <a:schemeClr val="tx1"/>
                </a:solidFill>
              </a:rPr>
              <a:t>to the storage or fabric being managed except through out-of-band management interfaces.</a:t>
            </a:r>
          </a:p>
          <a:p>
            <a:pPr>
              <a:spcBef>
                <a:spcPts val="300"/>
              </a:spcBef>
              <a:buFont typeface="Arial" panose="020B0604020202020204" pitchFamily="34" charset="0"/>
              <a:buChar char="•"/>
            </a:pPr>
            <a:r>
              <a:rPr lang="en-US" altLang="en-US" sz="1200" dirty="0">
                <a:solidFill>
                  <a:schemeClr val="tx1"/>
                </a:solidFill>
              </a:rPr>
              <a:t>The simplest solution uses two small dedicated servers with internal storage</a:t>
            </a:r>
          </a:p>
          <a:p>
            <a:pPr>
              <a:spcBef>
                <a:spcPts val="300"/>
              </a:spcBef>
              <a:buFont typeface="Arial" panose="020B0604020202020204" pitchFamily="34" charset="0"/>
              <a:buChar char="•"/>
            </a:pPr>
            <a:r>
              <a:rPr lang="en-US" altLang="en-US" sz="1200" dirty="0">
                <a:solidFill>
                  <a:schemeClr val="tx1"/>
                </a:solidFill>
              </a:rPr>
              <a:t>Virtual machines can be used, but hypervisor must not be attached to storage or fabric they manage</a:t>
            </a:r>
          </a:p>
          <a:p>
            <a:pPr lvl="1">
              <a:buFont typeface="Arial" panose="020B0604020202020204" pitchFamily="34" charset="0"/>
              <a:buChar char="•"/>
            </a:pPr>
            <a:r>
              <a:rPr lang="en-US" altLang="en-US" sz="1200" dirty="0">
                <a:solidFill>
                  <a:schemeClr val="tx1"/>
                </a:solidFill>
              </a:rPr>
              <a:t>May be attached to a different SAN if it is managed by other storage management servers</a:t>
            </a:r>
          </a:p>
          <a:p>
            <a:pPr lvl="1">
              <a:buFont typeface="Arial" panose="020B0604020202020204" pitchFamily="34" charset="0"/>
              <a:buChar char="•"/>
            </a:pPr>
            <a:r>
              <a:rPr lang="en-US" altLang="en-US" sz="1200" dirty="0">
                <a:solidFill>
                  <a:srgbClr val="C00000"/>
                </a:solidFill>
              </a:rPr>
              <a:t>Ensure storage management tools are not on VMs that boot from the managed storage</a:t>
            </a:r>
          </a:p>
          <a:p>
            <a:pPr>
              <a:spcBef>
                <a:spcPts val="300"/>
              </a:spcBef>
              <a:buFont typeface="Arial" panose="020B0604020202020204" pitchFamily="34" charset="0"/>
              <a:buChar char="•"/>
            </a:pPr>
            <a:r>
              <a:rPr lang="en-US" altLang="en-US" sz="1200" dirty="0">
                <a:solidFill>
                  <a:schemeClr val="tx1"/>
                </a:solidFill>
              </a:rPr>
              <a:t>Storage management servers may be remote or in cloud only if the management network path is not dependent on the storage or fabric the manage</a:t>
            </a:r>
          </a:p>
          <a:p>
            <a:pPr lvl="1">
              <a:buFont typeface="Arial" panose="020B0604020202020204" pitchFamily="34" charset="0"/>
              <a:buChar char="•"/>
            </a:pPr>
            <a:r>
              <a:rPr lang="en-US" altLang="en-US" sz="1200" dirty="0">
                <a:solidFill>
                  <a:schemeClr val="tx1"/>
                </a:solidFill>
              </a:rPr>
              <a:t>Firewalls, routers, VPNs, etc. in the management network path must not be on servers or hypervisors attached to the storage or fabric being managed</a:t>
            </a:r>
          </a:p>
          <a:p>
            <a:pPr lvl="1">
              <a:buFont typeface="Arial" panose="020B0604020202020204" pitchFamily="34" charset="0"/>
              <a:buChar char="•"/>
            </a:pPr>
            <a:r>
              <a:rPr lang="en-US" altLang="en-US" sz="1200" dirty="0">
                <a:solidFill>
                  <a:srgbClr val="C00000"/>
                </a:solidFill>
              </a:rPr>
              <a:t>Ensure network components are not on VMs that boot from the managed storage</a:t>
            </a:r>
          </a:p>
          <a:p>
            <a:pPr lvl="1">
              <a:buFont typeface="Arial" panose="020B0604020202020204" pitchFamily="34" charset="0"/>
              <a:buChar char="•"/>
            </a:pPr>
            <a:endParaRPr lang="en-US" altLang="en-US" sz="1200" dirty="0">
              <a:solidFill>
                <a:srgbClr val="C00000"/>
              </a:solidFill>
            </a:endParaRPr>
          </a:p>
          <a:p>
            <a:pPr indent="-112713"/>
            <a:r>
              <a:rPr lang="en-US" altLang="en-US" sz="1600" b="1" dirty="0">
                <a:solidFill>
                  <a:srgbClr val="2D2DB9"/>
                </a:solidFill>
              </a:rPr>
              <a:t>Other tools</a:t>
            </a:r>
          </a:p>
          <a:p>
            <a:pPr indent="-112713"/>
            <a:r>
              <a:rPr lang="en-US" altLang="en-US" sz="1200" dirty="0">
                <a:solidFill>
                  <a:schemeClr val="tx1"/>
                </a:solidFill>
              </a:rPr>
              <a:t>For heavily virtualized environments with VMware and VMware vSAN considering utilizing </a:t>
            </a:r>
            <a:r>
              <a:rPr lang="en-US" altLang="en-US" sz="1200" dirty="0" err="1">
                <a:solidFill>
                  <a:schemeClr val="tx1"/>
                </a:solidFill>
              </a:rPr>
              <a:t>vRealize</a:t>
            </a:r>
            <a:r>
              <a:rPr lang="en-US" altLang="en-US" sz="1200" dirty="0">
                <a:solidFill>
                  <a:schemeClr val="tx1"/>
                </a:solidFill>
              </a:rPr>
              <a:t> Operations, </a:t>
            </a:r>
            <a:r>
              <a:rPr lang="en-US" altLang="en-US" sz="1200" dirty="0" err="1">
                <a:solidFill>
                  <a:schemeClr val="tx1"/>
                </a:solidFill>
              </a:rPr>
              <a:t>vRealize</a:t>
            </a:r>
            <a:r>
              <a:rPr lang="en-US" altLang="en-US" sz="1200" dirty="0">
                <a:solidFill>
                  <a:schemeClr val="tx1"/>
                </a:solidFill>
              </a:rPr>
              <a:t> Log Insight in conjunction with </a:t>
            </a:r>
            <a:r>
              <a:rPr lang="en-US" altLang="en-US" sz="1200" dirty="0" err="1">
                <a:solidFill>
                  <a:schemeClr val="tx1"/>
                </a:solidFill>
              </a:rPr>
              <a:t>vRealize</a:t>
            </a:r>
            <a:r>
              <a:rPr lang="en-US" altLang="en-US" sz="1200" dirty="0">
                <a:solidFill>
                  <a:schemeClr val="tx1"/>
                </a:solidFill>
              </a:rPr>
              <a:t> Network Insight if using VMware NSX.</a:t>
            </a:r>
          </a:p>
        </p:txBody>
      </p:sp>
      <p:sp>
        <p:nvSpPr>
          <p:cNvPr id="2" name="Title 1">
            <a:extLst>
              <a:ext uri="{FF2B5EF4-FFF2-40B4-BE49-F238E27FC236}">
                <a16:creationId xmlns:a16="http://schemas.microsoft.com/office/drawing/2014/main" xmlns="" id="{C5F77943-C8FB-0444-8A04-60925F76F6DD}"/>
              </a:ext>
            </a:extLst>
          </p:cNvPr>
          <p:cNvSpPr>
            <a:spLocks noGrp="1"/>
          </p:cNvSpPr>
          <p:nvPr>
            <p:ph type="title"/>
          </p:nvPr>
        </p:nvSpPr>
        <p:spPr/>
        <p:txBody>
          <a:bodyPr/>
          <a:lstStyle/>
          <a:p>
            <a:r>
              <a:rPr lang="en-GB" dirty="0"/>
              <a:t>Required Tools and Monitoring</a:t>
            </a:r>
            <a:endParaRPr lang="en-US" dirty="0"/>
          </a:p>
        </p:txBody>
      </p:sp>
      <p:sp>
        <p:nvSpPr>
          <p:cNvPr id="12" name="Rectangle 3">
            <a:extLst>
              <a:ext uri="{FF2B5EF4-FFF2-40B4-BE49-F238E27FC236}">
                <a16:creationId xmlns:a16="http://schemas.microsoft.com/office/drawing/2014/main" xmlns="" id="{56F48FD5-937A-E145-BD70-8E066D308237}"/>
              </a:ext>
            </a:extLst>
          </p:cNvPr>
          <p:cNvSpPr>
            <a:spLocks noChangeArrowheads="1"/>
          </p:cNvSpPr>
          <p:nvPr/>
        </p:nvSpPr>
        <p:spPr bwMode="auto">
          <a:xfrm>
            <a:off x="723900" y="3066521"/>
            <a:ext cx="2171700" cy="3200400"/>
          </a:xfrm>
          <a:prstGeom prst="rect">
            <a:avLst/>
          </a:prstGeom>
          <a:solidFill>
            <a:srgbClr val="E7F6EF"/>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i="1">
                <a:solidFill>
                  <a:srgbClr val="C00000"/>
                </a:solidFill>
              </a:rPr>
              <a:t>Tools in this box must not be dependent on the storage or fabric they manage</a:t>
            </a:r>
          </a:p>
        </p:txBody>
      </p:sp>
      <p:sp>
        <p:nvSpPr>
          <p:cNvPr id="13" name="Cube 1">
            <a:extLst>
              <a:ext uri="{FF2B5EF4-FFF2-40B4-BE49-F238E27FC236}">
                <a16:creationId xmlns:a16="http://schemas.microsoft.com/office/drawing/2014/main" xmlns="" id="{85B62A58-7153-644B-80F8-86B2D76B0E13}"/>
              </a:ext>
            </a:extLst>
          </p:cNvPr>
          <p:cNvSpPr>
            <a:spLocks noChangeArrowheads="1"/>
          </p:cNvSpPr>
          <p:nvPr/>
        </p:nvSpPr>
        <p:spPr bwMode="auto">
          <a:xfrm>
            <a:off x="838200" y="42079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Storage Resource Management IBM Spectrum Control (TPC)</a:t>
            </a:r>
          </a:p>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-or- </a:t>
            </a:r>
            <a:r>
              <a:rPr lang="en-US" altLang="en-US" sz="800" b="1" dirty="0" err="1">
                <a:solidFill>
                  <a:schemeClr val="tx1"/>
                </a:solidFill>
                <a:ea typeface="ＭＳ Ｐゴシック" panose="020B0600070205080204" pitchFamily="34" charset="-128"/>
              </a:rPr>
              <a:t>Arxscan</a:t>
            </a:r>
            <a:r>
              <a:rPr lang="en-US" altLang="en-US" sz="800" b="1" dirty="0">
                <a:solidFill>
                  <a:schemeClr val="tx1"/>
                </a:solidFill>
                <a:ea typeface="ＭＳ Ｐゴシック" panose="020B0600070205080204" pitchFamily="34" charset="-128"/>
              </a:rPr>
              <a:t> </a:t>
            </a:r>
            <a:r>
              <a:rPr lang="en-US" altLang="en-US" sz="800" b="1" dirty="0" err="1">
                <a:solidFill>
                  <a:schemeClr val="tx1"/>
                </a:solidFill>
                <a:ea typeface="ＭＳ Ｐゴシック" panose="020B0600070205080204" pitchFamily="34" charset="-128"/>
              </a:rPr>
              <a:t>Arxview</a:t>
            </a:r>
            <a:endParaRPr lang="en-US" altLang="en-US" sz="800" b="1" dirty="0">
              <a:solidFill>
                <a:schemeClr val="tx1"/>
              </a:solidFill>
              <a:ea typeface="ＭＳ Ｐゴシック" panose="020B0600070205080204" pitchFamily="34" charset="-128"/>
            </a:endParaRP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Performance Management</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Capacity Management</a:t>
            </a:r>
          </a:p>
        </p:txBody>
      </p:sp>
      <p:sp>
        <p:nvSpPr>
          <p:cNvPr id="14" name="Cube 1">
            <a:extLst>
              <a:ext uri="{FF2B5EF4-FFF2-40B4-BE49-F238E27FC236}">
                <a16:creationId xmlns:a16="http://schemas.microsoft.com/office/drawing/2014/main" xmlns="" id="{FCD2AB35-DA6A-D84B-B41A-C45C956B6BCB}"/>
              </a:ext>
            </a:extLst>
          </p:cNvPr>
          <p:cNvSpPr>
            <a:spLocks noChangeArrowheads="1"/>
          </p:cNvSpPr>
          <p:nvPr/>
        </p:nvSpPr>
        <p:spPr bwMode="auto">
          <a:xfrm>
            <a:off x="838200" y="51985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Storage Fabric Management</a:t>
            </a:r>
          </a:p>
          <a:p>
            <a:pPr marL="285750" indent="-11430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FC: BNA or DCNM</a:t>
            </a:r>
          </a:p>
          <a:p>
            <a:pPr marL="285750" indent="-11430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iSCSI: </a:t>
            </a:r>
            <a:r>
              <a:rPr lang="en-US" altLang="en-US" sz="800" dirty="0" err="1">
                <a:solidFill>
                  <a:schemeClr val="tx1"/>
                </a:solidFill>
                <a:ea typeface="ＭＳ Ｐゴシック" panose="020B0600070205080204" pitchFamily="34" charset="-128"/>
              </a:rPr>
              <a:t>CloudVision</a:t>
            </a:r>
            <a:r>
              <a:rPr lang="en-US" altLang="en-US" sz="800" dirty="0">
                <a:solidFill>
                  <a:schemeClr val="tx1"/>
                </a:solidFill>
                <a:ea typeface="ＭＳ Ｐゴシック" panose="020B0600070205080204" pitchFamily="34" charset="-128"/>
              </a:rPr>
              <a:t> or APIC</a:t>
            </a:r>
          </a:p>
        </p:txBody>
      </p:sp>
      <p:sp>
        <p:nvSpPr>
          <p:cNvPr id="15" name="Cube 1">
            <a:extLst>
              <a:ext uri="{FF2B5EF4-FFF2-40B4-BE49-F238E27FC236}">
                <a16:creationId xmlns:a16="http://schemas.microsoft.com/office/drawing/2014/main" xmlns="" id="{8F77A1A8-8C2A-BC4D-8A91-E8071138A7AB}"/>
              </a:ext>
            </a:extLst>
          </p:cNvPr>
          <p:cNvSpPr>
            <a:spLocks noChangeArrowheads="1"/>
          </p:cNvSpPr>
          <p:nvPr/>
        </p:nvSpPr>
        <p:spPr bwMode="auto">
          <a:xfrm>
            <a:off x="838200" y="931333"/>
            <a:ext cx="1981200" cy="992188"/>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pPr>
            <a:r>
              <a:rPr lang="en-US" altLang="en-US" sz="800" b="1" dirty="0">
                <a:solidFill>
                  <a:schemeClr val="tx1"/>
                </a:solidFill>
              </a:rPr>
              <a:t>GTS Automated Storage Provisioning (ASP)</a:t>
            </a:r>
          </a:p>
          <a:p>
            <a:pPr algn="ctr" eaLnBrk="1" hangingPunct="1">
              <a:buClr>
                <a:srgbClr val="000000"/>
              </a:buClr>
              <a:buSzPct val="100000"/>
              <a:buFont typeface="Times New Roman" panose="02020603050405020304" pitchFamily="18" charset="0"/>
              <a:buNone/>
            </a:pPr>
            <a:r>
              <a:rPr lang="en-US" altLang="en-US" sz="800" i="1" dirty="0">
                <a:solidFill>
                  <a:schemeClr val="tx1"/>
                </a:solidFill>
              </a:rPr>
              <a:t>built with OpenStack</a:t>
            </a:r>
          </a:p>
          <a:p>
            <a:pPr eaLnBrk="1" hangingPunct="1">
              <a:buClr>
                <a:srgbClr val="000000"/>
              </a:buClr>
              <a:buSzPct val="100000"/>
              <a:buFont typeface="Arial" panose="020B0604020202020204" pitchFamily="34" charset="0"/>
              <a:buChar char="•"/>
            </a:pPr>
            <a:r>
              <a:rPr lang="en-US" altLang="en-US" sz="800" dirty="0">
                <a:solidFill>
                  <a:schemeClr val="tx1"/>
                </a:solidFill>
              </a:rPr>
              <a:t> Self-Service Provisioning</a:t>
            </a:r>
          </a:p>
          <a:p>
            <a:pPr eaLnBrk="1" hangingPunct="1">
              <a:buClr>
                <a:srgbClr val="000000"/>
              </a:buClr>
              <a:buSzPct val="100000"/>
              <a:buFont typeface="Arial" panose="020B0604020202020204" pitchFamily="34" charset="0"/>
              <a:buChar char="•"/>
            </a:pPr>
            <a:r>
              <a:rPr lang="en-US" altLang="en-US" sz="800" dirty="0">
                <a:solidFill>
                  <a:schemeClr val="tx1"/>
                </a:solidFill>
              </a:rPr>
              <a:t> Enables Orchestration</a:t>
            </a:r>
          </a:p>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p:txBody>
      </p:sp>
      <p:sp>
        <p:nvSpPr>
          <p:cNvPr id="16" name="Cube 1">
            <a:extLst>
              <a:ext uri="{FF2B5EF4-FFF2-40B4-BE49-F238E27FC236}">
                <a16:creationId xmlns:a16="http://schemas.microsoft.com/office/drawing/2014/main" xmlns="" id="{EFFDAEF6-6ADB-6D41-A917-C2FDAB6C1081}"/>
              </a:ext>
            </a:extLst>
          </p:cNvPr>
          <p:cNvSpPr>
            <a:spLocks noChangeArrowheads="1"/>
          </p:cNvSpPr>
          <p:nvPr/>
        </p:nvSpPr>
        <p:spPr bwMode="auto">
          <a:xfrm>
            <a:off x="838200" y="1999721"/>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pPr>
            <a:r>
              <a:rPr lang="en-US" altLang="en-US" sz="800" b="1" dirty="0">
                <a:solidFill>
                  <a:schemeClr val="tx1"/>
                </a:solidFill>
              </a:rPr>
              <a:t>Storage Monitoring and Alerting</a:t>
            </a:r>
          </a:p>
          <a:p>
            <a:pPr eaLnBrk="1" hangingPunct="1">
              <a:buClr>
                <a:srgbClr val="000000"/>
              </a:buClr>
              <a:buSzPct val="100000"/>
              <a:buFont typeface="Arial" panose="020B0604020202020204" pitchFamily="34" charset="0"/>
              <a:buChar char="•"/>
            </a:pPr>
            <a:r>
              <a:rPr lang="en-US" altLang="en-US" sz="800" dirty="0">
                <a:solidFill>
                  <a:schemeClr val="tx1"/>
                </a:solidFill>
              </a:rPr>
              <a:t> Storage SNMP alerts to </a:t>
            </a:r>
            <a:r>
              <a:rPr lang="en-US" altLang="en-US" sz="800" dirty="0" err="1">
                <a:solidFill>
                  <a:schemeClr val="tx1"/>
                </a:solidFill>
              </a:rPr>
              <a:t>Netcool</a:t>
            </a:r>
            <a:r>
              <a:rPr lang="en-US" altLang="en-US" sz="800" dirty="0">
                <a:solidFill>
                  <a:schemeClr val="tx1"/>
                </a:solidFill>
              </a:rPr>
              <a:t> according to cookbook</a:t>
            </a:r>
          </a:p>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p:txBody>
      </p:sp>
      <p:sp>
        <p:nvSpPr>
          <p:cNvPr id="19" name="Cube 1">
            <a:extLst>
              <a:ext uri="{FF2B5EF4-FFF2-40B4-BE49-F238E27FC236}">
                <a16:creationId xmlns:a16="http://schemas.microsoft.com/office/drawing/2014/main" xmlns="" id="{8322C020-B78A-084D-81B2-697ABA7C65E4}"/>
              </a:ext>
            </a:extLst>
          </p:cNvPr>
          <p:cNvSpPr>
            <a:spLocks noChangeArrowheads="1"/>
          </p:cNvSpPr>
          <p:nvPr/>
        </p:nvSpPr>
        <p:spPr bwMode="auto">
          <a:xfrm>
            <a:off x="838200" y="3445933"/>
            <a:ext cx="1981200" cy="990600"/>
          </a:xfrm>
          <a:prstGeom prst="cube">
            <a:avLst>
              <a:gd name="adj" fmla="val 25000"/>
            </a:avLst>
          </a:prstGeom>
          <a:solidFill>
            <a:schemeClr val="bg1"/>
          </a:solidFill>
          <a:ln w="9525">
            <a:solidFill>
              <a:schemeClr val="tx1"/>
            </a:solidFill>
            <a:round/>
            <a:headEnd/>
            <a:tailEnd/>
          </a:ln>
        </p:spPr>
        <p:txBody>
          <a:bodyPr anchor="ctr"/>
          <a:lstStyle/>
          <a:p>
            <a:pPr algn="ctr" eaLnBrk="1" hangingPunct="1">
              <a:buClr>
                <a:srgbClr val="000000"/>
              </a:buClr>
              <a:buSzPct val="100000"/>
              <a:buFont typeface="Times New Roman" panose="02020603050405020304" pitchFamily="18" charset="0"/>
              <a:buNone/>
              <a:defRPr/>
            </a:pPr>
            <a:r>
              <a:rPr lang="en-US" altLang="en-US" sz="800" b="1" dirty="0">
                <a:solidFill>
                  <a:schemeClr val="tx1"/>
                </a:solidFill>
                <a:ea typeface="ＭＳ Ｐゴシック" panose="020B0600070205080204" pitchFamily="34" charset="-128"/>
              </a:rPr>
              <a:t>GTS Storage Automation Tools (SAT)</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Health Check</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Problem Determination</a:t>
            </a:r>
          </a:p>
          <a:p>
            <a:pPr marL="228600" indent="-57150" eaLnBrk="1" hangingPunct="1">
              <a:buClr>
                <a:srgbClr val="000000"/>
              </a:buClr>
              <a:buSzPct val="100000"/>
              <a:buFont typeface="Arial" panose="020B0604020202020204" pitchFamily="34" charset="0"/>
              <a:buChar char="•"/>
              <a:defRPr/>
            </a:pPr>
            <a:r>
              <a:rPr lang="en-US" altLang="en-US" sz="800" dirty="0">
                <a:solidFill>
                  <a:schemeClr val="tx1"/>
                </a:solidFill>
                <a:ea typeface="ＭＳ Ｐゴシック" panose="020B0600070205080204" pitchFamily="34" charset="-128"/>
              </a:rPr>
              <a:t> Storage Optimization</a:t>
            </a:r>
          </a:p>
        </p:txBody>
      </p:sp>
    </p:spTree>
    <p:extLst>
      <p:ext uri="{BB962C8B-B14F-4D97-AF65-F5344CB8AC3E}">
        <p14:creationId xmlns:p14="http://schemas.microsoft.com/office/powerpoint/2010/main" val="3302821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High availability</a:t>
            </a:r>
            <a:endParaRPr lang="en-US" cap="small"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1250331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1"/>
          <p:cNvSpPr>
            <a:spLocks noGrp="1" noChangeArrowheads="1"/>
          </p:cNvSpPr>
          <p:nvPr>
            <p:ph type="title"/>
          </p:nvPr>
        </p:nvSpPr>
        <p:spPr/>
        <p:txBody>
          <a:bodyPr/>
          <a:lstStyle/>
          <a:p>
            <a:pPr marL="133350" indent="-41275"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sz="2500" b="1" dirty="0">
                <a:solidFill>
                  <a:schemeClr val="accent2"/>
                </a:solidFill>
              </a:rPr>
              <a:t>Storage High </a:t>
            </a:r>
            <a:r>
              <a:rPr lang="en-US" altLang="en-US" sz="2500" dirty="0">
                <a:solidFill>
                  <a:schemeClr val="accent2"/>
                </a:solidFill>
              </a:rPr>
              <a:t>A</a:t>
            </a:r>
            <a:r>
              <a:rPr lang="en-US" altLang="en-US" sz="2500" b="1" dirty="0">
                <a:solidFill>
                  <a:schemeClr val="accent2"/>
                </a:solidFill>
              </a:rPr>
              <a:t>vailability – Failure Domain Requirements</a:t>
            </a:r>
            <a:endParaRPr lang="en-US" altLang="en-US" sz="1800" b="1" dirty="0">
              <a:solidFill>
                <a:schemeClr val="accent2"/>
              </a:solidFill>
            </a:endParaRPr>
          </a:p>
        </p:txBody>
      </p:sp>
      <p:sp>
        <p:nvSpPr>
          <p:cNvPr id="102401" name="Rectangle 2"/>
          <p:cNvSpPr>
            <a:spLocks noGrp="1" noChangeArrowheads="1"/>
          </p:cNvSpPr>
          <p:nvPr>
            <p:ph idx="1"/>
          </p:nvPr>
        </p:nvSpPr>
        <p:spPr>
          <a:xfrm>
            <a:off x="303742" y="1066800"/>
            <a:ext cx="11583458" cy="3886200"/>
          </a:xfrm>
        </p:spPr>
        <p:txBody>
          <a:bodyPr/>
          <a:lstStyle/>
          <a:p>
            <a:r>
              <a:rPr lang="en-US" sz="1800" dirty="0"/>
              <a:t>Our standard failure domain for storage devices that are not in a high availability design is approximately 600TBs calculated at 80% of usable capacity of given storage device.</a:t>
            </a:r>
          </a:p>
          <a:p>
            <a:r>
              <a:rPr lang="en-US" sz="1800" dirty="0"/>
              <a:t>If storage high availability is used, we allow up to 1200TBs (1.2PB) calculated at 80% usable capacity of given storage device.</a:t>
            </a:r>
          </a:p>
          <a:p>
            <a:r>
              <a:rPr lang="en-US" sz="1800" dirty="0"/>
              <a:t>Guidance and examples surrounding storage high availability.</a:t>
            </a:r>
          </a:p>
          <a:p>
            <a:pPr lvl="1"/>
            <a:r>
              <a:rPr lang="en-US" sz="1600" dirty="0"/>
              <a:t>Storage HA means you have two separate and complete copies of your data in two different storage devices (copy 1 in storage box 1 and copy 2 in storage box 2)</a:t>
            </a:r>
          </a:p>
          <a:p>
            <a:pPr lvl="1"/>
            <a:r>
              <a:rPr lang="en-US" sz="1600" dirty="0"/>
              <a:t>Both copies are in Sync. Zero data difference between both copies of data.</a:t>
            </a:r>
          </a:p>
          <a:p>
            <a:pPr lvl="1"/>
            <a:r>
              <a:rPr lang="en-US" sz="1600" dirty="0"/>
              <a:t>Active/Active or Active/Passive is acceptable. Example of Active/Active is </a:t>
            </a:r>
            <a:r>
              <a:rPr lang="en-US" sz="1600" dirty="0" err="1"/>
              <a:t>Hyperswap</a:t>
            </a:r>
            <a:r>
              <a:rPr lang="en-US" sz="1600" dirty="0"/>
              <a:t> (DS8 or A9K). Example of Active/Passive is NetApp Metro-Cluster.</a:t>
            </a:r>
          </a:p>
          <a:p>
            <a:pPr lvl="1"/>
            <a:r>
              <a:rPr lang="en-US" sz="1600" dirty="0"/>
              <a:t>High Availability is not Disaster Recovery by design. If want to do DR using SYNC, recovery must be automated and meet a 4 hour recovery time objective.</a:t>
            </a:r>
          </a:p>
          <a:p>
            <a:pPr lvl="1"/>
            <a:r>
              <a:rPr lang="en-US" sz="1600" dirty="0"/>
              <a:t>NetApp </a:t>
            </a:r>
            <a:r>
              <a:rPr lang="mr-IN" sz="1600" dirty="0"/>
              <a:t>–</a:t>
            </a:r>
            <a:r>
              <a:rPr lang="en-US" sz="1600" dirty="0"/>
              <a:t> AFF 700S required for all Flash and FAS8200 for Hybrid. </a:t>
            </a:r>
          </a:p>
          <a:p>
            <a:pPr lvl="1"/>
            <a:r>
              <a:rPr lang="en-US" sz="1600" dirty="0"/>
              <a:t>A9K </a:t>
            </a:r>
            <a:r>
              <a:rPr lang="mr-IN" sz="1600" dirty="0"/>
              <a:t>–</a:t>
            </a:r>
            <a:r>
              <a:rPr lang="en-US" sz="1600" dirty="0"/>
              <a:t> 425 model required. </a:t>
            </a:r>
          </a:p>
        </p:txBody>
      </p:sp>
      <p:sp>
        <p:nvSpPr>
          <p:cNvPr id="102406" name="Rectangle 2"/>
          <p:cNvSpPr>
            <a:spLocks noChangeArrowheads="1"/>
          </p:cNvSpPr>
          <p:nvPr/>
        </p:nvSpPr>
        <p:spPr bwMode="auto">
          <a:xfrm>
            <a:off x="1523471" y="56388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solidFill>
                  <a:schemeClr val="accent2"/>
                </a:solidFill>
              </a:rPr>
              <a:t>We highly recommend High Availability and Disaster Recovery (on the next slides)</a:t>
            </a:r>
            <a:endParaRPr lang="en-US" altLang="en-US" dirty="0"/>
          </a:p>
        </p:txBody>
      </p:sp>
      <p:sp>
        <p:nvSpPr>
          <p:cNvPr id="2" name="Rectangle 1"/>
          <p:cNvSpPr/>
          <p:nvPr/>
        </p:nvSpPr>
        <p:spPr>
          <a:xfrm>
            <a:off x="5182929" y="3244334"/>
            <a:ext cx="1826141" cy="369332"/>
          </a:xfrm>
          <a:prstGeom prst="rect">
            <a:avLst/>
          </a:prstGeom>
        </p:spPr>
        <p:txBody>
          <a:bodyPr wrap="none">
            <a:spAutoFit/>
          </a:bodyPr>
          <a:lstStyle/>
          <a:p>
            <a:r>
              <a:rPr lang="en-US" dirty="0">
                <a:sym typeface="Helvetica"/>
              </a:rPr>
              <a:t>Defines system </a:t>
            </a:r>
            <a:endParaRPr lang="en-US" dirty="0"/>
          </a:p>
        </p:txBody>
      </p:sp>
    </p:spTree>
    <p:extLst>
      <p:ext uri="{BB962C8B-B14F-4D97-AF65-F5344CB8AC3E}">
        <p14:creationId xmlns:p14="http://schemas.microsoft.com/office/powerpoint/2010/main" val="30014061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a:xfrm>
            <a:off x="963084" y="4406901"/>
            <a:ext cx="10363200" cy="1362075"/>
          </a:xfrm>
        </p:spPr>
        <p:txBody>
          <a:bodyPr/>
          <a:lstStyle/>
          <a:p>
            <a:r>
              <a:rPr lang="en-US" dirty="0"/>
              <a:t>Resiliency guidance</a:t>
            </a:r>
            <a:endParaRPr lang="en-US" cap="small"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
        <p:nvSpPr>
          <p:cNvPr id="4" name="Rectangle 3">
            <a:extLst>
              <a:ext uri="{FF2B5EF4-FFF2-40B4-BE49-F238E27FC236}">
                <a16:creationId xmlns:a16="http://schemas.microsoft.com/office/drawing/2014/main" xmlns="" id="{5FCD9349-5DDB-3149-BB07-CECFB3F85FF6}"/>
              </a:ext>
            </a:extLst>
          </p:cNvPr>
          <p:cNvSpPr/>
          <p:nvPr/>
        </p:nvSpPr>
        <p:spPr>
          <a:xfrm>
            <a:off x="963084" y="5029200"/>
            <a:ext cx="7495116" cy="923330"/>
          </a:xfrm>
          <a:prstGeom prst="rect">
            <a:avLst/>
          </a:prstGeom>
        </p:spPr>
        <p:txBody>
          <a:bodyPr wrap="square">
            <a:spAutoFit/>
          </a:bodyPr>
          <a:lstStyle/>
          <a:p>
            <a:r>
              <a:rPr lang="en-GB" dirty="0">
                <a:solidFill>
                  <a:schemeClr val="tx1"/>
                </a:solidFill>
              </a:rPr>
              <a:t>Global SLE - IBM Resiliency Backup as a Service Community</a:t>
            </a:r>
          </a:p>
          <a:p>
            <a:r>
              <a:rPr lang="en-GB" dirty="0">
                <a:solidFill>
                  <a:schemeClr val="tx1"/>
                </a:solidFill>
                <a:hlinkClick r:id="rId3"/>
              </a:rPr>
              <a:t>https://ibm.biz/BdiG2u</a:t>
            </a:r>
            <a:endParaRPr lang="en-GB" dirty="0">
              <a:solidFill>
                <a:schemeClr val="tx1"/>
              </a:solidFill>
            </a:endParaRPr>
          </a:p>
          <a:p>
            <a:endParaRPr lang="en-GB" dirty="0">
              <a:solidFill>
                <a:schemeClr val="tx1"/>
              </a:solidFill>
            </a:endParaRPr>
          </a:p>
        </p:txBody>
      </p:sp>
    </p:spTree>
    <p:extLst>
      <p:ext uri="{BB962C8B-B14F-4D97-AF65-F5344CB8AC3E}">
        <p14:creationId xmlns:p14="http://schemas.microsoft.com/office/powerpoint/2010/main" val="588290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ChangeArrowheads="1"/>
          </p:cNvSpPr>
          <p:nvPr/>
        </p:nvSpPr>
        <p:spPr bwMode="auto">
          <a:xfrm>
            <a:off x="1676400" y="1030288"/>
            <a:ext cx="87630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1pPr>
            <a:lvl2pPr marL="7985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2pPr>
            <a:lvl3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3pPr>
            <a:lvl4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4pPr>
            <a:lvl5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4040D0"/>
              </a:buClr>
              <a:buSzPct val="120000"/>
              <a:buFont typeface="Arial" panose="020B0604020202020204" pitchFamily="34" charset="0"/>
              <a:buNone/>
            </a:pPr>
            <a:endParaRPr lang="en-US" altLang="en-US" sz="1400" dirty="0">
              <a:solidFill>
                <a:srgbClr val="000000"/>
              </a:solidFill>
            </a:endParaRPr>
          </a:p>
          <a:p>
            <a:pPr eaLnBrk="1" hangingPunct="1">
              <a:spcAft>
                <a:spcPts val="175"/>
              </a:spcAft>
              <a:buClr>
                <a:srgbClr val="4040D0"/>
              </a:buClr>
              <a:buSzPct val="120000"/>
            </a:pPr>
            <a:endParaRPr lang="en-US" altLang="en-US" sz="1400" dirty="0">
              <a:solidFill>
                <a:srgbClr val="000000"/>
              </a:solidFill>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p:txBody>
      </p:sp>
      <p:sp>
        <p:nvSpPr>
          <p:cNvPr id="137219" name="Text Box 3"/>
          <p:cNvSpPr txBox="1">
            <a:spLocks noChangeArrowheads="1"/>
          </p:cNvSpPr>
          <p:nvPr/>
        </p:nvSpPr>
        <p:spPr bwMode="auto">
          <a:xfrm>
            <a:off x="2611438" y="164147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dirty="0">
              <a:ea typeface="SimSun" panose="02010600030101010101" pitchFamily="2" charset="-122"/>
            </a:endParaRPr>
          </a:p>
        </p:txBody>
      </p:sp>
      <p:sp>
        <p:nvSpPr>
          <p:cNvPr id="137220" name="Rectangle 4"/>
          <p:cNvSpPr>
            <a:spLocks noChangeArrowheads="1"/>
          </p:cNvSpPr>
          <p:nvPr/>
        </p:nvSpPr>
        <p:spPr bwMode="auto">
          <a:xfrm>
            <a:off x="152400" y="914400"/>
            <a:ext cx="11811000" cy="544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 </a:t>
            </a:r>
            <a:r>
              <a:rPr lang="en-US" altLang="en-US" sz="1450" b="1" u="sng" dirty="0">
                <a:solidFill>
                  <a:schemeClr val="tx1"/>
                </a:solidFill>
                <a:ea typeface="SimSun" panose="02010600030101010101" pitchFamily="2" charset="-122"/>
              </a:rPr>
              <a:t>GTS Spectrum Protect storage pool on On-Premise and IBM Cloud Data Centers Strategy</a:t>
            </a:r>
          </a:p>
          <a:p>
            <a:pPr lvl="1"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IBM Cloud: Bare Metal building block servers with local disk, Red Hat Enterprise Linux (RHEL) storage servers and Cloud Object Storage.</a:t>
            </a:r>
          </a:p>
          <a:p>
            <a:pPr lvl="1"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On-Premise: Storwize 5030 standard options for low cost storage on dedicated and shared environments and Cloud Object Storage.</a:t>
            </a:r>
          </a:p>
          <a:p>
            <a:pPr eaLnBrk="1" hangingPunct="1">
              <a:buClr>
                <a:srgbClr val="3333CC"/>
              </a:buClr>
              <a:buSzPct val="100000"/>
            </a:pPr>
            <a:endParaRPr lang="sv-SE" altLang="en-US" sz="1450" dirty="0">
              <a:solidFill>
                <a:schemeClr val="tx1"/>
              </a:solidFill>
              <a:ea typeface="SimSun" panose="02010600030101010101" pitchFamily="2" charset="-122"/>
            </a:endParaRPr>
          </a:p>
          <a:p>
            <a:pPr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 </a:t>
            </a:r>
            <a:r>
              <a:rPr lang="en-US" altLang="en-US" sz="1450" b="1" u="sng" dirty="0">
                <a:solidFill>
                  <a:schemeClr val="tx1"/>
                </a:solidFill>
                <a:ea typeface="SimSun" panose="02010600030101010101" pitchFamily="2" charset="-122"/>
              </a:rPr>
              <a:t>For Backup as a Service (BaaS): </a:t>
            </a:r>
          </a:p>
          <a:p>
            <a:pPr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 Use V5030 for all builds, very small cost diff between v5030 and v5020 + v5030 scale better for growth</a:t>
            </a:r>
          </a:p>
          <a:p>
            <a:pPr lvl="1" eaLnBrk="1" hangingPunct="1">
              <a:buClr>
                <a:srgbClr val="3333CC"/>
              </a:buClr>
              <a:buSzPct val="100000"/>
              <a:buFont typeface="Wingdings" panose="05000000000000000000" pitchFamily="2" charset="2"/>
              <a:buChar char=""/>
            </a:pPr>
            <a:r>
              <a:rPr lang="en-US" altLang="en-US" sz="1450" b="1" dirty="0">
                <a:solidFill>
                  <a:schemeClr val="tx1"/>
                </a:solidFill>
                <a:ea typeface="SimSun" panose="02010600030101010101" pitchFamily="2" charset="-122"/>
              </a:rPr>
              <a:t>Large</a:t>
            </a:r>
            <a:r>
              <a:rPr lang="en-US" altLang="en-US" sz="1450" dirty="0">
                <a:solidFill>
                  <a:schemeClr val="tx1"/>
                </a:solidFill>
                <a:ea typeface="SimSun" panose="02010600030101010101" pitchFamily="2" charset="-122"/>
              </a:rPr>
              <a:t>: Database container and Active Logs disks: 800 GB E-MLC SSD DRAID6, Database backup and Archive logs disks: 1,8 TB SAS disks 10K rpm DRAID6, Storage pool disks: 6 TB NL-SAS 7.2k rpm DRAID6. </a:t>
            </a:r>
          </a:p>
          <a:p>
            <a:pPr lvl="1" eaLnBrk="1" hangingPunct="1">
              <a:buClr>
                <a:srgbClr val="3333CC"/>
              </a:buClr>
              <a:buSzPct val="100000"/>
              <a:buFont typeface="Wingdings" panose="05000000000000000000" pitchFamily="2" charset="2"/>
              <a:buChar char=""/>
            </a:pPr>
            <a:r>
              <a:rPr lang="en-US" altLang="en-US" sz="1450" b="1" dirty="0">
                <a:solidFill>
                  <a:schemeClr val="tx1"/>
                </a:solidFill>
                <a:ea typeface="SimSun" panose="02010600030101010101" pitchFamily="2" charset="-122"/>
              </a:rPr>
              <a:t>Medium</a:t>
            </a:r>
            <a:r>
              <a:rPr lang="en-US" altLang="en-US" sz="1450" dirty="0">
                <a:solidFill>
                  <a:schemeClr val="tx1"/>
                </a:solidFill>
                <a:ea typeface="SimSun" panose="02010600030101010101" pitchFamily="2" charset="-122"/>
              </a:rPr>
              <a:t>: Database container and Active Logs disks: 400 GB E-MLC SSD DRAID6, Database backup and Archive Logs disks: 1,2TB SAS disks 10K rpm DRAID6, Storage pool disks: 6 TB NL-SAS 7.2k rpm HDD DRAID6</a:t>
            </a:r>
          </a:p>
          <a:p>
            <a:pPr lvl="1" eaLnBrk="1" hangingPunct="1">
              <a:buClr>
                <a:srgbClr val="3333CC"/>
              </a:buClr>
              <a:buSzPct val="100000"/>
              <a:buFont typeface="Wingdings" panose="05000000000000000000" pitchFamily="2" charset="2"/>
              <a:buChar char=""/>
            </a:pPr>
            <a:r>
              <a:rPr lang="en-US" altLang="en-US" sz="1450" b="1" dirty="0">
                <a:solidFill>
                  <a:schemeClr val="tx1"/>
                </a:solidFill>
                <a:ea typeface="SimSun" panose="02010600030101010101" pitchFamily="2" charset="-122"/>
              </a:rPr>
              <a:t>Small</a:t>
            </a:r>
            <a:r>
              <a:rPr lang="en-US" altLang="en-US" sz="1450" dirty="0">
                <a:solidFill>
                  <a:schemeClr val="tx1"/>
                </a:solidFill>
                <a:ea typeface="SimSun" panose="02010600030101010101" pitchFamily="2" charset="-122"/>
              </a:rPr>
              <a:t>: Database container and Active Logs disks: 300 GB 15k rpm SAS HDD DRAID6, Storage pool, Database backup. Archive Logs disks: 3 TB NL-SAS 7.2k rpm HDD DRAID6.</a:t>
            </a:r>
          </a:p>
          <a:p>
            <a:pPr lvl="1" eaLnBrk="1" hangingPunct="1">
              <a:buClr>
                <a:srgbClr val="3333CC"/>
              </a:buClr>
              <a:buSzPct val="100000"/>
              <a:buFont typeface="Wingdings" panose="05000000000000000000" pitchFamily="2" charset="2"/>
              <a:buChar char=""/>
            </a:pPr>
            <a:endParaRPr lang="en-US" altLang="en-US" sz="1450" dirty="0">
              <a:solidFill>
                <a:schemeClr val="tx1"/>
              </a:solidFill>
              <a:ea typeface="SimSun" panose="02010600030101010101" pitchFamily="2" charset="-122"/>
            </a:endParaRPr>
          </a:p>
          <a:p>
            <a:pPr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 </a:t>
            </a:r>
            <a:r>
              <a:rPr lang="en-US" altLang="en-US" sz="1450" b="1" u="sng" dirty="0">
                <a:solidFill>
                  <a:schemeClr val="tx1"/>
                </a:solidFill>
                <a:ea typeface="SimSun" panose="02010600030101010101" pitchFamily="2" charset="-122"/>
              </a:rPr>
              <a:t>I</a:t>
            </a:r>
            <a:r>
              <a:rPr lang="en-GB" altLang="en-US" sz="1450" b="1" u="sng" dirty="0">
                <a:solidFill>
                  <a:schemeClr val="tx1"/>
                </a:solidFill>
                <a:ea typeface="SimSun" panose="02010600030101010101" pitchFamily="2" charset="-122"/>
              </a:rPr>
              <a:t>f using traditional disk staging to tape</a:t>
            </a:r>
            <a:r>
              <a:rPr lang="en-GB" altLang="en-US" sz="1450" dirty="0">
                <a:solidFill>
                  <a:schemeClr val="tx1"/>
                </a:solidFill>
                <a:ea typeface="SimSun" panose="02010600030101010101" pitchFamily="2" charset="-122"/>
              </a:rPr>
              <a:t>: 1.2 TB 10K disks RAID6 for Storage pool and Archive logs disks, and 300 GB 15K disks RAID5 for Database container and Active Logs. </a:t>
            </a:r>
          </a:p>
          <a:p>
            <a:pPr eaLnBrk="1" hangingPunct="1">
              <a:buClr>
                <a:srgbClr val="3333CC"/>
              </a:buClr>
              <a:buSzPct val="100000"/>
              <a:buFont typeface="Wingdings" panose="05000000000000000000" pitchFamily="2" charset="2"/>
              <a:buChar char=""/>
            </a:pPr>
            <a:r>
              <a:rPr lang="en-GB" altLang="en-US" sz="1450" dirty="0">
                <a:solidFill>
                  <a:schemeClr val="tx1"/>
                </a:solidFill>
                <a:ea typeface="SimSun" panose="02010600030101010101" pitchFamily="2" charset="-122"/>
              </a:rPr>
              <a:t> All disk storage with the same 70% labor reduction of the V5030, “SO Other Storage GB” </a:t>
            </a:r>
          </a:p>
          <a:p>
            <a:pPr eaLnBrk="1" hangingPunct="1">
              <a:buClr>
                <a:srgbClr val="3333CC"/>
              </a:buClr>
              <a:buSzPct val="100000"/>
              <a:buFont typeface="Wingdings" panose="05000000000000000000" pitchFamily="2" charset="2"/>
              <a:buChar char=""/>
            </a:pPr>
            <a:r>
              <a:rPr lang="en-GB" altLang="en-US" sz="1450" dirty="0">
                <a:solidFill>
                  <a:schemeClr val="tx1"/>
                </a:solidFill>
                <a:ea typeface="SimSun" panose="02010600030101010101" pitchFamily="2" charset="-122"/>
              </a:rPr>
              <a:t> If using backup to VTL (ProtecTIER) (use same labor reduction as above) key to use the ProtecTIER Planner tool to properly estimate your repository size and performance here =&gt; </a:t>
            </a:r>
            <a:r>
              <a:rPr lang="en-GB" altLang="en-US" sz="1450" dirty="0">
                <a:solidFill>
                  <a:schemeClr val="tx1"/>
                </a:solidFill>
                <a:ea typeface="SimSun" panose="02010600030101010101" pitchFamily="2" charset="-122"/>
                <a:hlinkClick r:id="rId3"/>
              </a:rPr>
              <a:t>https://w3-03.sso.ibm.com/sales/support/ShowDoc.wss?docid=B211929B17868C16</a:t>
            </a:r>
            <a:endParaRPr lang="en-GB" altLang="en-US" sz="1450" dirty="0">
              <a:solidFill>
                <a:schemeClr val="tx1"/>
              </a:solidFill>
              <a:ea typeface="SimSun" panose="02010600030101010101" pitchFamily="2" charset="-122"/>
            </a:endParaRPr>
          </a:p>
          <a:p>
            <a:pPr eaLnBrk="1" hangingPunct="1">
              <a:buClr>
                <a:srgbClr val="3333CC"/>
              </a:buClr>
              <a:buSzPct val="100000"/>
              <a:buFont typeface="Wingdings" panose="05000000000000000000" pitchFamily="2" charset="2"/>
              <a:buChar char=""/>
            </a:pPr>
            <a:r>
              <a:rPr lang="en-GB" altLang="en-US" sz="1450" dirty="0">
                <a:solidFill>
                  <a:schemeClr val="tx1"/>
                </a:solidFill>
                <a:ea typeface="SimSun" panose="02010600030101010101" pitchFamily="2" charset="-122"/>
              </a:rPr>
              <a:t> For more detailed BaaS building blocks guidance look in BaaS community here =&gt; </a:t>
            </a:r>
            <a:r>
              <a:rPr lang="en-GB" altLang="en-US" sz="1450" dirty="0">
                <a:solidFill>
                  <a:schemeClr val="tx1"/>
                </a:solidFill>
                <a:ea typeface="SimSun" panose="02010600030101010101" pitchFamily="2" charset="-122"/>
                <a:hlinkClick r:id="rId4"/>
              </a:rPr>
              <a:t>https://ibm.biz/BdHHAm</a:t>
            </a:r>
            <a:endParaRPr lang="en-GB" altLang="en-US" sz="1450" dirty="0">
              <a:solidFill>
                <a:schemeClr val="tx1"/>
              </a:solidFill>
              <a:ea typeface="SimSun" panose="02010600030101010101" pitchFamily="2" charset="-122"/>
            </a:endParaRPr>
          </a:p>
          <a:p>
            <a:pPr eaLnBrk="1" hangingPunct="1">
              <a:buClr>
                <a:srgbClr val="3333CC"/>
              </a:buClr>
              <a:buSzPct val="100000"/>
              <a:buFont typeface="Wingdings" panose="05000000000000000000" pitchFamily="2" charset="2"/>
              <a:buChar char=""/>
            </a:pPr>
            <a:endParaRPr lang="en-GB" altLang="en-US" sz="1450" dirty="0">
              <a:solidFill>
                <a:schemeClr val="tx1"/>
              </a:solidFill>
              <a:ea typeface="SimSun" panose="02010600030101010101" pitchFamily="2" charset="-122"/>
            </a:endParaRPr>
          </a:p>
          <a:p>
            <a:pPr eaLnBrk="1" hangingPunct="1">
              <a:buClr>
                <a:srgbClr val="3333CC"/>
              </a:buClr>
              <a:buSzPct val="100000"/>
              <a:buFont typeface="Wingdings" panose="05000000000000000000" pitchFamily="2" charset="2"/>
              <a:buChar char=""/>
            </a:pPr>
            <a:r>
              <a:rPr lang="en-US" altLang="en-US" sz="1450" dirty="0">
                <a:solidFill>
                  <a:schemeClr val="tx1"/>
                </a:solidFill>
                <a:ea typeface="SimSun" panose="02010600030101010101" pitchFamily="2" charset="-122"/>
              </a:rPr>
              <a:t> </a:t>
            </a:r>
            <a:r>
              <a:rPr lang="en-US" altLang="en-US" sz="1450" u="sng" dirty="0">
                <a:solidFill>
                  <a:schemeClr val="tx1"/>
                </a:solidFill>
                <a:ea typeface="SimSun" panose="02010600030101010101" pitchFamily="2" charset="-122"/>
              </a:rPr>
              <a:t>I</a:t>
            </a:r>
            <a:r>
              <a:rPr lang="en-US" altLang="en-US" sz="1450" b="1" u="sng" dirty="0">
                <a:solidFill>
                  <a:schemeClr val="tx1"/>
                </a:solidFill>
                <a:ea typeface="SimSun" panose="02010600030101010101" pitchFamily="2" charset="-122"/>
              </a:rPr>
              <a:t>BM </a:t>
            </a:r>
            <a:r>
              <a:rPr lang="en-GB" altLang="en-US" sz="1450" b="1" u="sng" dirty="0">
                <a:solidFill>
                  <a:schemeClr val="tx1"/>
                </a:solidFill>
                <a:ea typeface="SimSun" panose="02010600030101010101" pitchFamily="2" charset="-122"/>
              </a:rPr>
              <a:t>Cloud Object Storage (COS) aka Cleversafe guidance with Spectrum Protect</a:t>
            </a:r>
          </a:p>
          <a:p>
            <a:pPr lvl="1" eaLnBrk="1" hangingPunct="1">
              <a:buClr>
                <a:srgbClr val="3333CC"/>
              </a:buClr>
              <a:buSzPct val="100000"/>
              <a:buFont typeface="Wingdings" panose="05000000000000000000" pitchFamily="2" charset="2"/>
              <a:buChar char=""/>
            </a:pPr>
            <a:r>
              <a:rPr lang="en-GB" altLang="en-US" sz="1450" dirty="0">
                <a:solidFill>
                  <a:schemeClr val="tx1"/>
                </a:solidFill>
                <a:ea typeface="SimSun" panose="02010600030101010101" pitchFamily="2" charset="-122"/>
                <a:hlinkClick r:id="rId5"/>
              </a:rPr>
              <a:t>See </a:t>
            </a:r>
            <a:r>
              <a:rPr lang="en-GB" altLang="en-US" sz="1450" b="1" dirty="0">
                <a:hlinkClick r:id="rId6" tooltip="Click to refresh the page. "/>
              </a:rPr>
              <a:t>Cloud Object Storage SolutionPa​c On-Premise Backup</a:t>
            </a:r>
            <a:r>
              <a:rPr lang="en-GB" altLang="en-US" sz="1450" b="1" dirty="0"/>
              <a:t> </a:t>
            </a:r>
            <a:endParaRPr lang="en-GB" altLang="en-US" sz="1450" dirty="0">
              <a:solidFill>
                <a:schemeClr val="tx1"/>
              </a:solidFill>
              <a:ea typeface="SimSun" panose="02010600030101010101" pitchFamily="2" charset="-122"/>
            </a:endParaRPr>
          </a:p>
          <a:p>
            <a:pPr lvl="1" eaLnBrk="1" hangingPunct="1">
              <a:buClr>
                <a:srgbClr val="3333CC"/>
              </a:buClr>
              <a:buSzPct val="100000"/>
              <a:buFont typeface="Wingdings" panose="05000000000000000000" pitchFamily="2" charset="2"/>
              <a:buChar char=""/>
            </a:pPr>
            <a:r>
              <a:rPr lang="en-GB" altLang="en-US" sz="1450" dirty="0">
                <a:solidFill>
                  <a:schemeClr val="tx1"/>
                </a:solidFill>
                <a:ea typeface="SimSun" panose="02010600030101010101" pitchFamily="2" charset="-122"/>
              </a:rPr>
              <a:t>Reach out to BJ Klingenberg, Mikael Lindström and Chris Bode for help</a:t>
            </a:r>
          </a:p>
        </p:txBody>
      </p:sp>
      <p:sp>
        <p:nvSpPr>
          <p:cNvPr id="2" name="Title 1">
            <a:extLst>
              <a:ext uri="{FF2B5EF4-FFF2-40B4-BE49-F238E27FC236}">
                <a16:creationId xmlns:a16="http://schemas.microsoft.com/office/drawing/2014/main" xmlns="" id="{08EBC33F-75A9-8C4A-87FF-48949B86C995}"/>
              </a:ext>
            </a:extLst>
          </p:cNvPr>
          <p:cNvSpPr>
            <a:spLocks noGrp="1"/>
          </p:cNvSpPr>
          <p:nvPr>
            <p:ph type="title"/>
          </p:nvPr>
        </p:nvSpPr>
        <p:spPr/>
        <p:txBody>
          <a:bodyPr/>
          <a:lstStyle/>
          <a:p>
            <a:r>
              <a:rPr lang="en-GB" dirty="0"/>
              <a:t>GTS Spectrum Protect Backup Storage Strategy</a:t>
            </a:r>
            <a:endParaRPr lang="en-US" dirty="0"/>
          </a:p>
        </p:txBody>
      </p:sp>
    </p:spTree>
    <p:extLst>
      <p:ext uri="{BB962C8B-B14F-4D97-AF65-F5344CB8AC3E}">
        <p14:creationId xmlns:p14="http://schemas.microsoft.com/office/powerpoint/2010/main" val="35715139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97EEE0-C47D-D74C-A426-D9E86AE72002}"/>
              </a:ext>
            </a:extLst>
          </p:cNvPr>
          <p:cNvPicPr>
            <a:picLocks noChangeAspect="1"/>
          </p:cNvPicPr>
          <p:nvPr/>
        </p:nvPicPr>
        <p:blipFill rotWithShape="1">
          <a:blip r:embed="rId2"/>
          <a:srcRect l="2853" t="5264" r="2425" b="3387"/>
          <a:stretch/>
        </p:blipFill>
        <p:spPr>
          <a:xfrm>
            <a:off x="101600" y="838201"/>
            <a:ext cx="8432800" cy="5486400"/>
          </a:xfrm>
          <a:prstGeom prst="rect">
            <a:avLst/>
          </a:prstGeom>
        </p:spPr>
      </p:pic>
      <p:sp>
        <p:nvSpPr>
          <p:cNvPr id="4" name="Title 1">
            <a:extLst>
              <a:ext uri="{FF2B5EF4-FFF2-40B4-BE49-F238E27FC236}">
                <a16:creationId xmlns:a16="http://schemas.microsoft.com/office/drawing/2014/main" xmlns="" id="{1612863A-0E8D-9A46-8137-564BB30C0559}"/>
              </a:ext>
            </a:extLst>
          </p:cNvPr>
          <p:cNvSpPr txBox="1">
            <a:spLocks/>
          </p:cNvSpPr>
          <p:nvPr/>
        </p:nvSpPr>
        <p:spPr bwMode="auto">
          <a:xfrm>
            <a:off x="2334039" y="6492511"/>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ON </a:t>
            </a:r>
            <a:r>
              <a:rPr lang="en-US" sz="1600" kern="0" dirty="0" err="1">
                <a:solidFill>
                  <a:schemeClr val="bg1"/>
                </a:solidFill>
                <a:latin typeface="+mn-lt"/>
              </a:rPr>
              <a:t>premISE</a:t>
            </a:r>
            <a:r>
              <a:rPr lang="en-US" sz="1600" kern="0" dirty="0">
                <a:solidFill>
                  <a:schemeClr val="bg1"/>
                </a:solidFill>
                <a:latin typeface="+mn-lt"/>
              </a:rPr>
              <a:t> Block</a:t>
            </a:r>
          </a:p>
        </p:txBody>
      </p:sp>
      <p:sp>
        <p:nvSpPr>
          <p:cNvPr id="2" name="Title 1">
            <a:extLst>
              <a:ext uri="{FF2B5EF4-FFF2-40B4-BE49-F238E27FC236}">
                <a16:creationId xmlns:a16="http://schemas.microsoft.com/office/drawing/2014/main" xmlns="" id="{4CFB4FD8-56D7-CB4E-A6B9-7456B24B5C08}"/>
              </a:ext>
            </a:extLst>
          </p:cNvPr>
          <p:cNvSpPr>
            <a:spLocks noGrp="1"/>
          </p:cNvSpPr>
          <p:nvPr>
            <p:ph type="title"/>
          </p:nvPr>
        </p:nvSpPr>
        <p:spPr/>
        <p:txBody>
          <a:bodyPr/>
          <a:lstStyle/>
          <a:p>
            <a:r>
              <a:rPr lang="en-GB" dirty="0"/>
              <a:t>On Premise – ‘Block’ Storage Decision Tree</a:t>
            </a:r>
            <a:endParaRPr lang="en-US" dirty="0"/>
          </a:p>
        </p:txBody>
      </p:sp>
      <p:sp>
        <p:nvSpPr>
          <p:cNvPr id="5" name="Text Box 36">
            <a:extLst>
              <a:ext uri="{FF2B5EF4-FFF2-40B4-BE49-F238E27FC236}">
                <a16:creationId xmlns:a16="http://schemas.microsoft.com/office/drawing/2014/main" xmlns="" id="{EEFB2F7E-0E93-114D-A54C-AC016D9A0D8F}"/>
              </a:ext>
            </a:extLst>
          </p:cNvPr>
          <p:cNvSpPr txBox="1">
            <a:spLocks noChangeArrowheads="1"/>
          </p:cNvSpPr>
          <p:nvPr/>
        </p:nvSpPr>
        <p:spPr bwMode="auto">
          <a:xfrm>
            <a:off x="6172200" y="5618646"/>
            <a:ext cx="4194645"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Where possible GTS Strategy is to utilise IBM Cloud Private Storage Offering. See Slides 22-27.</a:t>
            </a:r>
            <a:endParaRPr lang="en-US" altLang="en-US" sz="1400" dirty="0">
              <a:solidFill>
                <a:srgbClr val="000000"/>
              </a:solidFill>
            </a:endParaRPr>
          </a:p>
        </p:txBody>
      </p:sp>
      <p:sp>
        <p:nvSpPr>
          <p:cNvPr id="6" name="Text Box 36">
            <a:extLst>
              <a:ext uri="{FF2B5EF4-FFF2-40B4-BE49-F238E27FC236}">
                <a16:creationId xmlns:a16="http://schemas.microsoft.com/office/drawing/2014/main" xmlns="" id="{25624157-36AF-C94E-BD4E-E782846553F6}"/>
              </a:ext>
            </a:extLst>
          </p:cNvPr>
          <p:cNvSpPr txBox="1">
            <a:spLocks noChangeArrowheads="1"/>
          </p:cNvSpPr>
          <p:nvPr/>
        </p:nvSpPr>
        <p:spPr bwMode="auto">
          <a:xfrm>
            <a:off x="8610600" y="2743200"/>
            <a:ext cx="3429000" cy="954107"/>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Avoid utilising Storage Virtualisation where possible. See Slide 31. Where required, limit multi-tier SVC solutions to 2 Tiers. </a:t>
            </a:r>
            <a:endParaRPr lang="en-US" altLang="en-US" sz="1400" dirty="0">
              <a:solidFill>
                <a:srgbClr val="000000"/>
              </a:solidFill>
            </a:endParaRPr>
          </a:p>
        </p:txBody>
      </p:sp>
      <p:sp>
        <p:nvSpPr>
          <p:cNvPr id="10" name="Text Box 36">
            <a:extLst>
              <a:ext uri="{FF2B5EF4-FFF2-40B4-BE49-F238E27FC236}">
                <a16:creationId xmlns:a16="http://schemas.microsoft.com/office/drawing/2014/main" xmlns="" id="{E1ECCFF7-1C9C-F042-AF80-19142EE5DBA8}"/>
              </a:ext>
            </a:extLst>
          </p:cNvPr>
          <p:cNvSpPr txBox="1">
            <a:spLocks noChangeArrowheads="1"/>
          </p:cNvSpPr>
          <p:nvPr/>
        </p:nvSpPr>
        <p:spPr bwMode="auto">
          <a:xfrm>
            <a:off x="7162800" y="1259311"/>
            <a:ext cx="3544247"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See Block Comparison table on Slide 49.</a:t>
            </a:r>
            <a:br>
              <a:rPr lang="en-GB" altLang="en-US" sz="1400" dirty="0">
                <a:solidFill>
                  <a:srgbClr val="000000"/>
                </a:solidFill>
              </a:rPr>
            </a:br>
            <a:r>
              <a:rPr lang="en-GB" altLang="en-US" sz="1400" dirty="0">
                <a:solidFill>
                  <a:srgbClr val="000000"/>
                </a:solidFill>
              </a:rPr>
              <a:t>See Cost Comparison table on Slide 52.</a:t>
            </a:r>
            <a:endParaRPr lang="en-US" altLang="en-US" sz="1400" dirty="0">
              <a:solidFill>
                <a:srgbClr val="000000"/>
              </a:solidFill>
            </a:endParaRPr>
          </a:p>
        </p:txBody>
      </p:sp>
    </p:spTree>
    <p:extLst>
      <p:ext uri="{BB962C8B-B14F-4D97-AF65-F5344CB8AC3E}">
        <p14:creationId xmlns:p14="http://schemas.microsoft.com/office/powerpoint/2010/main" val="4033811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1"/>
          <p:cNvSpPr>
            <a:spLocks noGrp="1" noChangeArrowheads="1"/>
          </p:cNvSpPr>
          <p:nvPr>
            <p:ph type="title"/>
          </p:nvPr>
        </p:nvSpPr>
        <p:spPr/>
        <p:txBody>
          <a:bodyPr/>
          <a:lstStyle/>
          <a:p>
            <a:pPr marL="133350" indent="-41275"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sz="2500" b="1" dirty="0">
                <a:solidFill>
                  <a:schemeClr val="accent2"/>
                </a:solidFill>
              </a:rPr>
              <a:t>Disaster Recovery – Site to Site DR replication</a:t>
            </a:r>
            <a:br>
              <a:rPr lang="en-US" altLang="en-US" sz="2500" b="1" dirty="0">
                <a:solidFill>
                  <a:schemeClr val="accent2"/>
                </a:solidFill>
              </a:rPr>
            </a:br>
            <a:r>
              <a:rPr lang="en-US" altLang="en-US" sz="1800" b="1" dirty="0">
                <a:solidFill>
                  <a:schemeClr val="accent2"/>
                </a:solidFill>
              </a:rPr>
              <a:t>Recommended for all client solutions</a:t>
            </a:r>
          </a:p>
        </p:txBody>
      </p:sp>
      <p:sp>
        <p:nvSpPr>
          <p:cNvPr id="102401" name="Rectangle 2"/>
          <p:cNvSpPr>
            <a:spLocks noGrp="1" noChangeArrowheads="1"/>
          </p:cNvSpPr>
          <p:nvPr>
            <p:ph idx="1"/>
          </p:nvPr>
        </p:nvSpPr>
        <p:spPr>
          <a:xfrm>
            <a:off x="303742" y="2725738"/>
            <a:ext cx="5012266" cy="3436938"/>
          </a:xfrm>
        </p:spPr>
        <p:txBody>
          <a:bodyPr/>
          <a:lstStyle/>
          <a:p>
            <a:pPr marL="228600" indent="-225425">
              <a:lnSpc>
                <a:spcPct val="80000"/>
              </a:lnSpc>
              <a:spcBef>
                <a:spcPts val="450"/>
              </a:spcBef>
              <a:buClr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b="1" dirty="0"/>
              <a:t>Synchronous “Metro Mirror”</a:t>
            </a:r>
          </a:p>
          <a:p>
            <a:pPr marL="228600" indent="-225425">
              <a:lnSpc>
                <a:spcPct val="90000"/>
              </a:lnSpc>
              <a:spcBef>
                <a:spcPts val="300"/>
              </a:spcBef>
              <a:spcAft>
                <a:spcPts val="4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Up to 200km between sites for business continuity</a:t>
            </a:r>
          </a:p>
          <a:p>
            <a:pPr marL="461963" lvl="1" indent="-233363">
              <a:lnSpc>
                <a:spcPct val="90000"/>
              </a:lnSpc>
              <a:spcBef>
                <a:spcPts val="300"/>
              </a:spcBef>
              <a:spcAft>
                <a:spcPts val="400"/>
              </a:spcAft>
              <a:buFont typeface="Arial" panose="020B0604020202020204" pitchFamily="34" charset="0"/>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As with any synchronous remote replication, performance requirements may limit usable distance</a:t>
            </a:r>
          </a:p>
          <a:p>
            <a:pPr marL="228600" indent="-225425">
              <a:lnSpc>
                <a:spcPct val="90000"/>
              </a:lnSpc>
              <a:spcBef>
                <a:spcPts val="300"/>
              </a:spcBef>
              <a:spcAft>
                <a:spcPts val="4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Host I/O completed only when data stored at both locations</a:t>
            </a:r>
          </a:p>
          <a:p>
            <a:pPr marL="228600" indent="-225425">
              <a:lnSpc>
                <a:spcPct val="90000"/>
              </a:lnSpc>
              <a:spcBef>
                <a:spcPts val="300"/>
              </a:spcBef>
              <a:spcAft>
                <a:spcPts val="4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Operates between SVC clusters at each site</a:t>
            </a:r>
          </a:p>
          <a:p>
            <a:pPr marL="461963" lvl="1" indent="-233363">
              <a:lnSpc>
                <a:spcPct val="90000"/>
              </a:lnSpc>
              <a:spcBef>
                <a:spcPts val="300"/>
              </a:spcBef>
              <a:spcAft>
                <a:spcPts val="400"/>
              </a:spcAft>
              <a:buFont typeface="Arial" panose="020B0604020202020204" pitchFamily="34" charset="0"/>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Local and remote volumes may be on any SVC supported disk systems</a:t>
            </a:r>
          </a:p>
          <a:p>
            <a:pPr marL="228600" indent="-225425">
              <a:lnSpc>
                <a:spcPct val="80000"/>
              </a:lnSpc>
              <a:buClr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endParaRPr lang="en-US" altLang="en-US" dirty="0"/>
          </a:p>
        </p:txBody>
      </p:sp>
      <p:sp>
        <p:nvSpPr>
          <p:cNvPr id="102402" name="Rectangle 3"/>
          <p:cNvSpPr>
            <a:spLocks noGrp="1" noChangeArrowheads="1"/>
          </p:cNvSpPr>
          <p:nvPr>
            <p:ph type="body" idx="4294967295"/>
          </p:nvPr>
        </p:nvSpPr>
        <p:spPr>
          <a:xfrm>
            <a:off x="6470651" y="2725738"/>
            <a:ext cx="5257800" cy="3625850"/>
          </a:xfrm>
        </p:spPr>
        <p:txBody>
          <a:bodyPr/>
          <a:lstStyle/>
          <a:p>
            <a:pPr marL="228600" indent="-225425">
              <a:spcBef>
                <a:spcPct val="0"/>
              </a:spcBef>
              <a:spcAft>
                <a:spcPts val="100"/>
              </a:spcAft>
              <a:buClr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b="1" dirty="0"/>
              <a:t>Asynchronous “Global Mirror”</a:t>
            </a:r>
          </a:p>
          <a:p>
            <a:pPr marL="228600" indent="-225425">
              <a:spcBef>
                <a:spcPct val="0"/>
              </a:spcBef>
              <a:spcAft>
                <a:spcPts val="1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Up to 8000km distance between sites for business continuity</a:t>
            </a:r>
          </a:p>
          <a:p>
            <a:pPr marL="228600" indent="-225425">
              <a:spcBef>
                <a:spcPct val="0"/>
              </a:spcBef>
              <a:spcAft>
                <a:spcPts val="1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Does not wait for secondary I/O before completing host I/O</a:t>
            </a:r>
          </a:p>
          <a:p>
            <a:pPr marL="461963" lvl="1" indent="-233363">
              <a:spcBef>
                <a:spcPct val="0"/>
              </a:spcBef>
              <a:spcAft>
                <a:spcPts val="100"/>
              </a:spcAft>
              <a:buFont typeface="Arial" panose="020B0604020202020204" pitchFamily="34" charset="0"/>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Helps reduce performance impact to applications</a:t>
            </a:r>
          </a:p>
          <a:p>
            <a:pPr marL="228600" indent="-225425">
              <a:spcBef>
                <a:spcPct val="0"/>
              </a:spcBef>
              <a:spcAft>
                <a:spcPts val="1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Designed to maintain consistent secondary copy at all times</a:t>
            </a:r>
          </a:p>
          <a:p>
            <a:pPr marL="228600" indent="-225425">
              <a:spcBef>
                <a:spcPct val="0"/>
              </a:spcBef>
              <a:spcAft>
                <a:spcPts val="100"/>
              </a:spcAft>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Operates between SVC clusters at each site</a:t>
            </a:r>
          </a:p>
          <a:p>
            <a:pPr marL="461963" lvl="1" indent="-233363">
              <a:spcBef>
                <a:spcPct val="0"/>
              </a:spcBef>
              <a:spcAft>
                <a:spcPts val="100"/>
              </a:spcAft>
              <a:buFont typeface="Arial" panose="020B0604020202020204" pitchFamily="34" charset="0"/>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Local and remote volumes may be on any SVC supported disk systems</a:t>
            </a:r>
          </a:p>
          <a:p>
            <a:pPr marL="228600" indent="-225425">
              <a:lnSpc>
                <a:spcPct val="80000"/>
              </a:lnSpc>
              <a:buClrTx/>
              <a:buFont typeface="Wingdings" panose="05000000000000000000" pitchFamily="2" charset="2"/>
              <a:buChar cha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r>
              <a:rPr lang="en-US" altLang="en-US" sz="1400" dirty="0"/>
              <a:t>Now have the ability to replicate to SDS in cloud as a lower cost alternative.</a:t>
            </a:r>
          </a:p>
          <a:p>
            <a:pPr marL="228600" indent="-225425">
              <a:lnSpc>
                <a:spcPct val="80000"/>
              </a:lnSpc>
              <a:buClr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Lst>
            </a:pPr>
            <a:endParaRPr lang="en-US" altLang="en-US" sz="1400" dirty="0"/>
          </a:p>
        </p:txBody>
      </p:sp>
      <p:pic>
        <p:nvPicPr>
          <p:cNvPr id="1003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06501"/>
            <a:ext cx="4552950" cy="1336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758" y="1206501"/>
            <a:ext cx="4092575" cy="1336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102406" name="Rectangle 2"/>
          <p:cNvSpPr>
            <a:spLocks noChangeArrowheads="1"/>
          </p:cNvSpPr>
          <p:nvPr/>
        </p:nvSpPr>
        <p:spPr bwMode="auto">
          <a:xfrm>
            <a:off x="1094847" y="5398030"/>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solidFill>
                  <a:schemeClr val="accent2"/>
                </a:solidFill>
              </a:rPr>
              <a:t>Available for both our Spectrum Virtualize designs as well as our native A9K designs. As mentioned above, we encourage all GTS clients to use.</a:t>
            </a:r>
            <a:endParaRPr lang="en-US" altLang="en-US" dirty="0"/>
          </a:p>
        </p:txBody>
      </p:sp>
      <p:cxnSp>
        <p:nvCxnSpPr>
          <p:cNvPr id="3" name="Straight Connector 2">
            <a:extLst>
              <a:ext uri="{FF2B5EF4-FFF2-40B4-BE49-F238E27FC236}">
                <a16:creationId xmlns:a16="http://schemas.microsoft.com/office/drawing/2014/main" xmlns="" id="{2936D9E4-63D7-5041-B0E9-92E88555A1A9}"/>
              </a:ext>
            </a:extLst>
          </p:cNvPr>
          <p:cNvCxnSpPr/>
          <p:nvPr/>
        </p:nvCxnSpPr>
        <p:spPr bwMode="auto">
          <a:xfrm>
            <a:off x="5867400" y="1066800"/>
            <a:ext cx="0" cy="420423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7399131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Storage network</a:t>
            </a:r>
            <a:endParaRPr lang="en-US" cap="small"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3073035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F32C3AF-D17D-489D-9E2B-D02E790B0484}"/>
              </a:ext>
            </a:extLst>
          </p:cNvPr>
          <p:cNvSpPr>
            <a:spLocks noGrp="1"/>
          </p:cNvSpPr>
          <p:nvPr>
            <p:ph type="title"/>
          </p:nvPr>
        </p:nvSpPr>
        <p:spPr/>
        <p:txBody>
          <a:bodyPr/>
          <a:lstStyle/>
          <a:p>
            <a:r>
              <a:rPr lang="en-US" dirty="0"/>
              <a:t>Storage Area Networks (Fiber Channel and iSCSI)</a:t>
            </a:r>
          </a:p>
        </p:txBody>
      </p:sp>
      <p:sp>
        <p:nvSpPr>
          <p:cNvPr id="5" name="Content Placeholder 4">
            <a:extLst>
              <a:ext uri="{FF2B5EF4-FFF2-40B4-BE49-F238E27FC236}">
                <a16:creationId xmlns:a16="http://schemas.microsoft.com/office/drawing/2014/main" xmlns="" id="{4EE61C65-E971-4CA5-B885-700589AFCCDC}"/>
              </a:ext>
            </a:extLst>
          </p:cNvPr>
          <p:cNvSpPr>
            <a:spLocks noGrp="1"/>
          </p:cNvSpPr>
          <p:nvPr>
            <p:ph sz="half" idx="1"/>
          </p:nvPr>
        </p:nvSpPr>
        <p:spPr/>
        <p:txBody>
          <a:bodyPr/>
          <a:lstStyle/>
          <a:p>
            <a:r>
              <a:rPr lang="en-US" dirty="0"/>
              <a:t>Fiber Channel</a:t>
            </a:r>
          </a:p>
          <a:p>
            <a:pPr lvl="1"/>
            <a:r>
              <a:rPr lang="en-US" sz="1400" dirty="0"/>
              <a:t>Vendors</a:t>
            </a:r>
          </a:p>
          <a:p>
            <a:pPr lvl="2"/>
            <a:r>
              <a:rPr lang="en-US" sz="1400" dirty="0"/>
              <a:t>Brocade</a:t>
            </a:r>
          </a:p>
          <a:p>
            <a:pPr lvl="2"/>
            <a:r>
              <a:rPr lang="en-US" sz="1400" dirty="0"/>
              <a:t>Cisco</a:t>
            </a:r>
          </a:p>
          <a:p>
            <a:pPr lvl="1"/>
            <a:r>
              <a:rPr lang="en-US" sz="1400" dirty="0"/>
              <a:t>See Vendor Selection Guide</a:t>
            </a:r>
          </a:p>
          <a:p>
            <a:pPr lvl="2"/>
            <a:r>
              <a:rPr lang="en-US" sz="1400" u="sng" dirty="0">
                <a:hlinkClick r:id="rId2"/>
              </a:rPr>
              <a:t>https://ibm.biz/BdXR7S</a:t>
            </a:r>
            <a:endParaRPr lang="en-US" sz="1400" u="sng" dirty="0"/>
          </a:p>
          <a:p>
            <a:pPr lvl="2"/>
            <a:r>
              <a:rPr lang="en-US" sz="1400" dirty="0"/>
              <a:t>The Vendor selection will assist in selecting the best vendor for your solution</a:t>
            </a:r>
          </a:p>
          <a:p>
            <a:pPr lvl="2"/>
            <a:r>
              <a:rPr lang="en-US" sz="1400" dirty="0"/>
              <a:t>Always seek multiple vendor and source prices within the Guide criteria</a:t>
            </a:r>
          </a:p>
          <a:p>
            <a:pPr lvl="1"/>
            <a:r>
              <a:rPr lang="en-US" sz="1400" dirty="0"/>
              <a:t>Purchase</a:t>
            </a:r>
          </a:p>
          <a:p>
            <a:pPr lvl="2"/>
            <a:r>
              <a:rPr lang="en-US" sz="1400" dirty="0"/>
              <a:t>There are three purchase options for FC</a:t>
            </a:r>
          </a:p>
          <a:p>
            <a:pPr marL="1714500" lvl="3" indent="-342900">
              <a:buFont typeface="+mj-lt"/>
              <a:buAutoNum type="arabicPeriod"/>
            </a:pPr>
            <a:r>
              <a:rPr lang="en-US" sz="1200" dirty="0"/>
              <a:t>IBM Supply Chain (</a:t>
            </a:r>
            <a:r>
              <a:rPr lang="en-US" sz="1200" dirty="0" err="1"/>
              <a:t>eConfig</a:t>
            </a:r>
            <a:r>
              <a:rPr lang="en-US" sz="1200" dirty="0"/>
              <a:t>)</a:t>
            </a:r>
          </a:p>
          <a:p>
            <a:pPr marL="1714500" lvl="3" indent="-342900">
              <a:buFont typeface="+mj-lt"/>
              <a:buAutoNum type="arabicPeriod"/>
            </a:pPr>
            <a:r>
              <a:rPr lang="en-US" sz="1200" dirty="0"/>
              <a:t>IBM GARS</a:t>
            </a:r>
          </a:p>
          <a:p>
            <a:pPr marL="1714500" lvl="3" indent="-342900">
              <a:buFont typeface="+mj-lt"/>
              <a:buAutoNum type="arabicPeriod"/>
            </a:pPr>
            <a:r>
              <a:rPr lang="en-US" sz="1200" dirty="0"/>
              <a:t>Buy Direct from the vendor</a:t>
            </a:r>
          </a:p>
          <a:p>
            <a:pPr lvl="4">
              <a:buFont typeface="Arial" panose="020B0604020202020204" pitchFamily="34" charset="0"/>
              <a:buChar char="•"/>
            </a:pPr>
            <a:r>
              <a:rPr lang="en-US" sz="1200" dirty="0"/>
              <a:t>Brocade contact Gregory Fazio </a:t>
            </a:r>
            <a:r>
              <a:rPr lang="en-US" sz="1200" dirty="0">
                <a:hlinkClick r:id="rId3"/>
              </a:rPr>
              <a:t>greg.fazio@Broadcom.COM</a:t>
            </a:r>
            <a:endParaRPr lang="en-US" sz="1200" dirty="0"/>
          </a:p>
          <a:p>
            <a:pPr lvl="4">
              <a:buFont typeface="Arial" panose="020B0604020202020204" pitchFamily="34" charset="0"/>
              <a:buChar char="•"/>
            </a:pPr>
            <a:r>
              <a:rPr lang="en-US" sz="1200" dirty="0"/>
              <a:t>Cisco Contact is Jeff Gatz, </a:t>
            </a:r>
            <a:r>
              <a:rPr lang="en-US" sz="1200" dirty="0">
                <a:hlinkClick r:id="rId4"/>
              </a:rPr>
              <a:t>jegatz@cisco.com</a:t>
            </a:r>
            <a:r>
              <a:rPr lang="en-US" sz="1200" dirty="0"/>
              <a:t> </a:t>
            </a:r>
          </a:p>
        </p:txBody>
      </p:sp>
      <p:sp>
        <p:nvSpPr>
          <p:cNvPr id="6" name="Content Placeholder 5">
            <a:extLst>
              <a:ext uri="{FF2B5EF4-FFF2-40B4-BE49-F238E27FC236}">
                <a16:creationId xmlns:a16="http://schemas.microsoft.com/office/drawing/2014/main" xmlns="" id="{764E684A-EFF5-4020-BCC3-7C17A798794E}"/>
              </a:ext>
            </a:extLst>
          </p:cNvPr>
          <p:cNvSpPr>
            <a:spLocks noGrp="1"/>
          </p:cNvSpPr>
          <p:nvPr>
            <p:ph sz="half" idx="2"/>
          </p:nvPr>
        </p:nvSpPr>
        <p:spPr/>
        <p:txBody>
          <a:bodyPr/>
          <a:lstStyle/>
          <a:p>
            <a:r>
              <a:rPr lang="en-US" dirty="0"/>
              <a:t>iSCSI</a:t>
            </a:r>
          </a:p>
          <a:p>
            <a:pPr lvl="1"/>
            <a:r>
              <a:rPr lang="en-US" sz="1400" dirty="0"/>
              <a:t>Vendors</a:t>
            </a:r>
          </a:p>
          <a:p>
            <a:pPr lvl="2"/>
            <a:r>
              <a:rPr lang="en-US" sz="1400" dirty="0"/>
              <a:t>Cisco</a:t>
            </a:r>
          </a:p>
          <a:p>
            <a:pPr lvl="2"/>
            <a:r>
              <a:rPr lang="en-US" sz="1400" dirty="0"/>
              <a:t>Arista</a:t>
            </a:r>
          </a:p>
          <a:p>
            <a:pPr lvl="1"/>
            <a:r>
              <a:rPr lang="en-US" sz="1400" dirty="0"/>
              <a:t>Design</a:t>
            </a:r>
          </a:p>
          <a:p>
            <a:pPr lvl="2"/>
            <a:r>
              <a:rPr lang="en-US" sz="1400" dirty="0"/>
              <a:t>Spine / Leaf</a:t>
            </a:r>
          </a:p>
          <a:p>
            <a:pPr lvl="1"/>
            <a:r>
              <a:rPr lang="en-US" sz="1400" dirty="0"/>
              <a:t>Purchase</a:t>
            </a:r>
          </a:p>
          <a:p>
            <a:pPr lvl="2"/>
            <a:r>
              <a:rPr lang="en-US" sz="1400" dirty="0"/>
              <a:t>Include Thomas </a:t>
            </a:r>
            <a:r>
              <a:rPr lang="en-US" sz="1400" dirty="0" err="1"/>
              <a:t>Bish</a:t>
            </a:r>
            <a:r>
              <a:rPr lang="en-US" sz="1400" dirty="0"/>
              <a:t>/Tucson/IBM in all communications. </a:t>
            </a:r>
            <a:br>
              <a:rPr lang="en-US" sz="1400" dirty="0"/>
            </a:br>
            <a:r>
              <a:rPr lang="en-US" sz="1400" dirty="0"/>
              <a:t>Tom can help assess the best vendor for your solution</a:t>
            </a:r>
          </a:p>
          <a:p>
            <a:pPr lvl="2"/>
            <a:r>
              <a:rPr lang="en-US" sz="1400" dirty="0"/>
              <a:t>Cisco Contact is Jeff Gatz, </a:t>
            </a:r>
            <a:r>
              <a:rPr lang="en-US" sz="1400" dirty="0">
                <a:hlinkClick r:id="rId4"/>
              </a:rPr>
              <a:t>jegatz@cisco.com</a:t>
            </a:r>
            <a:r>
              <a:rPr lang="en-US" sz="1400" dirty="0"/>
              <a:t> </a:t>
            </a:r>
          </a:p>
          <a:p>
            <a:pPr lvl="1"/>
            <a:endParaRPr lang="en-US" sz="1400" dirty="0"/>
          </a:p>
        </p:txBody>
      </p:sp>
    </p:spTree>
    <p:extLst>
      <p:ext uri="{BB962C8B-B14F-4D97-AF65-F5344CB8AC3E}">
        <p14:creationId xmlns:p14="http://schemas.microsoft.com/office/powerpoint/2010/main" val="1928235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696A9C5-0013-9A4B-A152-6B03803EF56C}"/>
              </a:ext>
            </a:extLst>
          </p:cNvPr>
          <p:cNvSpPr/>
          <p:nvPr/>
        </p:nvSpPr>
        <p:spPr>
          <a:xfrm>
            <a:off x="118533" y="905933"/>
            <a:ext cx="5562600" cy="369332"/>
          </a:xfrm>
          <a:prstGeom prst="rect">
            <a:avLst/>
          </a:prstGeom>
        </p:spPr>
        <p:txBody>
          <a:bodyPr wrap="square">
            <a:spAutoFit/>
          </a:bodyPr>
          <a:lstStyle/>
          <a:p>
            <a:r>
              <a:rPr lang="en-GB" dirty="0">
                <a:solidFill>
                  <a:schemeClr val="tx1"/>
                </a:solidFill>
                <a:hlinkClick r:id="rId3"/>
              </a:rPr>
              <a:t>https://ibm.box.com/v/gtsstoragestrategychangelog</a:t>
            </a:r>
            <a:r>
              <a:rPr lang="en-GB" dirty="0">
                <a:solidFill>
                  <a:schemeClr val="tx1"/>
                </a:solidFill>
              </a:rPr>
              <a:t> </a:t>
            </a:r>
          </a:p>
        </p:txBody>
      </p:sp>
      <p:sp>
        <p:nvSpPr>
          <p:cNvPr id="3" name="Rectangle 2">
            <a:extLst>
              <a:ext uri="{FF2B5EF4-FFF2-40B4-BE49-F238E27FC236}">
                <a16:creationId xmlns:a16="http://schemas.microsoft.com/office/drawing/2014/main" xmlns="" id="{5EBC7C48-8906-E04F-AB54-80C938B97BC3}"/>
              </a:ext>
            </a:extLst>
          </p:cNvPr>
          <p:cNvSpPr/>
          <p:nvPr/>
        </p:nvSpPr>
        <p:spPr>
          <a:xfrm>
            <a:off x="118533" y="1752600"/>
            <a:ext cx="8758137" cy="1031051"/>
          </a:xfrm>
          <a:prstGeom prst="rect">
            <a:avLst/>
          </a:prstGeom>
        </p:spPr>
        <p:txBody>
          <a:bodyPr wrap="square">
            <a:spAutoFit/>
          </a:bodyPr>
          <a:lstStyle/>
          <a:p>
            <a:r>
              <a:rPr lang="en-US" altLang="en-US" sz="2500" b="1" dirty="0">
                <a:solidFill>
                  <a:schemeClr val="accent2"/>
                </a:solidFill>
              </a:rPr>
              <a:t>Backup Information</a:t>
            </a:r>
            <a:endParaRPr lang="en-US" altLang="en-US" sz="4400" b="1" dirty="0">
              <a:solidFill>
                <a:schemeClr val="accent2"/>
              </a:solidFill>
            </a:endParaRPr>
          </a:p>
          <a:p>
            <a:endParaRPr lang="en-US" altLang="en-US" b="1" dirty="0">
              <a:solidFill>
                <a:schemeClr val="accent2"/>
              </a:solidFill>
            </a:endParaRPr>
          </a:p>
          <a:p>
            <a:r>
              <a:rPr lang="en-US" altLang="en-US" b="1" dirty="0">
                <a:solidFill>
                  <a:schemeClr val="accent2"/>
                </a:solidFill>
              </a:rPr>
              <a:t>Recording - </a:t>
            </a:r>
            <a:r>
              <a:rPr lang="en-US" altLang="en-US" dirty="0">
                <a:hlinkClick r:id="rId4"/>
              </a:rPr>
              <a:t>http://w3.tap.ibm.com/medialibrary/media_view?id=376681</a:t>
            </a:r>
            <a:endParaRPr lang="en-GB" dirty="0"/>
          </a:p>
        </p:txBody>
      </p:sp>
      <p:sp>
        <p:nvSpPr>
          <p:cNvPr id="4" name="Title 3">
            <a:extLst>
              <a:ext uri="{FF2B5EF4-FFF2-40B4-BE49-F238E27FC236}">
                <a16:creationId xmlns:a16="http://schemas.microsoft.com/office/drawing/2014/main" xmlns="" id="{30FB1C38-1FDF-B348-A5F4-0EAFD3C08D03}"/>
              </a:ext>
            </a:extLst>
          </p:cNvPr>
          <p:cNvSpPr>
            <a:spLocks noGrp="1"/>
          </p:cNvSpPr>
          <p:nvPr>
            <p:ph type="title"/>
          </p:nvPr>
        </p:nvSpPr>
        <p:spPr/>
        <p:txBody>
          <a:bodyPr/>
          <a:lstStyle/>
          <a:p>
            <a:r>
              <a:rPr lang="en-GB" dirty="0"/>
              <a:t>Change Log</a:t>
            </a:r>
            <a:endParaRPr lang="en-US" dirty="0"/>
          </a:p>
        </p:txBody>
      </p:sp>
    </p:spTree>
    <p:extLst>
      <p:ext uri="{BB962C8B-B14F-4D97-AF65-F5344CB8AC3E}">
        <p14:creationId xmlns:p14="http://schemas.microsoft.com/office/powerpoint/2010/main" val="11210459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914400" y="2130425"/>
            <a:ext cx="9144000" cy="1309688"/>
          </a:xfrm>
        </p:spPr>
        <p:txBody>
          <a:bodyPr vert="horz" wrap="square" lIns="91440" tIns="45720" rIns="91440" bIns="45720" numCol="1" anchor="t" anchorCtr="0" compatLnSpc="1">
            <a:prstTxWarp prst="textNoShape">
              <a:avLst/>
            </a:prstTxWarp>
          </a:bodyPr>
          <a:lstStyle/>
          <a:p>
            <a:pPr marL="7938" eaLnBrk="1" hangingPunct="1">
              <a:buClrTx/>
              <a:buSzPct val="45000"/>
              <a:tabLst>
                <a:tab pos="885825"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GB" altLang="en-US" sz="2400" i="1" dirty="0"/>
              <a:t>Detailed Technical Guidance</a:t>
            </a:r>
            <a:br>
              <a:rPr lang="en-GB" altLang="en-US" sz="2400" i="1" dirty="0"/>
            </a:br>
            <a:r>
              <a:rPr lang="en-GB" altLang="en-US" sz="2400" i="1" dirty="0"/>
              <a:t/>
            </a:r>
            <a:br>
              <a:rPr lang="en-GB" altLang="en-US" sz="2400" i="1" dirty="0"/>
            </a:br>
            <a:r>
              <a:rPr lang="en-GB" altLang="en-US" sz="2400" i="1" dirty="0"/>
              <a:t>Building Blocks</a:t>
            </a:r>
            <a:endParaRPr lang="en-GB" altLang="en-US" sz="1200" i="1" dirty="0"/>
          </a:p>
        </p:txBody>
      </p:sp>
      <p:sp>
        <p:nvSpPr>
          <p:cNvPr id="21507" name="AutoShape 3"/>
          <p:cNvSpPr>
            <a:spLocks noChangeArrowheads="1"/>
          </p:cNvSpPr>
          <p:nvPr/>
        </p:nvSpPr>
        <p:spPr bwMode="auto">
          <a:xfrm>
            <a:off x="4075114" y="2947988"/>
            <a:ext cx="314325" cy="361950"/>
          </a:xfrm>
          <a:prstGeom prst="roundRect">
            <a:avLst>
              <a:gd name="adj" fmla="val 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7000"/>
              </a:lnSpc>
              <a:buSzPct val="100000"/>
            </a:pPr>
            <a:r>
              <a:rPr lang="en-GB" altLang="en-US" dirty="0">
                <a:solidFill>
                  <a:srgbClr val="000000"/>
                </a:solidFill>
                <a:ea typeface="SimSun" panose="02010600030101010101" pitchFamily="2" charset="-122"/>
              </a:rPr>
              <a:t>  </a:t>
            </a:r>
          </a:p>
        </p:txBody>
      </p:sp>
    </p:spTree>
    <p:extLst>
      <p:ext uri="{BB962C8B-B14F-4D97-AF65-F5344CB8AC3E}">
        <p14:creationId xmlns:p14="http://schemas.microsoft.com/office/powerpoint/2010/main" val="101913745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a:t>
            </a:r>
          </a:p>
        </p:txBody>
      </p:sp>
    </p:spTree>
    <p:extLst>
      <p:ext uri="{BB962C8B-B14F-4D97-AF65-F5344CB8AC3E}">
        <p14:creationId xmlns:p14="http://schemas.microsoft.com/office/powerpoint/2010/main" val="374749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5" name="Title 1"/>
          <p:cNvSpPr>
            <a:spLocks noGrp="1"/>
          </p:cNvSpPr>
          <p:nvPr>
            <p:ph type="title"/>
          </p:nvPr>
        </p:nvSpPr>
        <p:spPr/>
        <p:txBody>
          <a:bodyPr vert="horz" wrap="square" lIns="0" tIns="0" rIns="0" bIns="0" numCol="1" anchor="t" anchorCtr="0" compatLnSpc="1">
            <a:prstTxWarp prst="textNoShape">
              <a:avLst/>
            </a:prstTxWarp>
          </a:bodyPr>
          <a:lstStyle/>
          <a:p>
            <a:r>
              <a:rPr lang="en-US" altLang="en-US" sz="2400" b="1" dirty="0">
                <a:solidFill>
                  <a:schemeClr val="accent2"/>
                </a:solidFill>
              </a:rPr>
              <a:t>Offering introduction: IBM Cloud Private Storage Model</a:t>
            </a:r>
            <a:endParaRPr lang="en-US" altLang="en-US" sz="4800" b="1" dirty="0">
              <a:solidFill>
                <a:schemeClr val="accent2"/>
              </a:solidFill>
            </a:endParaRPr>
          </a:p>
        </p:txBody>
      </p:sp>
      <p:sp>
        <p:nvSpPr>
          <p:cNvPr id="41" name="Title 1">
            <a:extLst>
              <a:ext uri="{FF2B5EF4-FFF2-40B4-BE49-F238E27FC236}">
                <a16:creationId xmlns:a16="http://schemas.microsoft.com/office/drawing/2014/main" xmlns="" id="{9582967B-CB4D-AD48-91EB-53AEA157557B}"/>
              </a:ext>
            </a:extLst>
          </p:cNvPr>
          <p:cNvSpPr txBox="1">
            <a:spLocks/>
          </p:cNvSpPr>
          <p:nvPr/>
        </p:nvSpPr>
        <p:spPr bwMode="auto">
          <a:xfrm>
            <a:off x="2916264" y="6477000"/>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ON Premise - Storage offering</a:t>
            </a:r>
          </a:p>
        </p:txBody>
      </p:sp>
      <p:pic>
        <p:nvPicPr>
          <p:cNvPr id="4" name="Picture 3">
            <a:extLst>
              <a:ext uri="{FF2B5EF4-FFF2-40B4-BE49-F238E27FC236}">
                <a16:creationId xmlns:a16="http://schemas.microsoft.com/office/drawing/2014/main" xmlns="" id="{85A8539D-DB4B-49DA-ACB5-9C8233D6B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219200"/>
            <a:ext cx="11264685" cy="3733800"/>
          </a:xfrm>
          <a:prstGeom prst="rect">
            <a:avLst/>
          </a:prstGeom>
        </p:spPr>
      </p:pic>
    </p:spTree>
    <p:extLst>
      <p:ext uri="{BB962C8B-B14F-4D97-AF65-F5344CB8AC3E}">
        <p14:creationId xmlns:p14="http://schemas.microsoft.com/office/powerpoint/2010/main" val="144973412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a:extLst/>
          </p:cNvPr>
          <p:cNvSpPr/>
          <p:nvPr/>
        </p:nvSpPr>
        <p:spPr bwMode="auto">
          <a:xfrm>
            <a:off x="601133" y="4839613"/>
            <a:ext cx="1600200" cy="1103312"/>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15" name="Cloud 14">
            <a:extLst/>
          </p:cNvPr>
          <p:cNvSpPr/>
          <p:nvPr/>
        </p:nvSpPr>
        <p:spPr bwMode="auto">
          <a:xfrm>
            <a:off x="609600" y="2908448"/>
            <a:ext cx="1600200" cy="1103312"/>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48132" name="Cube 19"/>
          <p:cNvSpPr>
            <a:spLocks noChangeArrowheads="1"/>
          </p:cNvSpPr>
          <p:nvPr/>
        </p:nvSpPr>
        <p:spPr bwMode="auto">
          <a:xfrm>
            <a:off x="914400" y="3137048"/>
            <a:ext cx="990600" cy="5953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err="1">
                <a:solidFill>
                  <a:schemeClr val="tx1"/>
                </a:solidFill>
              </a:rPr>
              <a:t>IPHyperstor</a:t>
            </a:r>
            <a:endParaRPr lang="en-US" altLang="en-US" sz="900" dirty="0">
              <a:solidFill>
                <a:schemeClr val="tx1"/>
              </a:solidFill>
            </a:endParaRPr>
          </a:p>
        </p:txBody>
      </p:sp>
      <p:sp>
        <p:nvSpPr>
          <p:cNvPr id="48133" name="Cube 19"/>
          <p:cNvSpPr>
            <a:spLocks noChangeArrowheads="1"/>
          </p:cNvSpPr>
          <p:nvPr/>
        </p:nvSpPr>
        <p:spPr bwMode="auto">
          <a:xfrm>
            <a:off x="905933" y="5068213"/>
            <a:ext cx="990600" cy="5953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SDS File</a:t>
            </a:r>
          </a:p>
        </p:txBody>
      </p:sp>
      <p:sp>
        <p:nvSpPr>
          <p:cNvPr id="48134" name="Rectangle 2"/>
          <p:cNvSpPr>
            <a:spLocks noChangeArrowheads="1"/>
          </p:cNvSpPr>
          <p:nvPr/>
        </p:nvSpPr>
        <p:spPr bwMode="auto">
          <a:xfrm>
            <a:off x="2469619" y="2642760"/>
            <a:ext cx="801211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
                <a:srgbClr val="0070C0"/>
              </a:buClr>
            </a:pPr>
            <a:r>
              <a:rPr lang="en-US" altLang="en-US" sz="1400" dirty="0">
                <a:solidFill>
                  <a:srgbClr val="000000"/>
                </a:solidFill>
              </a:rPr>
              <a:t>iSCSI fabric connected to A9000/A9KR (Flash storage with XIV SW), Compression, Thin Provisioning, &amp; Flash Copy Both designed for Block Leverages native RTC. </a:t>
            </a:r>
          </a:p>
          <a:p>
            <a:pPr>
              <a:buClr>
                <a:srgbClr val="0070C0"/>
              </a:buClr>
            </a:pPr>
            <a:endParaRPr lang="en-US" altLang="en-US" sz="1400" dirty="0">
              <a:solidFill>
                <a:srgbClr val="000000"/>
              </a:solidFill>
            </a:endParaRPr>
          </a:p>
          <a:p>
            <a:pPr>
              <a:buClr>
                <a:srgbClr val="0070C0"/>
              </a:buClr>
            </a:pPr>
            <a:r>
              <a:rPr lang="en-US" altLang="en-US" sz="1400" dirty="0">
                <a:solidFill>
                  <a:srgbClr val="000000"/>
                </a:solidFill>
              </a:rPr>
              <a:t>Using Spectrum Control for monitoring and reporting is required</a:t>
            </a:r>
          </a:p>
          <a:p>
            <a:pPr>
              <a:buClr>
                <a:srgbClr val="0070C0"/>
              </a:buClr>
            </a:pPr>
            <a:endParaRPr lang="en-US" altLang="en-US" sz="1400" dirty="0">
              <a:solidFill>
                <a:srgbClr val="000000"/>
              </a:solidFill>
            </a:endParaRPr>
          </a:p>
          <a:p>
            <a:pPr>
              <a:buClr>
                <a:srgbClr val="0070C0"/>
              </a:buClr>
            </a:pPr>
            <a:r>
              <a:rPr lang="en-US" altLang="en-US" sz="1400" dirty="0">
                <a:solidFill>
                  <a:srgbClr val="000000"/>
                </a:solidFill>
              </a:rPr>
              <a:t>You </a:t>
            </a:r>
            <a:r>
              <a:rPr lang="en-US" altLang="en-US" sz="1400" b="1" dirty="0">
                <a:solidFill>
                  <a:srgbClr val="000000"/>
                </a:solidFill>
              </a:rPr>
              <a:t>CANNOT</a:t>
            </a:r>
            <a:r>
              <a:rPr lang="en-US" altLang="en-US" sz="1400" dirty="0">
                <a:solidFill>
                  <a:srgbClr val="000000"/>
                </a:solidFill>
              </a:rPr>
              <a:t> replicate compressed data between Spectrum Accelerate and </a:t>
            </a:r>
            <a:r>
              <a:rPr lang="en-US" altLang="en-US" sz="1400" dirty="0" err="1">
                <a:solidFill>
                  <a:srgbClr val="000000"/>
                </a:solidFill>
              </a:rPr>
              <a:t>IPHyperStor</a:t>
            </a:r>
            <a:r>
              <a:rPr lang="en-US" altLang="en-US" sz="1400" dirty="0">
                <a:solidFill>
                  <a:srgbClr val="000000"/>
                </a:solidFill>
              </a:rPr>
              <a:t> at this time.  Update pending in 2019</a:t>
            </a:r>
            <a:endParaRPr lang="en-US" altLang="en-US" sz="1400" b="1" dirty="0">
              <a:solidFill>
                <a:srgbClr val="000000"/>
              </a:solidFill>
            </a:endParaRPr>
          </a:p>
        </p:txBody>
      </p:sp>
      <p:graphicFrame>
        <p:nvGraphicFramePr>
          <p:cNvPr id="26" name="Diagram 25">
            <a:extLst/>
          </p:cNvPr>
          <p:cNvGraphicFramePr/>
          <p:nvPr>
            <p:extLst>
              <p:ext uri="{D42A27DB-BD31-4B8C-83A1-F6EECF244321}">
                <p14:modId xmlns:p14="http://schemas.microsoft.com/office/powerpoint/2010/main" val="2413807921"/>
              </p:ext>
            </p:extLst>
          </p:nvPr>
        </p:nvGraphicFramePr>
        <p:xfrm>
          <a:off x="10134599" y="300037"/>
          <a:ext cx="19812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6" name="Rectangle 5"/>
          <p:cNvSpPr>
            <a:spLocks noChangeArrowheads="1"/>
          </p:cNvSpPr>
          <p:nvPr/>
        </p:nvSpPr>
        <p:spPr bwMode="auto">
          <a:xfrm>
            <a:off x="2469619" y="4695152"/>
            <a:ext cx="9256714"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FFFFFF"/>
                </a:solidFill>
                <a:latin typeface="Arial" panose="020B0604020202020204" pitchFamily="34" charset="0"/>
                <a:ea typeface="MS PGothic" panose="020B0600070205080204" pitchFamily="34" charset="-128"/>
              </a:defRPr>
            </a:lvl1pPr>
            <a:lvl2pPr marL="914400" indent="-171450">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r>
              <a:rPr lang="en-US" altLang="en-US" sz="1400" b="1" dirty="0">
                <a:solidFill>
                  <a:schemeClr val="tx1"/>
                </a:solidFill>
              </a:rPr>
              <a:t>Low cost On </a:t>
            </a:r>
            <a:r>
              <a:rPr lang="en-US" altLang="en-US" sz="1400" b="1" dirty="0" err="1">
                <a:solidFill>
                  <a:schemeClr val="tx1"/>
                </a:solidFill>
              </a:rPr>
              <a:t>Prem</a:t>
            </a:r>
            <a:r>
              <a:rPr lang="en-US" altLang="en-US" sz="1400" b="1" dirty="0">
                <a:solidFill>
                  <a:schemeClr val="tx1"/>
                </a:solidFill>
              </a:rPr>
              <a:t> File Storage Option – Current leading technology candidates</a:t>
            </a:r>
          </a:p>
          <a:p>
            <a:pPr>
              <a:buFont typeface="Arial" panose="020B0604020202020204" pitchFamily="34" charset="0"/>
              <a:buChar char="•"/>
            </a:pPr>
            <a:r>
              <a:rPr lang="en-US" altLang="en-US" sz="1400" dirty="0">
                <a:solidFill>
                  <a:schemeClr val="tx1"/>
                </a:solidFill>
              </a:rPr>
              <a:t> Options span from Tier1 (all SSD), Tier 2 (SSD cache with 2-4 TB disk), and Tier 3 (SSD cache with 4-6 TB disk)</a:t>
            </a:r>
          </a:p>
          <a:p>
            <a:pPr>
              <a:buFont typeface="Arial" panose="020B0604020202020204" pitchFamily="34" charset="0"/>
              <a:buChar char="•"/>
            </a:pPr>
            <a:endParaRPr lang="en-US" altLang="en-US" sz="1400" dirty="0">
              <a:solidFill>
                <a:schemeClr val="tx1"/>
              </a:solidFill>
            </a:endParaRPr>
          </a:p>
          <a:p>
            <a:pPr>
              <a:buFont typeface="Arial" panose="020B0604020202020204" pitchFamily="34" charset="0"/>
              <a:buChar char="•"/>
            </a:pPr>
            <a:r>
              <a:rPr lang="en-US" altLang="en-US" sz="1400" dirty="0">
                <a:solidFill>
                  <a:schemeClr val="tx1"/>
                </a:solidFill>
              </a:rPr>
              <a:t> </a:t>
            </a:r>
            <a:r>
              <a:rPr lang="en-US" altLang="en-US" sz="1400" dirty="0" err="1">
                <a:solidFill>
                  <a:schemeClr val="tx1"/>
                </a:solidFill>
              </a:rPr>
              <a:t>NexentaStor</a:t>
            </a:r>
            <a:r>
              <a:rPr lang="en-US" altLang="en-US" sz="1400" dirty="0">
                <a:solidFill>
                  <a:schemeClr val="tx1"/>
                </a:solidFill>
              </a:rPr>
              <a:t> – “Scale up” architecture based on dual controller with shared disk enclosures ZFS based file system</a:t>
            </a:r>
          </a:p>
          <a:p>
            <a:pPr>
              <a:buFont typeface="Arial" panose="020B0604020202020204" pitchFamily="34" charset="0"/>
              <a:buChar char="•"/>
            </a:pPr>
            <a:endParaRPr lang="en-US" altLang="en-US" sz="1400" dirty="0">
              <a:solidFill>
                <a:schemeClr val="tx1"/>
              </a:solidFill>
            </a:endParaRPr>
          </a:p>
          <a:p>
            <a:pPr>
              <a:buFont typeface="Arial" panose="020B0604020202020204" pitchFamily="34" charset="0"/>
              <a:buChar char="•"/>
            </a:pPr>
            <a:r>
              <a:rPr lang="en-US" altLang="en-US" sz="1400" dirty="0">
                <a:solidFill>
                  <a:schemeClr val="tx1"/>
                </a:solidFill>
              </a:rPr>
              <a:t> </a:t>
            </a:r>
            <a:r>
              <a:rPr lang="en-US" altLang="en-US" sz="1400" dirty="0" err="1">
                <a:solidFill>
                  <a:schemeClr val="tx1"/>
                </a:solidFill>
              </a:rPr>
              <a:t>CompuVerde</a:t>
            </a:r>
            <a:r>
              <a:rPr lang="en-US" altLang="en-US" sz="1400" dirty="0">
                <a:solidFill>
                  <a:schemeClr val="tx1"/>
                </a:solidFill>
              </a:rPr>
              <a:t> – “Scale out” architecture with cluster of 4+ servers with internal storage Distributed IO and protection across all nodes/disks – distributed copies or distributed erasure coding protection options</a:t>
            </a:r>
          </a:p>
        </p:txBody>
      </p:sp>
      <p:sp>
        <p:nvSpPr>
          <p:cNvPr id="2" name="Title 1">
            <a:extLst>
              <a:ext uri="{FF2B5EF4-FFF2-40B4-BE49-F238E27FC236}">
                <a16:creationId xmlns:a16="http://schemas.microsoft.com/office/drawing/2014/main" xmlns="" id="{AB1F0ADC-E99C-114B-A711-979B73EDC369}"/>
              </a:ext>
            </a:extLst>
          </p:cNvPr>
          <p:cNvSpPr>
            <a:spLocks noGrp="1"/>
          </p:cNvSpPr>
          <p:nvPr>
            <p:ph type="title"/>
          </p:nvPr>
        </p:nvSpPr>
        <p:spPr>
          <a:xfrm>
            <a:off x="101600" y="447674"/>
            <a:ext cx="10032999" cy="1228726"/>
          </a:xfrm>
        </p:spPr>
        <p:txBody>
          <a:bodyPr/>
          <a:lstStyle/>
          <a:p>
            <a:r>
              <a:rPr lang="en-US" altLang="en-US" dirty="0"/>
              <a:t>Distributed Storage:  Strategic Standard Building Blocks</a:t>
            </a:r>
            <a:br>
              <a:rPr lang="en-US" altLang="en-US" dirty="0"/>
            </a:br>
            <a:r>
              <a:rPr lang="en-US" altLang="en-US" dirty="0"/>
              <a:t>For IBM Cloud Storage On Premise</a:t>
            </a:r>
            <a:br>
              <a:rPr lang="en-US" altLang="en-US" dirty="0"/>
            </a:br>
            <a:endParaRPr lang="en-US" dirty="0"/>
          </a:p>
        </p:txBody>
      </p:sp>
      <p:sp>
        <p:nvSpPr>
          <p:cNvPr id="13" name="Cloud 12">
            <a:extLst>
              <a:ext uri="{FF2B5EF4-FFF2-40B4-BE49-F238E27FC236}">
                <a16:creationId xmlns:a16="http://schemas.microsoft.com/office/drawing/2014/main" xmlns="" id="{7DB93E8B-41CF-F443-A8D2-2BE7CEDDFA95}"/>
              </a:ext>
            </a:extLst>
          </p:cNvPr>
          <p:cNvSpPr/>
          <p:nvPr/>
        </p:nvSpPr>
        <p:spPr bwMode="auto">
          <a:xfrm>
            <a:off x="601133" y="1300501"/>
            <a:ext cx="1600200" cy="1103312"/>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14" name="Cube 19">
            <a:extLst>
              <a:ext uri="{FF2B5EF4-FFF2-40B4-BE49-F238E27FC236}">
                <a16:creationId xmlns:a16="http://schemas.microsoft.com/office/drawing/2014/main" xmlns="" id="{B306F779-7061-FB4C-B003-1D73F19640D1}"/>
              </a:ext>
            </a:extLst>
          </p:cNvPr>
          <p:cNvSpPr>
            <a:spLocks noChangeArrowheads="1"/>
          </p:cNvSpPr>
          <p:nvPr/>
        </p:nvSpPr>
        <p:spPr bwMode="auto">
          <a:xfrm>
            <a:off x="838200" y="1529101"/>
            <a:ext cx="1058333" cy="5953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Cloud Private Storage</a:t>
            </a:r>
          </a:p>
        </p:txBody>
      </p:sp>
      <p:sp>
        <p:nvSpPr>
          <p:cNvPr id="16" name="Rectangle 2">
            <a:extLst>
              <a:ext uri="{FF2B5EF4-FFF2-40B4-BE49-F238E27FC236}">
                <a16:creationId xmlns:a16="http://schemas.microsoft.com/office/drawing/2014/main" xmlns="" id="{0ECA5839-F97B-3E4E-9426-EED9EC28B8AB}"/>
              </a:ext>
            </a:extLst>
          </p:cNvPr>
          <p:cNvSpPr>
            <a:spLocks noChangeArrowheads="1"/>
          </p:cNvSpPr>
          <p:nvPr/>
        </p:nvSpPr>
        <p:spPr bwMode="auto">
          <a:xfrm>
            <a:off x="2427285" y="1609898"/>
            <a:ext cx="8012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
                <a:srgbClr val="0070C0"/>
              </a:buClr>
            </a:pPr>
            <a:r>
              <a:rPr lang="en-US" altLang="en-US" sz="1400" dirty="0">
                <a:solidFill>
                  <a:srgbClr val="000000"/>
                </a:solidFill>
              </a:rPr>
              <a:t>IBM Cloud Private Storage Offering – strategic and preferred building block for On-Premise Enterprise Storage.</a:t>
            </a:r>
            <a:endParaRPr lang="en-US" altLang="en-US" sz="1400" b="1" dirty="0">
              <a:solidFill>
                <a:srgbClr val="000000"/>
              </a:solidFill>
            </a:endParaRPr>
          </a:p>
        </p:txBody>
      </p:sp>
    </p:spTree>
    <p:extLst>
      <p:ext uri="{BB962C8B-B14F-4D97-AF65-F5344CB8AC3E}">
        <p14:creationId xmlns:p14="http://schemas.microsoft.com/office/powerpoint/2010/main" val="11812752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p:cNvPr>
          <p:cNvSpPr/>
          <p:nvPr/>
        </p:nvSpPr>
        <p:spPr bwMode="auto">
          <a:xfrm>
            <a:off x="685800" y="1371600"/>
            <a:ext cx="1600200" cy="1103313"/>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10" name="Cloud 9">
            <a:extLst/>
          </p:cNvPr>
          <p:cNvSpPr/>
          <p:nvPr/>
        </p:nvSpPr>
        <p:spPr bwMode="auto">
          <a:xfrm>
            <a:off x="685800" y="3173018"/>
            <a:ext cx="1600200" cy="1103313"/>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50180" name="Cube 18"/>
          <p:cNvSpPr>
            <a:spLocks noChangeArrowheads="1"/>
          </p:cNvSpPr>
          <p:nvPr/>
        </p:nvSpPr>
        <p:spPr bwMode="auto">
          <a:xfrm>
            <a:off x="990600" y="1614487"/>
            <a:ext cx="990600" cy="5953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SDS Block</a:t>
            </a:r>
          </a:p>
        </p:txBody>
      </p:sp>
      <p:sp>
        <p:nvSpPr>
          <p:cNvPr id="50181" name="Rectangle 1"/>
          <p:cNvSpPr>
            <a:spLocks noChangeArrowheads="1"/>
          </p:cNvSpPr>
          <p:nvPr/>
        </p:nvSpPr>
        <p:spPr bwMode="auto">
          <a:xfrm>
            <a:off x="2590799" y="1447800"/>
            <a:ext cx="8763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b="1" dirty="0">
                <a:solidFill>
                  <a:schemeClr val="tx1"/>
                </a:solidFill>
              </a:rPr>
              <a:t>Non-Mission Critical workloads</a:t>
            </a:r>
            <a:endParaRPr lang="en-US" altLang="en-US" sz="1400" dirty="0">
              <a:solidFill>
                <a:schemeClr val="tx1"/>
              </a:solidFill>
            </a:endParaRPr>
          </a:p>
          <a:p>
            <a:pPr>
              <a:buFont typeface="Arial" panose="020B0604020202020204" pitchFamily="34" charset="0"/>
              <a:buChar char="•"/>
            </a:pPr>
            <a:r>
              <a:rPr lang="en-US" altLang="en-US" sz="1400" dirty="0">
                <a:solidFill>
                  <a:schemeClr val="tx1"/>
                </a:solidFill>
              </a:rPr>
              <a:t>Low cost storage based on commodity hardware</a:t>
            </a:r>
          </a:p>
          <a:p>
            <a:pPr>
              <a:buFont typeface="Arial" panose="020B0604020202020204" pitchFamily="34" charset="0"/>
              <a:buChar char="•"/>
            </a:pPr>
            <a:r>
              <a:rPr lang="en-US" altLang="en-US" sz="1400" dirty="0">
                <a:solidFill>
                  <a:schemeClr val="tx1"/>
                </a:solidFill>
              </a:rPr>
              <a:t>When your performance requirements aren’t super high</a:t>
            </a:r>
          </a:p>
          <a:p>
            <a:pPr>
              <a:buFont typeface="Arial" panose="020B0604020202020204" pitchFamily="34" charset="0"/>
              <a:buChar char="•"/>
            </a:pPr>
            <a:r>
              <a:rPr lang="en-US" altLang="en-US" sz="1400" dirty="0">
                <a:solidFill>
                  <a:schemeClr val="tx1"/>
                </a:solidFill>
              </a:rPr>
              <a:t>Includes VMware </a:t>
            </a:r>
            <a:r>
              <a:rPr lang="en-US" altLang="en-US" sz="1400" dirty="0" err="1">
                <a:solidFill>
                  <a:schemeClr val="tx1"/>
                </a:solidFill>
              </a:rPr>
              <a:t>vSAN</a:t>
            </a:r>
            <a:r>
              <a:rPr lang="en-US" altLang="en-US" sz="1400" dirty="0">
                <a:solidFill>
                  <a:schemeClr val="tx1"/>
                </a:solidFill>
              </a:rPr>
              <a:t> and Spectrum Accelerate</a:t>
            </a:r>
          </a:p>
          <a:p>
            <a:pPr eaLnBrk="1" hangingPunct="1">
              <a:buClr>
                <a:srgbClr val="000000"/>
              </a:buClr>
              <a:buSzPct val="100000"/>
              <a:buFont typeface="Times New Roman" panose="02020603050405020304" pitchFamily="18" charset="0"/>
              <a:buNone/>
            </a:pPr>
            <a:endParaRPr lang="en-US" altLang="en-US" sz="2400" dirty="0">
              <a:solidFill>
                <a:schemeClr val="tx1"/>
              </a:solidFill>
            </a:endParaRPr>
          </a:p>
        </p:txBody>
      </p:sp>
      <p:sp>
        <p:nvSpPr>
          <p:cNvPr id="12" name="Cloud 11">
            <a:extLst/>
          </p:cNvPr>
          <p:cNvSpPr/>
          <p:nvPr/>
        </p:nvSpPr>
        <p:spPr bwMode="auto">
          <a:xfrm>
            <a:off x="685800" y="5014399"/>
            <a:ext cx="1600200" cy="1103313"/>
          </a:xfrm>
          <a:prstGeom prst="cloud">
            <a:avLst/>
          </a:prstGeom>
          <a:solidFill>
            <a:srgbClr val="C8ECFE"/>
          </a:solidFill>
          <a:ln w="9525" cap="flat" cmpd="sng" algn="ctr">
            <a:solidFill>
              <a:schemeClr val="tx1"/>
            </a:solidFill>
            <a:prstDash val="solid"/>
            <a:round/>
            <a:headEnd type="none" w="med" len="med"/>
            <a:tailEnd type="none" w="med" len="med"/>
          </a:ln>
          <a:effectLst/>
          <a:extLst/>
        </p:spPr>
        <p:txBody>
          <a:bodyPr/>
          <a:lstStyle/>
          <a:p>
            <a:pPr eaLnBrk="1" hangingPunct="1">
              <a:buClr>
                <a:srgbClr val="000000"/>
              </a:buClr>
              <a:buSzPct val="100000"/>
              <a:buFont typeface="Times New Roman" pitchFamily="18" charset="0"/>
              <a:buNone/>
              <a:defRPr/>
            </a:pPr>
            <a:endParaRPr lang="en-US">
              <a:latin typeface="Arial" charset="0"/>
              <a:cs typeface="Arial" charset="0"/>
            </a:endParaRPr>
          </a:p>
        </p:txBody>
      </p:sp>
      <p:sp>
        <p:nvSpPr>
          <p:cNvPr id="50183" name="Cube 19"/>
          <p:cNvSpPr>
            <a:spLocks noChangeArrowheads="1"/>
          </p:cNvSpPr>
          <p:nvPr/>
        </p:nvSpPr>
        <p:spPr bwMode="auto">
          <a:xfrm>
            <a:off x="990600" y="5242999"/>
            <a:ext cx="990600" cy="595313"/>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SDS File</a:t>
            </a:r>
          </a:p>
        </p:txBody>
      </p:sp>
      <p:sp>
        <p:nvSpPr>
          <p:cNvPr id="50184" name="Rectangle 2"/>
          <p:cNvSpPr>
            <a:spLocks noChangeArrowheads="1"/>
          </p:cNvSpPr>
          <p:nvPr/>
        </p:nvSpPr>
        <p:spPr bwMode="auto">
          <a:xfrm>
            <a:off x="2590799" y="5086096"/>
            <a:ext cx="876299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dirty="0">
                <a:solidFill>
                  <a:schemeClr val="tx1"/>
                </a:solidFill>
              </a:rPr>
              <a:t>Low cost </a:t>
            </a:r>
            <a:r>
              <a:rPr lang="en-US" altLang="en-US" sz="1400" dirty="0">
                <a:solidFill>
                  <a:srgbClr val="000000"/>
                </a:solidFill>
                <a:ea typeface="SimSun" panose="02010600030101010101" pitchFamily="2" charset="-122"/>
              </a:rPr>
              <a:t>IBM Cloud Infra</a:t>
            </a:r>
            <a:r>
              <a:rPr lang="en-US" altLang="en-US" sz="1400" dirty="0">
                <a:solidFill>
                  <a:schemeClr val="tx1"/>
                </a:solidFill>
              </a:rPr>
              <a:t> Cloud File Storage Option</a:t>
            </a:r>
          </a:p>
          <a:p>
            <a:pPr>
              <a:buFont typeface="Arial" panose="020B0604020202020204" pitchFamily="34" charset="0"/>
              <a:buChar char="•"/>
            </a:pPr>
            <a:r>
              <a:rPr lang="en-US" altLang="en-US" sz="1400" dirty="0">
                <a:solidFill>
                  <a:schemeClr val="tx1"/>
                </a:solidFill>
              </a:rPr>
              <a:t>Options span from Tier 2 (all SSD) to Tier 3 (SSD cache with 6 TB Disk)</a:t>
            </a:r>
          </a:p>
          <a:p>
            <a:pPr lvl="1">
              <a:buFont typeface="Arial" panose="020B0604020202020204" pitchFamily="34" charset="0"/>
              <a:buChar char="•"/>
            </a:pPr>
            <a:r>
              <a:rPr lang="en-US" altLang="en-US" sz="1400" dirty="0" err="1">
                <a:solidFill>
                  <a:schemeClr val="tx1"/>
                </a:solidFill>
              </a:rPr>
              <a:t>CompuVerde</a:t>
            </a:r>
            <a:r>
              <a:rPr lang="en-US" altLang="en-US" sz="1400" dirty="0">
                <a:solidFill>
                  <a:schemeClr val="tx1"/>
                </a:solidFill>
              </a:rPr>
              <a:t> – Scale out architecture with distributed IO and protection (distributed copies or distributed erasure coding)</a:t>
            </a:r>
          </a:p>
          <a:p>
            <a:pPr lvl="1">
              <a:buFont typeface="Arial" panose="020B0604020202020204" pitchFamily="34" charset="0"/>
              <a:buChar char="•"/>
            </a:pPr>
            <a:r>
              <a:rPr lang="en-US" altLang="en-US" sz="1400" dirty="0">
                <a:solidFill>
                  <a:schemeClr val="tx1"/>
                </a:solidFill>
              </a:rPr>
              <a:t>NetApp </a:t>
            </a:r>
            <a:r>
              <a:rPr lang="en-US" altLang="en-US" sz="1400" dirty="0" err="1">
                <a:solidFill>
                  <a:schemeClr val="tx1"/>
                </a:solidFill>
              </a:rPr>
              <a:t>OnTap</a:t>
            </a:r>
            <a:r>
              <a:rPr lang="en-US" altLang="en-US" sz="1400" dirty="0">
                <a:solidFill>
                  <a:schemeClr val="tx1"/>
                </a:solidFill>
              </a:rPr>
              <a:t> Select</a:t>
            </a:r>
          </a:p>
        </p:txBody>
      </p:sp>
      <p:sp>
        <p:nvSpPr>
          <p:cNvPr id="50185" name="Rectangle 3"/>
          <p:cNvSpPr>
            <a:spLocks noChangeArrowheads="1"/>
          </p:cNvSpPr>
          <p:nvPr/>
        </p:nvSpPr>
        <p:spPr bwMode="auto">
          <a:xfrm>
            <a:off x="2556932" y="3227281"/>
            <a:ext cx="879686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dirty="0">
                <a:solidFill>
                  <a:schemeClr val="tx1"/>
                </a:solidFill>
              </a:rPr>
              <a:t>IBM Cloud Object Storage (formerly known as </a:t>
            </a:r>
            <a:r>
              <a:rPr lang="en-US" altLang="en-US" sz="1400" dirty="0" err="1">
                <a:solidFill>
                  <a:schemeClr val="tx1"/>
                </a:solidFill>
              </a:rPr>
              <a:t>Cleversafe</a:t>
            </a:r>
            <a:r>
              <a:rPr lang="en-US" altLang="en-US" sz="1400" dirty="0">
                <a:solidFill>
                  <a:schemeClr val="tx1"/>
                </a:solidFill>
              </a:rPr>
              <a:t>) with different models depending on requirements (On-Premise, Hybrid, Dedicated and Public). If </a:t>
            </a:r>
            <a:r>
              <a:rPr lang="en-GB" altLang="en-US" sz="1400" dirty="0">
                <a:solidFill>
                  <a:schemeClr val="tx1"/>
                </a:solidFill>
              </a:rPr>
              <a:t>Hybrid with custom solution capabilities, seek SME assistance.</a:t>
            </a:r>
            <a:endParaRPr lang="en-US" altLang="en-US" sz="1400" dirty="0">
              <a:solidFill>
                <a:schemeClr val="tx1"/>
              </a:solidFill>
            </a:endParaRPr>
          </a:p>
          <a:p>
            <a:pPr>
              <a:buFont typeface="Arial" panose="020B0604020202020204" pitchFamily="34" charset="0"/>
              <a:buChar char="•"/>
            </a:pPr>
            <a:r>
              <a:rPr lang="en-US" altLang="en-US" sz="1400" dirty="0">
                <a:solidFill>
                  <a:schemeClr val="tx1"/>
                </a:solidFill>
              </a:rPr>
              <a:t>Some good use cases include Archive, Vaulting, Content Repository, </a:t>
            </a:r>
            <a:r>
              <a:rPr lang="en-US" altLang="en-US" sz="1400" dirty="0" err="1">
                <a:solidFill>
                  <a:schemeClr val="tx1"/>
                </a:solidFill>
              </a:rPr>
              <a:t>etc</a:t>
            </a:r>
            <a:r>
              <a:rPr lang="mr-IN" altLang="en-US" sz="1400" dirty="0">
                <a:solidFill>
                  <a:schemeClr val="tx1"/>
                </a:solidFill>
              </a:rPr>
              <a:t>…</a:t>
            </a:r>
            <a:r>
              <a:rPr lang="en-GB" altLang="en-US" sz="1400" dirty="0">
                <a:solidFill>
                  <a:schemeClr val="tx1"/>
                </a:solidFill>
              </a:rPr>
              <a:t> accessed either via a gateway or direct API access.</a:t>
            </a:r>
            <a:endParaRPr lang="en-US" altLang="en-US" sz="1400" dirty="0">
              <a:solidFill>
                <a:schemeClr val="tx1"/>
              </a:solidFill>
            </a:endParaRPr>
          </a:p>
        </p:txBody>
      </p:sp>
      <p:sp>
        <p:nvSpPr>
          <p:cNvPr id="50186" name="Cube 18"/>
          <p:cNvSpPr>
            <a:spLocks noChangeArrowheads="1"/>
          </p:cNvSpPr>
          <p:nvPr/>
        </p:nvSpPr>
        <p:spPr bwMode="auto">
          <a:xfrm>
            <a:off x="971550" y="3423843"/>
            <a:ext cx="990600" cy="595313"/>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SDS Object</a:t>
            </a:r>
          </a:p>
        </p:txBody>
      </p:sp>
      <p:sp>
        <p:nvSpPr>
          <p:cNvPr id="2" name="Title 1">
            <a:extLst>
              <a:ext uri="{FF2B5EF4-FFF2-40B4-BE49-F238E27FC236}">
                <a16:creationId xmlns:a16="http://schemas.microsoft.com/office/drawing/2014/main" xmlns="" id="{BC84F621-638D-3D48-8A2D-ACE6FFE7D678}"/>
              </a:ext>
            </a:extLst>
          </p:cNvPr>
          <p:cNvSpPr>
            <a:spLocks noGrp="1"/>
          </p:cNvSpPr>
          <p:nvPr>
            <p:ph type="title"/>
          </p:nvPr>
        </p:nvSpPr>
        <p:spPr/>
        <p:txBody>
          <a:bodyPr/>
          <a:lstStyle/>
          <a:p>
            <a:r>
              <a:rPr lang="en-US" altLang="en-US" dirty="0"/>
              <a:t>Distributed Storage: Strategic Standard Building Blocks</a:t>
            </a:r>
            <a:br>
              <a:rPr lang="en-US" altLang="en-US" dirty="0"/>
            </a:br>
            <a:r>
              <a:rPr lang="en-US" altLang="en-US" dirty="0"/>
              <a:t>For IBM Cloud Storage Off Premise</a:t>
            </a:r>
            <a:endParaRPr lang="en-US" dirty="0"/>
          </a:p>
        </p:txBody>
      </p:sp>
    </p:spTree>
    <p:extLst>
      <p:ext uri="{BB962C8B-B14F-4D97-AF65-F5344CB8AC3E}">
        <p14:creationId xmlns:p14="http://schemas.microsoft.com/office/powerpoint/2010/main" val="29337864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ube 2"/>
          <p:cNvSpPr>
            <a:spLocks noChangeArrowheads="1"/>
          </p:cNvSpPr>
          <p:nvPr/>
        </p:nvSpPr>
        <p:spPr bwMode="auto">
          <a:xfrm>
            <a:off x="2057400" y="1576387"/>
            <a:ext cx="990600" cy="6858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V5030</a:t>
            </a:r>
          </a:p>
        </p:txBody>
      </p:sp>
      <p:sp>
        <p:nvSpPr>
          <p:cNvPr id="52227" name="TextBox 2"/>
          <p:cNvSpPr txBox="1">
            <a:spLocks noChangeArrowheads="1"/>
          </p:cNvSpPr>
          <p:nvPr/>
        </p:nvSpPr>
        <p:spPr bwMode="auto">
          <a:xfrm>
            <a:off x="838200" y="3657600"/>
            <a:ext cx="54864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Clr>
                <a:schemeClr val="tx1"/>
              </a:buClr>
              <a:buFont typeface="Arial" panose="020B0604020202020204" pitchFamily="34" charset="0"/>
              <a:buChar char="•"/>
            </a:pPr>
            <a:r>
              <a:rPr lang="en-US" altLang="en-US" sz="1400" dirty="0">
                <a:solidFill>
                  <a:schemeClr val="tx1"/>
                </a:solidFill>
              </a:rPr>
              <a:t>Storwize v7.7.1.x for Distributed RAID (DRAID) enhancements</a:t>
            </a:r>
          </a:p>
          <a:p>
            <a:pPr>
              <a:buClr>
                <a:schemeClr val="tx1"/>
              </a:buClr>
              <a:buFont typeface="Arial" panose="020B0604020202020204" pitchFamily="34" charset="0"/>
              <a:buChar char="•"/>
            </a:pPr>
            <a:r>
              <a:rPr lang="en-US" altLang="en-US" sz="1400" dirty="0">
                <a:solidFill>
                  <a:schemeClr val="tx1"/>
                </a:solidFill>
              </a:rPr>
              <a:t>All storage configured in DRAID6 </a:t>
            </a:r>
          </a:p>
          <a:p>
            <a:pPr>
              <a:buClr>
                <a:schemeClr val="tx1"/>
              </a:buClr>
              <a:buFont typeface="Arial" panose="020B0604020202020204" pitchFamily="34" charset="0"/>
              <a:buChar char="•"/>
            </a:pPr>
            <a:r>
              <a:rPr lang="en-US" altLang="en-US" sz="1400" dirty="0">
                <a:solidFill>
                  <a:schemeClr val="tx1"/>
                </a:solidFill>
              </a:rPr>
              <a:t>One DRAID6 array for each drive type</a:t>
            </a:r>
          </a:p>
          <a:p>
            <a:pPr>
              <a:buClr>
                <a:schemeClr val="tx1"/>
              </a:buClr>
              <a:buFont typeface="Arial" panose="020B0604020202020204" pitchFamily="34" charset="0"/>
              <a:buChar char="•"/>
            </a:pPr>
            <a:r>
              <a:rPr lang="en-US" altLang="en-US" sz="1400" dirty="0">
                <a:solidFill>
                  <a:schemeClr val="tx1"/>
                </a:solidFill>
              </a:rPr>
              <a:t>All capacity in one MDISKGROUP</a:t>
            </a:r>
          </a:p>
          <a:p>
            <a:pPr>
              <a:buClr>
                <a:schemeClr val="tx1"/>
              </a:buClr>
              <a:buFont typeface="Arial" panose="020B0604020202020204" pitchFamily="34" charset="0"/>
              <a:buChar char="•"/>
            </a:pPr>
            <a:r>
              <a:rPr lang="en-US" altLang="en-US" sz="1400" dirty="0">
                <a:solidFill>
                  <a:schemeClr val="tx1"/>
                </a:solidFill>
              </a:rPr>
              <a:t>Enable Easy Tier</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Do not use Thin Provisioning</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Do not use Real Time Compression</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Do not Cluster</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Do not use for replication</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Do not virtualize other storage</a:t>
            </a:r>
          </a:p>
          <a:p>
            <a:pPr eaLnBrk="1" hangingPunct="1">
              <a:buClr>
                <a:schemeClr val="tx1"/>
              </a:buClr>
              <a:buSzPct val="100000"/>
              <a:buFont typeface="Arial" panose="020B0604020202020204" pitchFamily="34" charset="0"/>
              <a:buChar char="•"/>
            </a:pPr>
            <a:r>
              <a:rPr lang="en-US" altLang="en-US" sz="1400" dirty="0">
                <a:solidFill>
                  <a:schemeClr val="tx1"/>
                </a:solidFill>
                <a:ea typeface="SimSun" panose="02010600030101010101" pitchFamily="2" charset="-122"/>
              </a:rPr>
              <a:t>Building Block Guidance</a:t>
            </a:r>
          </a:p>
        </p:txBody>
      </p:sp>
      <p:sp>
        <p:nvSpPr>
          <p:cNvPr id="52228" name="Cube 19"/>
          <p:cNvSpPr>
            <a:spLocks noChangeArrowheads="1"/>
          </p:cNvSpPr>
          <p:nvPr/>
        </p:nvSpPr>
        <p:spPr bwMode="auto">
          <a:xfrm>
            <a:off x="3276600" y="2325687"/>
            <a:ext cx="1066800" cy="8509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9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Easy Tier</a:t>
            </a:r>
          </a:p>
        </p:txBody>
      </p:sp>
      <p:sp>
        <p:nvSpPr>
          <p:cNvPr id="52271" name="Rectangle 31"/>
          <p:cNvSpPr>
            <a:spLocks noChangeArrowheads="1"/>
          </p:cNvSpPr>
          <p:nvPr/>
        </p:nvSpPr>
        <p:spPr bwMode="auto">
          <a:xfrm>
            <a:off x="4038600" y="6213476"/>
            <a:ext cx="5791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100" b="1" dirty="0">
                <a:solidFill>
                  <a:srgbClr val="FF0000"/>
                </a:solidFill>
              </a:rPr>
              <a:t>All IBM Storage except XIV is now RAID6 and V5030 and V7000 are DRAID6 </a:t>
            </a:r>
            <a:endParaRPr lang="en-US" altLang="en-US" sz="1100" dirty="0">
              <a:solidFill>
                <a:srgbClr val="FF0000"/>
              </a:solidFill>
            </a:endParaRPr>
          </a:p>
        </p:txBody>
      </p:sp>
      <p:sp>
        <p:nvSpPr>
          <p:cNvPr id="3" name="Title 2">
            <a:extLst>
              <a:ext uri="{FF2B5EF4-FFF2-40B4-BE49-F238E27FC236}">
                <a16:creationId xmlns:a16="http://schemas.microsoft.com/office/drawing/2014/main" xmlns="" id="{D60B1031-0C62-8748-855D-983F4DD3DFAB}"/>
              </a:ext>
            </a:extLst>
          </p:cNvPr>
          <p:cNvSpPr>
            <a:spLocks noGrp="1"/>
          </p:cNvSpPr>
          <p:nvPr>
            <p:ph type="title"/>
          </p:nvPr>
        </p:nvSpPr>
        <p:spPr>
          <a:xfrm>
            <a:off x="101600" y="447674"/>
            <a:ext cx="10261599" cy="466726"/>
          </a:xfrm>
        </p:spPr>
        <p:txBody>
          <a:bodyPr/>
          <a:lstStyle/>
          <a:p>
            <a:r>
              <a:rPr lang="en-US" altLang="en-US" dirty="0"/>
              <a:t>Distributed Storage:  Strategic Standard Building Block</a:t>
            </a:r>
            <a:r>
              <a:rPr lang="en-US" altLang="en-US" sz="2000" dirty="0"/>
              <a:t/>
            </a:r>
            <a:br>
              <a:rPr lang="en-US" altLang="en-US" sz="2000" dirty="0"/>
            </a:br>
            <a:r>
              <a:rPr lang="en-US" altLang="en-US" sz="2000" dirty="0"/>
              <a:t>For FC environments under 50 TB with </a:t>
            </a:r>
            <a:r>
              <a:rPr lang="en-US" altLang="en-US" sz="2000" dirty="0">
                <a:solidFill>
                  <a:srgbClr val="FF0000"/>
                </a:solidFill>
              </a:rPr>
              <a:t>NO SVC </a:t>
            </a:r>
            <a:r>
              <a:rPr lang="en-US" altLang="en-US" sz="2000" dirty="0"/>
              <a:t>Applian</a:t>
            </a:r>
            <a:r>
              <a:rPr lang="en-US" altLang="en-US" dirty="0"/>
              <a:t>ce </a:t>
            </a:r>
            <a:br>
              <a:rPr lang="en-US" altLang="en-US" dirty="0"/>
            </a:br>
            <a:endParaRPr lang="en-US" dirty="0"/>
          </a:p>
        </p:txBody>
      </p:sp>
    </p:spTree>
    <p:extLst>
      <p:ext uri="{BB962C8B-B14F-4D97-AF65-F5344CB8AC3E}">
        <p14:creationId xmlns:p14="http://schemas.microsoft.com/office/powerpoint/2010/main" val="14405816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58EAEFB-9661-0C43-A67C-10E897296745}"/>
              </a:ext>
            </a:extLst>
          </p:cNvPr>
          <p:cNvPicPr>
            <a:picLocks noChangeAspect="1"/>
          </p:cNvPicPr>
          <p:nvPr/>
        </p:nvPicPr>
        <p:blipFill rotWithShape="1">
          <a:blip r:embed="rId3"/>
          <a:srcRect l="2239" t="3750" r="21072" b="3000"/>
          <a:stretch/>
        </p:blipFill>
        <p:spPr>
          <a:xfrm>
            <a:off x="152400" y="563900"/>
            <a:ext cx="10439400" cy="5684500"/>
          </a:xfrm>
          <a:prstGeom prst="rect">
            <a:avLst/>
          </a:prstGeom>
        </p:spPr>
      </p:pic>
      <p:sp>
        <p:nvSpPr>
          <p:cNvPr id="4" name="Title 1">
            <a:extLst>
              <a:ext uri="{FF2B5EF4-FFF2-40B4-BE49-F238E27FC236}">
                <a16:creationId xmlns:a16="http://schemas.microsoft.com/office/drawing/2014/main" xmlns="" id="{61B5424E-E4DF-374B-B6EA-9F2AF56E788B}"/>
              </a:ext>
            </a:extLst>
          </p:cNvPr>
          <p:cNvSpPr txBox="1">
            <a:spLocks/>
          </p:cNvSpPr>
          <p:nvPr/>
        </p:nvSpPr>
        <p:spPr bwMode="auto">
          <a:xfrm>
            <a:off x="2514600" y="6477000"/>
            <a:ext cx="762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ON </a:t>
            </a:r>
            <a:r>
              <a:rPr lang="en-US" sz="1600" kern="0" dirty="0" err="1">
                <a:solidFill>
                  <a:schemeClr val="bg1"/>
                </a:solidFill>
                <a:latin typeface="+mn-lt"/>
              </a:rPr>
              <a:t>PremISE</a:t>
            </a:r>
            <a:r>
              <a:rPr lang="en-US" sz="1600" kern="0" dirty="0">
                <a:solidFill>
                  <a:schemeClr val="bg1"/>
                </a:solidFill>
                <a:latin typeface="+mn-lt"/>
              </a:rPr>
              <a:t> File</a:t>
            </a:r>
          </a:p>
        </p:txBody>
      </p:sp>
      <p:sp>
        <p:nvSpPr>
          <p:cNvPr id="2" name="Title 1">
            <a:extLst>
              <a:ext uri="{FF2B5EF4-FFF2-40B4-BE49-F238E27FC236}">
                <a16:creationId xmlns:a16="http://schemas.microsoft.com/office/drawing/2014/main" xmlns="" id="{2EB2E6C6-4D13-B24C-9B59-DBBE4DB4CB57}"/>
              </a:ext>
            </a:extLst>
          </p:cNvPr>
          <p:cNvSpPr>
            <a:spLocks noGrp="1"/>
          </p:cNvSpPr>
          <p:nvPr>
            <p:ph type="title"/>
          </p:nvPr>
        </p:nvSpPr>
        <p:spPr/>
        <p:txBody>
          <a:bodyPr/>
          <a:lstStyle/>
          <a:p>
            <a:r>
              <a:rPr lang="en-GB" dirty="0"/>
              <a:t>On Premise – ‘File’ Storage Decision Tree</a:t>
            </a:r>
            <a:endParaRPr lang="en-US" dirty="0"/>
          </a:p>
        </p:txBody>
      </p:sp>
      <p:sp>
        <p:nvSpPr>
          <p:cNvPr id="5" name="Text Box 36">
            <a:extLst>
              <a:ext uri="{FF2B5EF4-FFF2-40B4-BE49-F238E27FC236}">
                <a16:creationId xmlns:a16="http://schemas.microsoft.com/office/drawing/2014/main" xmlns="" id="{56AD0630-3572-394A-BAFD-209F320F1F00}"/>
              </a:ext>
            </a:extLst>
          </p:cNvPr>
          <p:cNvSpPr txBox="1">
            <a:spLocks noChangeArrowheads="1"/>
          </p:cNvSpPr>
          <p:nvPr/>
        </p:nvSpPr>
        <p:spPr bwMode="auto">
          <a:xfrm>
            <a:off x="76200" y="5755680"/>
            <a:ext cx="4114800"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Where possible GTS Strategy is to utilise IBM Cloud Private Storage Offering. See Slides 22-27.</a:t>
            </a:r>
            <a:endParaRPr lang="en-US" altLang="en-US" sz="1400" dirty="0">
              <a:solidFill>
                <a:srgbClr val="000000"/>
              </a:solidFill>
            </a:endParaRPr>
          </a:p>
        </p:txBody>
      </p:sp>
      <p:sp>
        <p:nvSpPr>
          <p:cNvPr id="8" name="Text Box 36">
            <a:extLst>
              <a:ext uri="{FF2B5EF4-FFF2-40B4-BE49-F238E27FC236}">
                <a16:creationId xmlns:a16="http://schemas.microsoft.com/office/drawing/2014/main" xmlns="" id="{958EA81B-4828-0A47-AC93-22814A3D03C5}"/>
              </a:ext>
            </a:extLst>
          </p:cNvPr>
          <p:cNvSpPr txBox="1">
            <a:spLocks noChangeArrowheads="1"/>
          </p:cNvSpPr>
          <p:nvPr/>
        </p:nvSpPr>
        <p:spPr bwMode="auto">
          <a:xfrm>
            <a:off x="8467617" y="533400"/>
            <a:ext cx="3544247"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See File Comparison table on Slide 50.</a:t>
            </a:r>
            <a:br>
              <a:rPr lang="en-GB" altLang="en-US" sz="1400" dirty="0">
                <a:solidFill>
                  <a:srgbClr val="000000"/>
                </a:solidFill>
              </a:rPr>
            </a:br>
            <a:r>
              <a:rPr lang="en-GB" altLang="en-US" sz="1400" dirty="0">
                <a:solidFill>
                  <a:srgbClr val="000000"/>
                </a:solidFill>
              </a:rPr>
              <a:t>See Cost Comparison table on Slide 52.</a:t>
            </a:r>
            <a:endParaRPr lang="en-US" altLang="en-US" sz="1400" dirty="0">
              <a:solidFill>
                <a:srgbClr val="000000"/>
              </a:solidFill>
            </a:endParaRPr>
          </a:p>
        </p:txBody>
      </p:sp>
    </p:spTree>
    <p:extLst>
      <p:ext uri="{BB962C8B-B14F-4D97-AF65-F5344CB8AC3E}">
        <p14:creationId xmlns:p14="http://schemas.microsoft.com/office/powerpoint/2010/main" val="2894389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Cube 16"/>
          <p:cNvSpPr>
            <a:spLocks noChangeArrowheads="1"/>
          </p:cNvSpPr>
          <p:nvPr/>
        </p:nvSpPr>
        <p:spPr bwMode="auto">
          <a:xfrm>
            <a:off x="1447801" y="1600200"/>
            <a:ext cx="1008063" cy="6858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V7000</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Gen2+</a:t>
            </a:r>
          </a:p>
        </p:txBody>
      </p:sp>
      <p:sp>
        <p:nvSpPr>
          <p:cNvPr id="54274" name="Cube 19"/>
          <p:cNvSpPr>
            <a:spLocks noChangeArrowheads="1"/>
          </p:cNvSpPr>
          <p:nvPr/>
        </p:nvSpPr>
        <p:spPr bwMode="auto">
          <a:xfrm>
            <a:off x="2590800" y="1676400"/>
            <a:ext cx="1066800" cy="8509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9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Easy Tier</a:t>
            </a:r>
          </a:p>
        </p:txBody>
      </p:sp>
      <p:sp>
        <p:nvSpPr>
          <p:cNvPr id="54276" name="TextBox 7"/>
          <p:cNvSpPr txBox="1">
            <a:spLocks noChangeArrowheads="1"/>
          </p:cNvSpPr>
          <p:nvPr/>
        </p:nvSpPr>
        <p:spPr bwMode="auto">
          <a:xfrm>
            <a:off x="381000" y="3202900"/>
            <a:ext cx="5791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FFFFFF"/>
                </a:solidFill>
                <a:latin typeface="Arial" panose="020B0604020202020204" pitchFamily="34" charset="0"/>
                <a:ea typeface="MS PGothic" panose="020B0600070205080204" pitchFamily="34" charset="-128"/>
              </a:defRPr>
            </a:lvl1pPr>
            <a:lvl2pPr>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dirty="0">
                <a:solidFill>
                  <a:schemeClr val="tx1"/>
                </a:solidFill>
              </a:rPr>
              <a:t>Storwize v7.7.1.x required for v7000 gen2+</a:t>
            </a:r>
          </a:p>
          <a:p>
            <a:pPr>
              <a:buFont typeface="Arial" panose="020B0604020202020204" pitchFamily="34" charset="0"/>
              <a:buChar char="•"/>
            </a:pPr>
            <a:r>
              <a:rPr lang="en-US" altLang="en-US" sz="1400" dirty="0">
                <a:solidFill>
                  <a:schemeClr val="tx1"/>
                </a:solidFill>
              </a:rPr>
              <a:t>All storage configured in DRAID6</a:t>
            </a:r>
          </a:p>
          <a:p>
            <a:pPr>
              <a:buFont typeface="Arial" panose="020B0604020202020204" pitchFamily="34" charset="0"/>
              <a:buChar char="•"/>
            </a:pPr>
            <a:r>
              <a:rPr lang="en-US" altLang="en-US" sz="1400" dirty="0">
                <a:solidFill>
                  <a:schemeClr val="tx1"/>
                </a:solidFill>
              </a:rPr>
              <a:t>One DRAID6 array for each drive type</a:t>
            </a:r>
          </a:p>
          <a:p>
            <a:pPr>
              <a:buFont typeface="Arial" panose="020B0604020202020204" pitchFamily="34" charset="0"/>
              <a:buChar char="•"/>
            </a:pPr>
            <a:r>
              <a:rPr lang="en-US" altLang="en-US" sz="1400" dirty="0">
                <a:solidFill>
                  <a:schemeClr val="tx1"/>
                </a:solidFill>
              </a:rPr>
              <a:t>All capacity in one MDISKGROUP</a:t>
            </a:r>
          </a:p>
          <a:p>
            <a:pPr>
              <a:buFont typeface="Arial" panose="020B0604020202020204" pitchFamily="34" charset="0"/>
              <a:buChar char="•"/>
            </a:pPr>
            <a:r>
              <a:rPr lang="en-US" altLang="en-US" sz="1400" dirty="0">
                <a:solidFill>
                  <a:schemeClr val="tx1"/>
                </a:solidFill>
              </a:rPr>
              <a:t>Enable Easy Tier</a:t>
            </a:r>
          </a:p>
          <a:p>
            <a:pPr>
              <a:buFont typeface="Arial" panose="020B0604020202020204" pitchFamily="34" charset="0"/>
              <a:buChar char="•"/>
            </a:pPr>
            <a:r>
              <a:rPr lang="en-US" altLang="en-US" sz="1400" dirty="0">
                <a:solidFill>
                  <a:schemeClr val="tx1"/>
                </a:solidFill>
              </a:rPr>
              <a:t>Data Compression</a:t>
            </a:r>
          </a:p>
          <a:p>
            <a:pPr>
              <a:buFont typeface="Arial" panose="020B0604020202020204" pitchFamily="34" charset="0"/>
              <a:buChar char="•"/>
            </a:pPr>
            <a:r>
              <a:rPr lang="en-US" altLang="en-US" sz="1400" dirty="0">
                <a:solidFill>
                  <a:schemeClr val="tx1"/>
                </a:solidFill>
              </a:rPr>
              <a:t>Thin Provisioning </a:t>
            </a:r>
          </a:p>
          <a:p>
            <a:pPr>
              <a:buFont typeface="Arial" panose="020B0604020202020204" pitchFamily="34" charset="0"/>
              <a:buChar char="•"/>
            </a:pPr>
            <a:r>
              <a:rPr lang="en-US" altLang="en-US" sz="1400" dirty="0">
                <a:solidFill>
                  <a:schemeClr val="tx1"/>
                </a:solidFill>
              </a:rPr>
              <a:t>IBM Spectrum Control for Monitoring and reporting</a:t>
            </a:r>
          </a:p>
          <a:p>
            <a:pPr eaLnBrk="1" hangingPunct="1">
              <a:buClr>
                <a:srgbClr val="3333CC"/>
              </a:buClr>
              <a:buSzPct val="100000"/>
              <a:buFont typeface="Arial" panose="020B0604020202020204" pitchFamily="34" charset="0"/>
              <a:buChar char="•"/>
            </a:pPr>
            <a:r>
              <a:rPr lang="en-US" altLang="en-US" sz="1400" dirty="0">
                <a:solidFill>
                  <a:srgbClr val="000000"/>
                </a:solidFill>
                <a:ea typeface="SimSun" panose="02010600030101010101" pitchFamily="2" charset="-122"/>
              </a:rPr>
              <a:t>Real Time Compression requires compression card</a:t>
            </a:r>
          </a:p>
          <a:p>
            <a:pPr eaLnBrk="1" hangingPunct="1">
              <a:buClr>
                <a:srgbClr val="3333CC"/>
              </a:buClr>
              <a:buSzPct val="100000"/>
              <a:buFont typeface="Arial" panose="020B0604020202020204" pitchFamily="34" charset="0"/>
              <a:buChar char="•"/>
            </a:pPr>
            <a:r>
              <a:rPr lang="en-US" altLang="en-US" sz="1400" dirty="0">
                <a:solidFill>
                  <a:srgbClr val="000000"/>
                </a:solidFill>
                <a:ea typeface="SimSun" panose="02010600030101010101" pitchFamily="2" charset="-122"/>
              </a:rPr>
              <a:t>Do not Cluster</a:t>
            </a:r>
          </a:p>
          <a:p>
            <a:pPr eaLnBrk="1" hangingPunct="1">
              <a:buClr>
                <a:srgbClr val="3333CC"/>
              </a:buClr>
              <a:buSzPct val="100000"/>
              <a:buFont typeface="Arial" panose="020B0604020202020204" pitchFamily="34" charset="0"/>
              <a:buChar char="•"/>
            </a:pPr>
            <a:r>
              <a:rPr lang="en-US" altLang="en-US" sz="1400" dirty="0">
                <a:solidFill>
                  <a:srgbClr val="000000"/>
                </a:solidFill>
                <a:ea typeface="SimSun" panose="02010600030101010101" pitchFamily="2" charset="-122"/>
              </a:rPr>
              <a:t>May be used for replication (limit IOPS)</a:t>
            </a:r>
          </a:p>
          <a:p>
            <a:pPr eaLnBrk="1" hangingPunct="1">
              <a:buClr>
                <a:srgbClr val="3333CC"/>
              </a:buClr>
              <a:buSzPct val="100000"/>
              <a:buFont typeface="Arial" panose="020B0604020202020204" pitchFamily="34" charset="0"/>
              <a:buChar char="•"/>
            </a:pPr>
            <a:r>
              <a:rPr lang="en-US" altLang="en-US" sz="1400" dirty="0">
                <a:solidFill>
                  <a:srgbClr val="000000"/>
                </a:solidFill>
                <a:ea typeface="SimSun" panose="02010600030101010101" pitchFamily="2" charset="-122"/>
              </a:rPr>
              <a:t>Do not virtualize other storage</a:t>
            </a:r>
            <a:endParaRPr lang="en-US" altLang="en-US" sz="1600"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62239973"/>
              </p:ext>
            </p:extLst>
          </p:nvPr>
        </p:nvGraphicFramePr>
        <p:xfrm>
          <a:off x="5621866" y="1472760"/>
          <a:ext cx="6019800" cy="4407796"/>
        </p:xfrm>
        <a:graphic>
          <a:graphicData uri="http://schemas.openxmlformats.org/drawingml/2006/table">
            <a:tbl>
              <a:tblPr/>
              <a:tblGrid>
                <a:gridCol w="2890302">
                  <a:extLst>
                    <a:ext uri="{9D8B030D-6E8A-4147-A177-3AD203B41FA5}">
                      <a16:colId xmlns:a16="http://schemas.microsoft.com/office/drawing/2014/main" xmlns="" val="20000"/>
                    </a:ext>
                  </a:extLst>
                </a:gridCol>
                <a:gridCol w="956789">
                  <a:extLst>
                    <a:ext uri="{9D8B030D-6E8A-4147-A177-3AD203B41FA5}">
                      <a16:colId xmlns:a16="http://schemas.microsoft.com/office/drawing/2014/main" xmlns="" val="20001"/>
                    </a:ext>
                  </a:extLst>
                </a:gridCol>
                <a:gridCol w="956789">
                  <a:extLst>
                    <a:ext uri="{9D8B030D-6E8A-4147-A177-3AD203B41FA5}">
                      <a16:colId xmlns:a16="http://schemas.microsoft.com/office/drawing/2014/main" xmlns="" val="20002"/>
                    </a:ext>
                  </a:extLst>
                </a:gridCol>
                <a:gridCol w="1215920">
                  <a:extLst>
                    <a:ext uri="{9D8B030D-6E8A-4147-A177-3AD203B41FA5}">
                      <a16:colId xmlns:a16="http://schemas.microsoft.com/office/drawing/2014/main" xmlns="" val="20003"/>
                    </a:ext>
                  </a:extLst>
                </a:gridCol>
              </a:tblGrid>
              <a:tr h="295182">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Equipment Description</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Unit Quantity</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TB</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Data Spread</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0"/>
                  </a:ext>
                </a:extLst>
              </a:tr>
              <a:tr h="269881">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V7000 gen 2076-624 Controller</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1"/>
                  </a:ext>
                </a:extLst>
              </a:tr>
              <a:tr h="269881">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2076-24F expansion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3</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2"/>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1   3.84TB RI Flash</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23</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25%</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3"/>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2   1.2 TB  10K</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23</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25%</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4"/>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3 4TB 7.2K</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47</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50%</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5"/>
                  </a:ext>
                </a:extLst>
              </a:tr>
              <a:tr h="632534">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SimSun" panose="02010600030101010101" pitchFamily="2" charset="-122"/>
                        </a:rPr>
                        <a:t>Usable Capacity Use Compression @ 24% and Thin @ 9%</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100.8</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6"/>
                  </a:ext>
                </a:extLst>
              </a:tr>
              <a:tr h="168676">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7"/>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rgbClr val="000000"/>
                        </a:solidFill>
                        <a:effectLst/>
                        <a:latin typeface="Calibri" panose="020F0502020204030204" pitchFamily="34" charset="0"/>
                        <a:ea typeface="SimSun" panose="02010600030101010101" pitchFamily="2" charset="-122"/>
                      </a:endParaRP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8"/>
                  </a:ext>
                </a:extLst>
              </a:tr>
              <a:tr h="295182">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Equipment Description</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Unit Quantity</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TB</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Data Spread</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09"/>
                  </a:ext>
                </a:extLst>
              </a:tr>
              <a:tr h="269881">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V7000 gen 2076-624 Controller</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0"/>
                  </a:ext>
                </a:extLst>
              </a:tr>
              <a:tr h="269881">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2076-24F expansion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6</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1"/>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1   3.84TB RI Flash</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18</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54</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2"/>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2   1.2 TB  10K</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96</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91</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37%</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3"/>
                  </a:ext>
                </a:extLst>
              </a:tr>
              <a:tr h="177109">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Tier 3 4TB 7.2K</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32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102</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41%</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4"/>
                  </a:ext>
                </a:extLst>
              </a:tr>
              <a:tr h="632534">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SimSun" panose="02010600030101010101" pitchFamily="2" charset="-122"/>
                        </a:rPr>
                        <a:t>Usable Capacity Use Compression @ 24% and Thin @ 9%</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rPr>
                        <a:t>247</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ts val="600"/>
                        </a:spcBef>
                        <a:buClr>
                          <a:srgbClr val="000000"/>
                        </a:buClr>
                        <a:buSzPct val="100000"/>
                        <a:buFont typeface="Times New Roman" panose="02020603050405020304" pitchFamily="18" charset="0"/>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5pPr>
                      <a:lvl6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6pPr>
                      <a:lvl7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7pPr>
                      <a:lvl8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8pPr>
                      <a:lvl9pPr indent="-228600" eaLnBrk="0" fontAlgn="base" hangingPunct="0">
                        <a:spcBef>
                          <a:spcPts val="563"/>
                        </a:spcBef>
                        <a:spcAft>
                          <a:spcPct val="0"/>
                        </a:spcAft>
                        <a:buClr>
                          <a:srgbClr val="000000"/>
                        </a:buClr>
                        <a:buSzPct val="100000"/>
                        <a:buFont typeface="Times New Roman" panose="02020603050405020304" pitchFamily="18" charset="0"/>
                        <a:defRPr sz="1300">
                          <a:solidFill>
                            <a:srgbClr val="000000"/>
                          </a:solidFill>
                          <a:latin typeface="Arial" panose="020B0604020202020204" pitchFamily="34" charset="0"/>
                          <a:ea typeface="SimSun" panose="0201060003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SimSun" panose="02010600030101010101" pitchFamily="2" charset="-122"/>
                        </a:rPr>
                        <a:t> </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xmlns="" val="10015"/>
                  </a:ext>
                </a:extLst>
              </a:tr>
            </a:tbl>
          </a:graphicData>
        </a:graphic>
      </p:graphicFrame>
      <p:sp>
        <p:nvSpPr>
          <p:cNvPr id="54364" name="Rectangle 31"/>
          <p:cNvSpPr>
            <a:spLocks noChangeArrowheads="1"/>
          </p:cNvSpPr>
          <p:nvPr/>
        </p:nvSpPr>
        <p:spPr bwMode="auto">
          <a:xfrm>
            <a:off x="5334000" y="6213476"/>
            <a:ext cx="52578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100" b="1" dirty="0">
                <a:solidFill>
                  <a:srgbClr val="FF0000"/>
                </a:solidFill>
              </a:rPr>
              <a:t>All IBM Storage except XIV is now RAID6 and V5030 and V7000 are DRAID6 </a:t>
            </a:r>
            <a:endParaRPr lang="en-US" altLang="en-US" sz="1100" dirty="0">
              <a:solidFill>
                <a:srgbClr val="FF0000"/>
              </a:solidFill>
            </a:endParaRPr>
          </a:p>
        </p:txBody>
      </p:sp>
      <p:sp>
        <p:nvSpPr>
          <p:cNvPr id="3" name="Title 2">
            <a:extLst>
              <a:ext uri="{FF2B5EF4-FFF2-40B4-BE49-F238E27FC236}">
                <a16:creationId xmlns:a16="http://schemas.microsoft.com/office/drawing/2014/main" xmlns="" id="{ADC71E27-8510-4D4F-8A5A-EC7CB8A95BF0}"/>
              </a:ext>
            </a:extLst>
          </p:cNvPr>
          <p:cNvSpPr>
            <a:spLocks noGrp="1"/>
          </p:cNvSpPr>
          <p:nvPr>
            <p:ph type="title"/>
          </p:nvPr>
        </p:nvSpPr>
        <p:spPr/>
        <p:txBody>
          <a:bodyPr/>
          <a:lstStyle/>
          <a:p>
            <a:r>
              <a:rPr lang="en-US" altLang="en-US" dirty="0"/>
              <a:t>Distributed Storage:  Strategic Standard Building Block</a:t>
            </a:r>
            <a:br>
              <a:rPr lang="en-US" altLang="en-US" dirty="0"/>
            </a:br>
            <a:r>
              <a:rPr lang="en-US" altLang="en-US" sz="2000" dirty="0"/>
              <a:t>For 50-100 TB FC environments with </a:t>
            </a:r>
            <a:r>
              <a:rPr lang="en-US" altLang="en-US" sz="2000" dirty="0">
                <a:solidFill>
                  <a:srgbClr val="FF0000"/>
                </a:solidFill>
              </a:rPr>
              <a:t>NO SVC </a:t>
            </a:r>
            <a:r>
              <a:rPr lang="en-US" altLang="en-US" sz="2000" dirty="0"/>
              <a:t>Appliance</a:t>
            </a:r>
            <a:br>
              <a:rPr lang="en-US" altLang="en-US" sz="2000" dirty="0"/>
            </a:br>
            <a:endParaRPr lang="en-US" dirty="0"/>
          </a:p>
        </p:txBody>
      </p:sp>
    </p:spTree>
    <p:extLst>
      <p:ext uri="{BB962C8B-B14F-4D97-AF65-F5344CB8AC3E}">
        <p14:creationId xmlns:p14="http://schemas.microsoft.com/office/powerpoint/2010/main" val="19855075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1"/>
          <p:cNvSpPr>
            <a:spLocks noChangeArrowheads="1"/>
          </p:cNvSpPr>
          <p:nvPr/>
        </p:nvSpPr>
        <p:spPr bwMode="auto">
          <a:xfrm>
            <a:off x="685800" y="1380255"/>
            <a:ext cx="6248400" cy="9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600" b="1" dirty="0">
                <a:solidFill>
                  <a:srgbClr val="2D2DB9"/>
                </a:solidFill>
              </a:rPr>
              <a:t>Recommended Optimization Configuration - Small</a:t>
            </a:r>
            <a:endParaRPr lang="en-US" altLang="en-US" sz="1400" dirty="0">
              <a:solidFill>
                <a:schemeClr val="tx1"/>
              </a:solidFill>
            </a:endParaRPr>
          </a:p>
          <a:p>
            <a:r>
              <a:rPr lang="en-US" altLang="en-US" sz="1400" dirty="0">
                <a:solidFill>
                  <a:schemeClr val="tx1"/>
                </a:solidFill>
              </a:rPr>
              <a:t>Tier 1 &amp; 2 – A9000</a:t>
            </a:r>
          </a:p>
          <a:p>
            <a:r>
              <a:rPr lang="en-US" altLang="en-US" sz="1400" dirty="0">
                <a:solidFill>
                  <a:schemeClr val="tx1"/>
                </a:solidFill>
              </a:rPr>
              <a:t>Tier 3 – single </a:t>
            </a:r>
            <a:r>
              <a:rPr lang="en-US" altLang="en-US" sz="1400" dirty="0" err="1">
                <a:solidFill>
                  <a:schemeClr val="tx1"/>
                </a:solidFill>
              </a:rPr>
              <a:t>mdiskgroup</a:t>
            </a:r>
            <a:endParaRPr lang="en-US" altLang="en-US" sz="1400" dirty="0">
              <a:solidFill>
                <a:schemeClr val="tx1"/>
              </a:solidFill>
            </a:endParaRPr>
          </a:p>
          <a:p>
            <a:r>
              <a:rPr lang="en-US" altLang="en-US" sz="1400" dirty="0">
                <a:solidFill>
                  <a:schemeClr val="tx1"/>
                </a:solidFill>
              </a:rPr>
              <a:t>		One DRAID6 array for each v5030 drive type</a:t>
            </a:r>
          </a:p>
        </p:txBody>
      </p:sp>
      <p:sp>
        <p:nvSpPr>
          <p:cNvPr id="46084" name="Rectangle 31"/>
          <p:cNvSpPr>
            <a:spLocks noChangeArrowheads="1"/>
          </p:cNvSpPr>
          <p:nvPr/>
        </p:nvSpPr>
        <p:spPr bwMode="auto">
          <a:xfrm>
            <a:off x="1600200" y="6213476"/>
            <a:ext cx="57912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200" b="1" dirty="0">
                <a:solidFill>
                  <a:srgbClr val="FF0000"/>
                </a:solidFill>
              </a:rPr>
              <a:t>All IBM Storage except XIV is now RAID6 and V5030 and V7000 are DRAID6 </a:t>
            </a:r>
            <a:endParaRPr lang="en-US" altLang="en-US" sz="1200" dirty="0">
              <a:solidFill>
                <a:srgbClr val="FF0000"/>
              </a:solidFill>
            </a:endParaRPr>
          </a:p>
        </p:txBody>
      </p:sp>
      <p:sp>
        <p:nvSpPr>
          <p:cNvPr id="46085" name="Rectangle 31"/>
          <p:cNvSpPr>
            <a:spLocks noChangeArrowheads="1"/>
          </p:cNvSpPr>
          <p:nvPr/>
        </p:nvSpPr>
        <p:spPr bwMode="auto">
          <a:xfrm>
            <a:off x="7086600" y="1610383"/>
            <a:ext cx="38100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a:solidFill>
                  <a:schemeClr val="tx1"/>
                </a:solidFill>
              </a:rPr>
              <a:t>Enable Easy Tier for both mdiskgroups</a:t>
            </a:r>
          </a:p>
          <a:p>
            <a:r>
              <a:rPr lang="en-US" altLang="en-US" sz="1400">
                <a:solidFill>
                  <a:schemeClr val="tx1"/>
                </a:solidFill>
              </a:rPr>
              <a:t>Manual Tiering</a:t>
            </a:r>
          </a:p>
        </p:txBody>
      </p:sp>
      <p:sp>
        <p:nvSpPr>
          <p:cNvPr id="46086" name="Rectangle 31"/>
          <p:cNvSpPr>
            <a:spLocks noChangeArrowheads="1"/>
          </p:cNvSpPr>
          <p:nvPr/>
        </p:nvSpPr>
        <p:spPr bwMode="auto">
          <a:xfrm>
            <a:off x="685800" y="4590180"/>
            <a:ext cx="6324600"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600" b="1" dirty="0">
                <a:solidFill>
                  <a:srgbClr val="2D2DB9"/>
                </a:solidFill>
              </a:rPr>
              <a:t>Recommended Optimization Configuration - Large</a:t>
            </a:r>
            <a:endParaRPr lang="en-US" altLang="en-US" sz="1400" dirty="0">
              <a:solidFill>
                <a:schemeClr val="tx1"/>
              </a:solidFill>
            </a:endParaRPr>
          </a:p>
          <a:p>
            <a:r>
              <a:rPr lang="en-US" altLang="en-US" sz="1400" dirty="0">
                <a:solidFill>
                  <a:schemeClr val="tx1"/>
                </a:solidFill>
              </a:rPr>
              <a:t>Tier 1 &amp; 2 –  A9000</a:t>
            </a:r>
          </a:p>
          <a:p>
            <a:r>
              <a:rPr lang="en-US" altLang="en-US" sz="1400" dirty="0">
                <a:solidFill>
                  <a:schemeClr val="tx1"/>
                </a:solidFill>
              </a:rPr>
              <a:t>Tier 3 – single </a:t>
            </a:r>
            <a:r>
              <a:rPr lang="en-US" altLang="en-US" sz="1400" dirty="0" err="1">
                <a:solidFill>
                  <a:schemeClr val="tx1"/>
                </a:solidFill>
              </a:rPr>
              <a:t>mdiskgroup</a:t>
            </a:r>
            <a:endParaRPr lang="en-US" altLang="en-US" sz="1400" dirty="0">
              <a:solidFill>
                <a:schemeClr val="tx1"/>
              </a:solidFill>
            </a:endParaRPr>
          </a:p>
          <a:p>
            <a:r>
              <a:rPr lang="en-US" altLang="en-US" sz="1400" dirty="0">
                <a:solidFill>
                  <a:schemeClr val="tx1"/>
                </a:solidFill>
              </a:rPr>
              <a:t>		One DRAID6 array for v5030 SSDs</a:t>
            </a:r>
          </a:p>
          <a:p>
            <a:r>
              <a:rPr lang="en-US" altLang="en-US" sz="1400" dirty="0">
                <a:solidFill>
                  <a:schemeClr val="tx1"/>
                </a:solidFill>
              </a:rPr>
              <a:t>		Two DRAID6 array for v5030 HDDs</a:t>
            </a:r>
          </a:p>
        </p:txBody>
      </p:sp>
      <p:sp>
        <p:nvSpPr>
          <p:cNvPr id="46087" name="Rectangle 31"/>
          <p:cNvSpPr>
            <a:spLocks noChangeArrowheads="1"/>
          </p:cNvSpPr>
          <p:nvPr/>
        </p:nvSpPr>
        <p:spPr bwMode="auto">
          <a:xfrm>
            <a:off x="7035800" y="3013793"/>
            <a:ext cx="3860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a:solidFill>
                  <a:schemeClr val="tx1"/>
                </a:solidFill>
              </a:rPr>
              <a:t>Enable Easy Tier for both mdiskgroups</a:t>
            </a:r>
          </a:p>
          <a:p>
            <a:r>
              <a:rPr lang="en-US" altLang="en-US" sz="1400">
                <a:solidFill>
                  <a:schemeClr val="tx1"/>
                </a:solidFill>
              </a:rPr>
              <a:t>Manual Tiering</a:t>
            </a:r>
          </a:p>
        </p:txBody>
      </p:sp>
      <p:sp>
        <p:nvSpPr>
          <p:cNvPr id="46088" name="Rectangle 31"/>
          <p:cNvSpPr>
            <a:spLocks noChangeArrowheads="1"/>
          </p:cNvSpPr>
          <p:nvPr/>
        </p:nvSpPr>
        <p:spPr bwMode="auto">
          <a:xfrm>
            <a:off x="685800" y="2897905"/>
            <a:ext cx="6248400"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600" b="1" dirty="0">
                <a:solidFill>
                  <a:srgbClr val="2D2DB9"/>
                </a:solidFill>
              </a:rPr>
              <a:t>Recommended Optimization Configuration - Medium</a:t>
            </a:r>
            <a:endParaRPr lang="en-US" altLang="en-US" sz="1400" dirty="0">
              <a:solidFill>
                <a:schemeClr val="tx1"/>
              </a:solidFill>
            </a:endParaRPr>
          </a:p>
          <a:p>
            <a:r>
              <a:rPr lang="en-US" altLang="en-US" sz="1400" dirty="0">
                <a:solidFill>
                  <a:schemeClr val="tx1"/>
                </a:solidFill>
              </a:rPr>
              <a:t>Tier 1 &amp; 2 – A9000</a:t>
            </a:r>
          </a:p>
          <a:p>
            <a:r>
              <a:rPr lang="en-US" altLang="en-US" sz="1400" dirty="0">
                <a:solidFill>
                  <a:schemeClr val="tx1"/>
                </a:solidFill>
              </a:rPr>
              <a:t>Tier 3 - single </a:t>
            </a:r>
            <a:r>
              <a:rPr lang="en-US" altLang="en-US" sz="1400" dirty="0" err="1">
                <a:solidFill>
                  <a:schemeClr val="tx1"/>
                </a:solidFill>
              </a:rPr>
              <a:t>mdiskgroup</a:t>
            </a:r>
            <a:endParaRPr lang="en-US" altLang="en-US" sz="1400" dirty="0">
              <a:solidFill>
                <a:schemeClr val="tx1"/>
              </a:solidFill>
            </a:endParaRPr>
          </a:p>
          <a:p>
            <a:r>
              <a:rPr lang="en-US" altLang="en-US" sz="1400" dirty="0">
                <a:solidFill>
                  <a:schemeClr val="tx1"/>
                </a:solidFill>
              </a:rPr>
              <a:t>		One DRAID6 array for v5030 SSDs</a:t>
            </a:r>
          </a:p>
          <a:p>
            <a:r>
              <a:rPr lang="en-US" altLang="en-US" sz="1400" dirty="0">
                <a:solidFill>
                  <a:schemeClr val="tx1"/>
                </a:solidFill>
              </a:rPr>
              <a:t>		Two DRAID6 array for v5030 HDDs</a:t>
            </a:r>
          </a:p>
        </p:txBody>
      </p:sp>
      <p:sp>
        <p:nvSpPr>
          <p:cNvPr id="46089" name="Rectangle 31"/>
          <p:cNvSpPr>
            <a:spLocks noChangeArrowheads="1"/>
          </p:cNvSpPr>
          <p:nvPr/>
        </p:nvSpPr>
        <p:spPr bwMode="auto">
          <a:xfrm>
            <a:off x="7086600" y="4942604"/>
            <a:ext cx="38100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dirty="0">
                <a:solidFill>
                  <a:schemeClr val="tx1"/>
                </a:solidFill>
              </a:rPr>
              <a:t>Enable Easy Tier for all </a:t>
            </a:r>
            <a:r>
              <a:rPr lang="en-US" altLang="en-US" sz="1400" dirty="0" err="1">
                <a:solidFill>
                  <a:schemeClr val="tx1"/>
                </a:solidFill>
              </a:rPr>
              <a:t>mdiskgroups</a:t>
            </a:r>
            <a:endParaRPr lang="en-US" altLang="en-US" sz="1400" dirty="0">
              <a:solidFill>
                <a:schemeClr val="tx1"/>
              </a:solidFill>
            </a:endParaRPr>
          </a:p>
          <a:p>
            <a:r>
              <a:rPr lang="en-US" altLang="en-US" sz="1400" dirty="0">
                <a:solidFill>
                  <a:schemeClr val="tx1"/>
                </a:solidFill>
              </a:rPr>
              <a:t>IILM </a:t>
            </a:r>
            <a:r>
              <a:rPr lang="en-US" altLang="en-US" sz="1400" dirty="0" err="1">
                <a:solidFill>
                  <a:schemeClr val="tx1"/>
                </a:solidFill>
              </a:rPr>
              <a:t>Tiering</a:t>
            </a:r>
            <a:endParaRPr lang="en-US" altLang="en-US" sz="1400" dirty="0">
              <a:solidFill>
                <a:schemeClr val="tx1"/>
              </a:solidFill>
            </a:endParaRPr>
          </a:p>
        </p:txBody>
      </p:sp>
      <p:sp>
        <p:nvSpPr>
          <p:cNvPr id="2" name="Title 1">
            <a:extLst>
              <a:ext uri="{FF2B5EF4-FFF2-40B4-BE49-F238E27FC236}">
                <a16:creationId xmlns:a16="http://schemas.microsoft.com/office/drawing/2014/main" xmlns="" id="{C4053FFF-EC5E-3145-AA5F-9D6F71CD7803}"/>
              </a:ext>
            </a:extLst>
          </p:cNvPr>
          <p:cNvSpPr>
            <a:spLocks noGrp="1"/>
          </p:cNvSpPr>
          <p:nvPr>
            <p:ph type="title"/>
          </p:nvPr>
        </p:nvSpPr>
        <p:spPr/>
        <p:txBody>
          <a:bodyPr/>
          <a:lstStyle/>
          <a:p>
            <a:r>
              <a:rPr lang="en-US" altLang="en-US" dirty="0"/>
              <a:t>Distributed Storage:  Strategic Standard Building Blocks</a:t>
            </a:r>
            <a:r>
              <a:rPr lang="en-US" altLang="en-US" sz="2000" dirty="0"/>
              <a:t/>
            </a:r>
            <a:br>
              <a:rPr lang="en-US" altLang="en-US" sz="2000" dirty="0"/>
            </a:br>
            <a:r>
              <a:rPr lang="en-US" altLang="en-US" sz="2000" dirty="0"/>
              <a:t>For IBM Storage Virtualization (SVC) – Storage Optimization</a:t>
            </a:r>
            <a:br>
              <a:rPr lang="en-US" altLang="en-US" sz="2000" dirty="0"/>
            </a:br>
            <a:endParaRPr lang="en-US" dirty="0"/>
          </a:p>
        </p:txBody>
      </p:sp>
      <p:cxnSp>
        <p:nvCxnSpPr>
          <p:cNvPr id="13" name="Straight Connector 12">
            <a:extLst>
              <a:ext uri="{FF2B5EF4-FFF2-40B4-BE49-F238E27FC236}">
                <a16:creationId xmlns:a16="http://schemas.microsoft.com/office/drawing/2014/main" xmlns="" id="{429B1518-F976-5446-8BA1-725A2CF0B466}"/>
              </a:ext>
            </a:extLst>
          </p:cNvPr>
          <p:cNvCxnSpPr>
            <a:cxnSpLocks/>
          </p:cNvCxnSpPr>
          <p:nvPr/>
        </p:nvCxnSpPr>
        <p:spPr bwMode="auto">
          <a:xfrm>
            <a:off x="533400" y="2590800"/>
            <a:ext cx="105156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xmlns="" id="{0AB9B48D-E555-B942-84C8-8B1F39501D7E}"/>
              </a:ext>
            </a:extLst>
          </p:cNvPr>
          <p:cNvCxnSpPr>
            <a:cxnSpLocks/>
          </p:cNvCxnSpPr>
          <p:nvPr/>
        </p:nvCxnSpPr>
        <p:spPr bwMode="auto">
          <a:xfrm>
            <a:off x="533400" y="4343400"/>
            <a:ext cx="105156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598706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ube 1"/>
          <p:cNvSpPr>
            <a:spLocks noChangeArrowheads="1"/>
          </p:cNvSpPr>
          <p:nvPr/>
        </p:nvSpPr>
        <p:spPr bwMode="auto">
          <a:xfrm>
            <a:off x="1981200" y="1409699"/>
            <a:ext cx="1600200" cy="9144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Storage Virtualization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SAN Volume Controller (SVC)</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SV1 1.5 PB + per full cluster</a:t>
            </a:r>
          </a:p>
        </p:txBody>
      </p:sp>
      <p:sp>
        <p:nvSpPr>
          <p:cNvPr id="44036" name="Cube 17"/>
          <p:cNvSpPr>
            <a:spLocks noChangeArrowheads="1"/>
          </p:cNvSpPr>
          <p:nvPr/>
        </p:nvSpPr>
        <p:spPr bwMode="auto">
          <a:xfrm>
            <a:off x="2209800" y="5295900"/>
            <a:ext cx="1600200" cy="746125"/>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V5030</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Tier 3</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Controller w/SSD</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Expansion w/4 TB SATA</a:t>
            </a:r>
          </a:p>
        </p:txBody>
      </p:sp>
      <p:sp>
        <p:nvSpPr>
          <p:cNvPr id="44037" name="Cube 18"/>
          <p:cNvSpPr>
            <a:spLocks noChangeArrowheads="1"/>
          </p:cNvSpPr>
          <p:nvPr/>
        </p:nvSpPr>
        <p:spPr bwMode="auto">
          <a:xfrm>
            <a:off x="1447800" y="2400299"/>
            <a:ext cx="1066800" cy="9271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Intelligent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Information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Lifecycle</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Management</a:t>
            </a:r>
          </a:p>
        </p:txBody>
      </p:sp>
      <p:sp>
        <p:nvSpPr>
          <p:cNvPr id="44038" name="Cube 19"/>
          <p:cNvSpPr>
            <a:spLocks noChangeArrowheads="1"/>
          </p:cNvSpPr>
          <p:nvPr/>
        </p:nvSpPr>
        <p:spPr bwMode="auto">
          <a:xfrm>
            <a:off x="2743200" y="2376487"/>
            <a:ext cx="1066800" cy="95091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Easy Tier</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Spectrum Control</a:t>
            </a:r>
          </a:p>
        </p:txBody>
      </p:sp>
      <p:sp>
        <p:nvSpPr>
          <p:cNvPr id="44039" name="Rectangle 31"/>
          <p:cNvSpPr>
            <a:spLocks noChangeArrowheads="1"/>
          </p:cNvSpPr>
          <p:nvPr/>
        </p:nvSpPr>
        <p:spPr bwMode="auto">
          <a:xfrm>
            <a:off x="5029200" y="1298509"/>
            <a:ext cx="6019800" cy="104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b="1" dirty="0">
                <a:solidFill>
                  <a:srgbClr val="2D2DB9"/>
                </a:solidFill>
              </a:rPr>
              <a:t>Recommended Small Design</a:t>
            </a:r>
          </a:p>
          <a:p>
            <a:r>
              <a:rPr lang="en-US" altLang="en-US" sz="1200" dirty="0">
                <a:solidFill>
                  <a:schemeClr val="tx1"/>
                </a:solidFill>
              </a:rPr>
              <a:t>Approximately 560TB physically usable</a:t>
            </a:r>
          </a:p>
          <a:p>
            <a:r>
              <a:rPr lang="en-US" altLang="en-US" sz="1200" dirty="0">
                <a:solidFill>
                  <a:schemeClr val="tx1"/>
                </a:solidFill>
              </a:rPr>
              <a:t>Approximately 745TB logically usable</a:t>
            </a:r>
          </a:p>
          <a:p>
            <a:r>
              <a:rPr lang="en-US" altLang="en-US" sz="1200" dirty="0">
                <a:solidFill>
                  <a:schemeClr val="tx1"/>
                </a:solidFill>
              </a:rPr>
              <a:t>TCO </a:t>
            </a:r>
            <a:r>
              <a:rPr lang="en-US" altLang="en-US" sz="1200" dirty="0" err="1">
                <a:solidFill>
                  <a:schemeClr val="tx1"/>
                </a:solidFill>
              </a:rPr>
              <a:t>calc</a:t>
            </a:r>
            <a:r>
              <a:rPr lang="en-US" altLang="en-US" sz="1200" dirty="0">
                <a:solidFill>
                  <a:schemeClr val="tx1"/>
                </a:solidFill>
              </a:rPr>
              <a:t> at 80% allocated – 600TBs</a:t>
            </a:r>
          </a:p>
          <a:p>
            <a:r>
              <a:rPr lang="en-US" altLang="en-US" sz="1200" dirty="0">
                <a:solidFill>
                  <a:schemeClr val="tx1"/>
                </a:solidFill>
              </a:rPr>
              <a:t>4 node SV1 Cluster</a:t>
            </a:r>
          </a:p>
        </p:txBody>
      </p:sp>
      <p:sp>
        <p:nvSpPr>
          <p:cNvPr id="44040" name="Rectangle 31"/>
          <p:cNvSpPr>
            <a:spLocks noChangeArrowheads="1"/>
          </p:cNvSpPr>
          <p:nvPr/>
        </p:nvSpPr>
        <p:spPr bwMode="auto">
          <a:xfrm>
            <a:off x="5029200" y="3018311"/>
            <a:ext cx="5580856" cy="104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b="1" dirty="0">
                <a:solidFill>
                  <a:srgbClr val="2D2DB9"/>
                </a:solidFill>
              </a:rPr>
              <a:t>Recommended Medium Design</a:t>
            </a:r>
          </a:p>
          <a:p>
            <a:r>
              <a:rPr lang="en-US" altLang="en-US" sz="1200" dirty="0">
                <a:solidFill>
                  <a:schemeClr val="tx1"/>
                </a:solidFill>
              </a:rPr>
              <a:t>Approximately 840TB physically usable</a:t>
            </a:r>
          </a:p>
          <a:p>
            <a:r>
              <a:rPr lang="en-US" altLang="en-US" sz="1200" dirty="0">
                <a:solidFill>
                  <a:schemeClr val="tx1"/>
                </a:solidFill>
              </a:rPr>
              <a:t>Approximately 1120TB logically usable</a:t>
            </a:r>
          </a:p>
          <a:p>
            <a:r>
              <a:rPr lang="en-US" altLang="en-US" sz="1200" dirty="0">
                <a:solidFill>
                  <a:schemeClr val="tx1"/>
                </a:solidFill>
              </a:rPr>
              <a:t>TCO </a:t>
            </a:r>
            <a:r>
              <a:rPr lang="en-US" altLang="en-US" sz="1200" dirty="0" err="1">
                <a:solidFill>
                  <a:schemeClr val="tx1"/>
                </a:solidFill>
              </a:rPr>
              <a:t>calc</a:t>
            </a:r>
            <a:r>
              <a:rPr lang="en-US" altLang="en-US" sz="1200" dirty="0">
                <a:solidFill>
                  <a:schemeClr val="tx1"/>
                </a:solidFill>
              </a:rPr>
              <a:t> at 80% allocated – 900TBs</a:t>
            </a:r>
          </a:p>
          <a:p>
            <a:r>
              <a:rPr lang="en-US" altLang="en-US" sz="1200" dirty="0">
                <a:solidFill>
                  <a:schemeClr val="tx1"/>
                </a:solidFill>
              </a:rPr>
              <a:t>6 node SV1 Cluster with 1 spare</a:t>
            </a:r>
          </a:p>
        </p:txBody>
      </p:sp>
      <p:sp>
        <p:nvSpPr>
          <p:cNvPr id="44041" name="Rectangle 31"/>
          <p:cNvSpPr>
            <a:spLocks noChangeArrowheads="1"/>
          </p:cNvSpPr>
          <p:nvPr/>
        </p:nvSpPr>
        <p:spPr bwMode="auto">
          <a:xfrm>
            <a:off x="5029200" y="4738114"/>
            <a:ext cx="5831681" cy="104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400" b="1" dirty="0">
                <a:solidFill>
                  <a:srgbClr val="2D2DB9"/>
                </a:solidFill>
              </a:rPr>
              <a:t>Recommended Large Design</a:t>
            </a:r>
          </a:p>
          <a:p>
            <a:r>
              <a:rPr lang="en-US" altLang="en-US" sz="1200" dirty="0">
                <a:solidFill>
                  <a:schemeClr val="tx1"/>
                </a:solidFill>
              </a:rPr>
              <a:t>Approximately 1100TB physically usable</a:t>
            </a:r>
          </a:p>
          <a:p>
            <a:r>
              <a:rPr lang="en-US" altLang="en-US" sz="1200" dirty="0">
                <a:solidFill>
                  <a:schemeClr val="tx1"/>
                </a:solidFill>
              </a:rPr>
              <a:t>Approximately 1465TB logically usable</a:t>
            </a:r>
          </a:p>
          <a:p>
            <a:r>
              <a:rPr lang="en-US" altLang="en-US" sz="1200" dirty="0">
                <a:solidFill>
                  <a:schemeClr val="tx1"/>
                </a:solidFill>
              </a:rPr>
              <a:t>TCO </a:t>
            </a:r>
            <a:r>
              <a:rPr lang="en-US" altLang="en-US" sz="1200" dirty="0" err="1">
                <a:solidFill>
                  <a:schemeClr val="tx1"/>
                </a:solidFill>
              </a:rPr>
              <a:t>calc</a:t>
            </a:r>
            <a:r>
              <a:rPr lang="en-US" altLang="en-US" sz="1200" dirty="0">
                <a:solidFill>
                  <a:schemeClr val="tx1"/>
                </a:solidFill>
              </a:rPr>
              <a:t> at 80% allocated – 1175TBs</a:t>
            </a:r>
          </a:p>
          <a:p>
            <a:r>
              <a:rPr lang="en-US" altLang="en-US" sz="1200" dirty="0">
                <a:solidFill>
                  <a:schemeClr val="tx1"/>
                </a:solidFill>
              </a:rPr>
              <a:t>8 node SV1 Cluster with 1 spare</a:t>
            </a:r>
          </a:p>
        </p:txBody>
      </p:sp>
      <p:sp>
        <p:nvSpPr>
          <p:cNvPr id="44195" name="Rectangle 31"/>
          <p:cNvSpPr>
            <a:spLocks noChangeArrowheads="1"/>
          </p:cNvSpPr>
          <p:nvPr/>
        </p:nvSpPr>
        <p:spPr bwMode="auto">
          <a:xfrm>
            <a:off x="1600200" y="6213476"/>
            <a:ext cx="57912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100" b="1" dirty="0">
                <a:solidFill>
                  <a:srgbClr val="FF0000"/>
                </a:solidFill>
              </a:rPr>
              <a:t>All IBM Storage except XIV is now RAID6 and V5030 and V7000 are DRAID6 </a:t>
            </a:r>
            <a:endParaRPr lang="en-US" altLang="en-US" sz="1100" dirty="0">
              <a:solidFill>
                <a:srgbClr val="FF0000"/>
              </a:solidFill>
            </a:endParaRPr>
          </a:p>
        </p:txBody>
      </p:sp>
      <p:sp>
        <p:nvSpPr>
          <p:cNvPr id="17" name="Rectangle 46"/>
          <p:cNvSpPr>
            <a:spLocks noChangeArrowheads="1"/>
          </p:cNvSpPr>
          <p:nvPr/>
        </p:nvSpPr>
        <p:spPr bwMode="auto">
          <a:xfrm>
            <a:off x="1828800" y="1181100"/>
            <a:ext cx="21336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Spectrum Control</a:t>
            </a:r>
          </a:p>
        </p:txBody>
      </p:sp>
      <p:sp>
        <p:nvSpPr>
          <p:cNvPr id="18" name="Cube 2">
            <a:extLst>
              <a:ext uri="{FF2B5EF4-FFF2-40B4-BE49-F238E27FC236}">
                <a16:creationId xmlns:a16="http://schemas.microsoft.com/office/drawing/2014/main" xmlns="" id="{A289B4ED-7F09-4A56-B9C0-41F964BCB061}"/>
              </a:ext>
            </a:extLst>
          </p:cNvPr>
          <p:cNvSpPr>
            <a:spLocks noChangeArrowheads="1"/>
          </p:cNvSpPr>
          <p:nvPr/>
        </p:nvSpPr>
        <p:spPr bwMode="auto">
          <a:xfrm>
            <a:off x="457200" y="3899561"/>
            <a:ext cx="12192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3.6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19" name="Cube 16">
            <a:extLst>
              <a:ext uri="{FF2B5EF4-FFF2-40B4-BE49-F238E27FC236}">
                <a16:creationId xmlns:a16="http://schemas.microsoft.com/office/drawing/2014/main" xmlns="" id="{AEE842CC-A2D3-4ABA-BA03-836692CB15EF}"/>
              </a:ext>
            </a:extLst>
          </p:cNvPr>
          <p:cNvSpPr>
            <a:spLocks noChangeArrowheads="1"/>
          </p:cNvSpPr>
          <p:nvPr/>
        </p:nvSpPr>
        <p:spPr bwMode="auto">
          <a:xfrm>
            <a:off x="1866900" y="3896127"/>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8.5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2" name="Title 1">
            <a:extLst>
              <a:ext uri="{FF2B5EF4-FFF2-40B4-BE49-F238E27FC236}">
                <a16:creationId xmlns:a16="http://schemas.microsoft.com/office/drawing/2014/main" xmlns="" id="{60454F7F-BFFA-8341-A52C-CC8CF11356FF}"/>
              </a:ext>
            </a:extLst>
          </p:cNvPr>
          <p:cNvSpPr>
            <a:spLocks noGrp="1"/>
          </p:cNvSpPr>
          <p:nvPr>
            <p:ph type="title"/>
          </p:nvPr>
        </p:nvSpPr>
        <p:spPr>
          <a:xfrm>
            <a:off x="101600" y="447674"/>
            <a:ext cx="10989733" cy="733426"/>
          </a:xfrm>
        </p:spPr>
        <p:txBody>
          <a:bodyPr/>
          <a:lstStyle/>
          <a:p>
            <a:r>
              <a:rPr lang="en-US" altLang="en-US" dirty="0"/>
              <a:t>Distributed Storage:  Strategic Standard Building Blocks</a:t>
            </a:r>
            <a:br>
              <a:rPr lang="en-US" altLang="en-US" dirty="0"/>
            </a:br>
            <a:r>
              <a:rPr lang="en-US" altLang="en-US" sz="2000" dirty="0"/>
              <a:t>For IBM Storage Virtualization (SVC) </a:t>
            </a:r>
            <a:endParaRPr lang="en-US" dirty="0"/>
          </a:p>
        </p:txBody>
      </p:sp>
      <p:sp>
        <p:nvSpPr>
          <p:cNvPr id="14" name="Cube 16">
            <a:extLst>
              <a:ext uri="{FF2B5EF4-FFF2-40B4-BE49-F238E27FC236}">
                <a16:creationId xmlns:a16="http://schemas.microsoft.com/office/drawing/2014/main" xmlns="" id="{F31CFF22-B0D9-44B4-8561-7565242E1743}"/>
              </a:ext>
            </a:extLst>
          </p:cNvPr>
          <p:cNvSpPr>
            <a:spLocks noChangeArrowheads="1"/>
          </p:cNvSpPr>
          <p:nvPr/>
        </p:nvSpPr>
        <p:spPr bwMode="auto">
          <a:xfrm>
            <a:off x="3365339" y="3867090"/>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18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Tree>
    <p:extLst>
      <p:ext uri="{BB962C8B-B14F-4D97-AF65-F5344CB8AC3E}">
        <p14:creationId xmlns:p14="http://schemas.microsoft.com/office/powerpoint/2010/main" val="18344734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ube 1"/>
          <p:cNvSpPr>
            <a:spLocks noChangeArrowheads="1"/>
          </p:cNvSpPr>
          <p:nvPr/>
        </p:nvSpPr>
        <p:spPr bwMode="auto">
          <a:xfrm>
            <a:off x="1905000" y="1241424"/>
            <a:ext cx="1600200" cy="9144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Storage Virtualization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SAN Volume Controller (SVC)</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SV1 1.5 PB + per full cluster</a:t>
            </a:r>
          </a:p>
        </p:txBody>
      </p:sp>
      <p:sp>
        <p:nvSpPr>
          <p:cNvPr id="41988" name="Cube 17"/>
          <p:cNvSpPr>
            <a:spLocks noChangeArrowheads="1"/>
          </p:cNvSpPr>
          <p:nvPr/>
        </p:nvSpPr>
        <p:spPr bwMode="auto">
          <a:xfrm>
            <a:off x="1752600" y="5356224"/>
            <a:ext cx="1066800" cy="10668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V5030</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Tier 3</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Controller w/SSD</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Expansion w/4 TB SATA</a:t>
            </a:r>
          </a:p>
        </p:txBody>
      </p:sp>
      <p:sp>
        <p:nvSpPr>
          <p:cNvPr id="41989" name="Cube 18"/>
          <p:cNvSpPr>
            <a:spLocks noChangeArrowheads="1"/>
          </p:cNvSpPr>
          <p:nvPr/>
        </p:nvSpPr>
        <p:spPr bwMode="auto">
          <a:xfrm>
            <a:off x="1371600" y="2232024"/>
            <a:ext cx="1066800" cy="9271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Intelligent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Information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Lifecycle</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Management</a:t>
            </a:r>
          </a:p>
        </p:txBody>
      </p:sp>
      <p:sp>
        <p:nvSpPr>
          <p:cNvPr id="41990" name="Cube 19"/>
          <p:cNvSpPr>
            <a:spLocks noChangeArrowheads="1"/>
          </p:cNvSpPr>
          <p:nvPr/>
        </p:nvSpPr>
        <p:spPr bwMode="auto">
          <a:xfrm>
            <a:off x="2438400" y="2216150"/>
            <a:ext cx="1066800" cy="942975"/>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Easy Tier IBM Spectrum Control</a:t>
            </a:r>
          </a:p>
        </p:txBody>
      </p:sp>
      <p:sp>
        <p:nvSpPr>
          <p:cNvPr id="41991" name="Rectangle 5"/>
          <p:cNvSpPr>
            <a:spLocks noChangeArrowheads="1"/>
          </p:cNvSpPr>
          <p:nvPr/>
        </p:nvSpPr>
        <p:spPr bwMode="auto">
          <a:xfrm>
            <a:off x="3813688" y="3558456"/>
            <a:ext cx="96693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3000"/>
              </a:lnSpc>
              <a:spcBef>
                <a:spcPts val="400"/>
              </a:spcBef>
              <a:buSzPct val="100000"/>
            </a:pPr>
            <a:r>
              <a:rPr lang="en-US" altLang="en-US" b="1" dirty="0">
                <a:solidFill>
                  <a:srgbClr val="000000"/>
                </a:solidFill>
                <a:ea typeface="SimSun" panose="02010600030101010101" pitchFamily="2" charset="-122"/>
              </a:rPr>
              <a:t>TIER 0 </a:t>
            </a:r>
          </a:p>
        </p:txBody>
      </p:sp>
      <p:sp>
        <p:nvSpPr>
          <p:cNvPr id="41992" name="Rectangle 20"/>
          <p:cNvSpPr>
            <a:spLocks noChangeArrowheads="1"/>
          </p:cNvSpPr>
          <p:nvPr/>
        </p:nvSpPr>
        <p:spPr bwMode="auto">
          <a:xfrm>
            <a:off x="3581400" y="4518024"/>
            <a:ext cx="16763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3000"/>
              </a:lnSpc>
              <a:spcBef>
                <a:spcPts val="400"/>
              </a:spcBef>
              <a:buSzPct val="100000"/>
            </a:pPr>
            <a:r>
              <a:rPr lang="en-US" altLang="en-US" b="1" dirty="0">
                <a:solidFill>
                  <a:srgbClr val="000000"/>
                </a:solidFill>
                <a:ea typeface="SimSun" panose="02010600030101010101" pitchFamily="2" charset="-122"/>
              </a:rPr>
              <a:t>TIER 1 / 2 </a:t>
            </a:r>
          </a:p>
        </p:txBody>
      </p:sp>
      <p:sp>
        <p:nvSpPr>
          <p:cNvPr id="41993" name="Rectangle 21"/>
          <p:cNvSpPr>
            <a:spLocks noChangeArrowheads="1"/>
          </p:cNvSpPr>
          <p:nvPr/>
        </p:nvSpPr>
        <p:spPr bwMode="auto">
          <a:xfrm>
            <a:off x="3821589" y="5553160"/>
            <a:ext cx="90281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3000"/>
              </a:lnSpc>
              <a:spcBef>
                <a:spcPts val="400"/>
              </a:spcBef>
              <a:buSzPct val="100000"/>
            </a:pPr>
            <a:r>
              <a:rPr lang="en-US" altLang="en-US" b="1" dirty="0">
                <a:solidFill>
                  <a:srgbClr val="000000"/>
                </a:solidFill>
                <a:ea typeface="SimSun" panose="02010600030101010101" pitchFamily="2" charset="-122"/>
              </a:rPr>
              <a:t>TIER 3</a:t>
            </a:r>
          </a:p>
        </p:txBody>
      </p:sp>
      <p:sp>
        <p:nvSpPr>
          <p:cNvPr id="41994" name="Rectangle 23"/>
          <p:cNvSpPr>
            <a:spLocks noChangeArrowheads="1"/>
          </p:cNvSpPr>
          <p:nvPr/>
        </p:nvSpPr>
        <p:spPr bwMode="auto">
          <a:xfrm>
            <a:off x="3627438" y="1501774"/>
            <a:ext cx="16303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93000"/>
              </a:lnSpc>
              <a:spcBef>
                <a:spcPts val="400"/>
              </a:spcBef>
              <a:buSzPct val="100000"/>
            </a:pPr>
            <a:r>
              <a:rPr lang="en-US" altLang="en-US" b="1">
                <a:solidFill>
                  <a:srgbClr val="000000"/>
                </a:solidFill>
                <a:ea typeface="SimSun" panose="02010600030101010101" pitchFamily="2" charset="-122"/>
              </a:rPr>
              <a:t>Virtualization</a:t>
            </a:r>
          </a:p>
        </p:txBody>
      </p:sp>
      <p:sp>
        <p:nvSpPr>
          <p:cNvPr id="37900" name="Rectangle 6"/>
          <p:cNvSpPr>
            <a:spLocks noChangeArrowheads="1"/>
          </p:cNvSpPr>
          <p:nvPr/>
        </p:nvSpPr>
        <p:spPr bwMode="auto">
          <a:xfrm>
            <a:off x="6248400" y="990600"/>
            <a:ext cx="4038600" cy="8382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9pPr>
          </a:lstStyle>
          <a:p>
            <a:pPr algn="ctr" eaLnBrk="1" hangingPunct="1">
              <a:lnSpc>
                <a:spcPct val="93000"/>
              </a:lnSpc>
              <a:spcBef>
                <a:spcPts val="450"/>
              </a:spcBef>
              <a:buSzPct val="100000"/>
              <a:defRPr/>
            </a:pPr>
            <a:r>
              <a:rPr lang="en-US" altLang="en-US" sz="1400" b="1" dirty="0">
                <a:solidFill>
                  <a:srgbClr val="000000"/>
                </a:solidFill>
                <a:ea typeface="SimSun" charset="-122"/>
              </a:rPr>
              <a:t>IBM SV1 Strategy</a:t>
            </a:r>
          </a:p>
          <a:p>
            <a:pPr algn="ctr" eaLnBrk="1" hangingPunct="1">
              <a:lnSpc>
                <a:spcPct val="93000"/>
              </a:lnSpc>
              <a:spcBef>
                <a:spcPts val="450"/>
              </a:spcBef>
              <a:buSzPct val="100000"/>
              <a:defRPr/>
            </a:pPr>
            <a:r>
              <a:rPr lang="en-US" altLang="en-US" sz="1400" dirty="0">
                <a:solidFill>
                  <a:srgbClr val="000000"/>
                </a:solidFill>
                <a:ea typeface="SimSun" charset="-122"/>
              </a:rPr>
              <a:t>1.5PB usable with 8 node cluster</a:t>
            </a:r>
          </a:p>
          <a:p>
            <a:pPr algn="ctr" eaLnBrk="1" hangingPunct="1">
              <a:lnSpc>
                <a:spcPct val="93000"/>
              </a:lnSpc>
              <a:spcBef>
                <a:spcPts val="300"/>
              </a:spcBef>
              <a:buSzPct val="100000"/>
              <a:defRPr/>
            </a:pPr>
            <a:r>
              <a:rPr lang="en-US" altLang="en-US" sz="1400" dirty="0">
                <a:solidFill>
                  <a:srgbClr val="000000"/>
                </a:solidFill>
                <a:ea typeface="SimSun" charset="-122"/>
              </a:rPr>
              <a:t>Can go higher with historical performance stats</a:t>
            </a:r>
          </a:p>
        </p:txBody>
      </p:sp>
      <p:sp>
        <p:nvSpPr>
          <p:cNvPr id="26" name="Rectangle 25"/>
          <p:cNvSpPr>
            <a:spLocks noChangeArrowheads="1"/>
          </p:cNvSpPr>
          <p:nvPr/>
        </p:nvSpPr>
        <p:spPr bwMode="auto">
          <a:xfrm>
            <a:off x="6248400" y="1893888"/>
            <a:ext cx="4038600" cy="6858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en-US" sz="1400" b="1" dirty="0">
                <a:solidFill>
                  <a:srgbClr val="000000"/>
                </a:solidFill>
                <a:effectLst>
                  <a:outerShdw blurRad="38100" dist="38100" dir="2700000" algn="tl">
                    <a:srgbClr val="C0C0C0"/>
                  </a:outerShdw>
                </a:effectLst>
              </a:rPr>
              <a:t>Tunable based on historical &amp; required performance guidance</a:t>
            </a:r>
          </a:p>
          <a:p>
            <a:pPr algn="ctr">
              <a:defRPr/>
            </a:pPr>
            <a:r>
              <a:rPr lang="en-US" altLang="en-US" sz="1400" b="1" dirty="0">
                <a:solidFill>
                  <a:srgbClr val="000000"/>
                </a:solidFill>
                <a:effectLst>
                  <a:outerShdw blurRad="38100" dist="38100" dir="2700000" algn="tl">
                    <a:srgbClr val="C0C0C0"/>
                  </a:outerShdw>
                </a:effectLst>
              </a:rPr>
              <a:t>IBM IILM &amp; Easy Tier</a:t>
            </a:r>
          </a:p>
        </p:txBody>
      </p:sp>
      <p:sp>
        <p:nvSpPr>
          <p:cNvPr id="37902" name="Rectangle 26"/>
          <p:cNvSpPr>
            <a:spLocks noChangeArrowheads="1"/>
          </p:cNvSpPr>
          <p:nvPr/>
        </p:nvSpPr>
        <p:spPr bwMode="auto">
          <a:xfrm>
            <a:off x="6248400" y="3124200"/>
            <a:ext cx="4038600" cy="9906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93000"/>
              </a:lnSpc>
              <a:spcBef>
                <a:spcPts val="300"/>
              </a:spcBef>
              <a:buSzPct val="100000"/>
            </a:pPr>
            <a:r>
              <a:rPr lang="en-US" altLang="en-US" sz="1200" b="1" dirty="0">
                <a:solidFill>
                  <a:srgbClr val="000000"/>
                </a:solidFill>
                <a:ea typeface="SimSun" panose="02010600030101010101" pitchFamily="2" charset="-122"/>
              </a:rPr>
              <a:t>TIER 0 Flash System A9000</a:t>
            </a:r>
          </a:p>
          <a:p>
            <a:pPr eaLnBrk="1" hangingPunct="1">
              <a:lnSpc>
                <a:spcPct val="93000"/>
              </a:lnSpc>
              <a:spcBef>
                <a:spcPts val="300"/>
              </a:spcBef>
              <a:buSzPct val="100000"/>
            </a:pPr>
            <a:r>
              <a:rPr lang="en-US" altLang="en-US" sz="1200" dirty="0">
                <a:solidFill>
                  <a:srgbClr val="000000"/>
                </a:solidFill>
                <a:ea typeface="SimSun" panose="02010600030101010101" pitchFamily="2" charset="-122"/>
              </a:rPr>
              <a:t>Using 3.6TB cards or 8.5TB </a:t>
            </a:r>
            <a:r>
              <a:rPr lang="mr-IN" altLang="en-US" sz="1200" dirty="0">
                <a:solidFill>
                  <a:srgbClr val="000000"/>
                </a:solidFill>
                <a:ea typeface="SimSun" panose="02010600030101010101" pitchFamily="2" charset="-122"/>
              </a:rPr>
              <a:t>–</a:t>
            </a:r>
            <a:r>
              <a:rPr lang="en-US" altLang="en-US" sz="1200" dirty="0">
                <a:solidFill>
                  <a:srgbClr val="000000"/>
                </a:solidFill>
                <a:ea typeface="SimSun" panose="02010600030101010101" pitchFamily="2" charset="-122"/>
              </a:rPr>
              <a:t> depending on capacity needs</a:t>
            </a:r>
          </a:p>
          <a:p>
            <a:pPr algn="ctr" eaLnBrk="1" hangingPunct="1">
              <a:lnSpc>
                <a:spcPct val="93000"/>
              </a:lnSpc>
              <a:spcBef>
                <a:spcPts val="300"/>
              </a:spcBef>
              <a:buSzPct val="100000"/>
            </a:pPr>
            <a:endParaRPr lang="en-US" altLang="en-US" sz="1200" dirty="0">
              <a:solidFill>
                <a:srgbClr val="000000"/>
              </a:solidFill>
              <a:ea typeface="SimSun" panose="02010600030101010101" pitchFamily="2" charset="-122"/>
            </a:endParaRPr>
          </a:p>
          <a:p>
            <a:pPr algn="ctr" eaLnBrk="1" hangingPunct="1">
              <a:lnSpc>
                <a:spcPct val="93000"/>
              </a:lnSpc>
              <a:spcBef>
                <a:spcPts val="300"/>
              </a:spcBef>
              <a:buSzPct val="100000"/>
            </a:pPr>
            <a:r>
              <a:rPr lang="en-US" altLang="en-US" sz="1200" dirty="0">
                <a:solidFill>
                  <a:srgbClr val="000000"/>
                </a:solidFill>
                <a:ea typeface="SimSun" panose="02010600030101010101" pitchFamily="2" charset="-122"/>
              </a:rPr>
              <a:t>.</a:t>
            </a:r>
          </a:p>
        </p:txBody>
      </p:sp>
      <p:sp>
        <p:nvSpPr>
          <p:cNvPr id="37903" name="Rectangle 27"/>
          <p:cNvSpPr>
            <a:spLocks noChangeArrowheads="1"/>
          </p:cNvSpPr>
          <p:nvPr/>
        </p:nvSpPr>
        <p:spPr bwMode="auto">
          <a:xfrm>
            <a:off x="6248400" y="4191000"/>
            <a:ext cx="4038600" cy="9906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9pPr>
          </a:lstStyle>
          <a:p>
            <a:pPr eaLnBrk="1" hangingPunct="1">
              <a:lnSpc>
                <a:spcPct val="93000"/>
              </a:lnSpc>
              <a:spcBef>
                <a:spcPts val="400"/>
              </a:spcBef>
              <a:buSzPct val="100000"/>
              <a:defRPr/>
            </a:pPr>
            <a:r>
              <a:rPr lang="en-US" altLang="en-US" sz="1100" b="1" dirty="0">
                <a:solidFill>
                  <a:srgbClr val="000000"/>
                </a:solidFill>
                <a:ea typeface="SimSun" charset="-122"/>
              </a:rPr>
              <a:t>TIER 1/2 Flash System A9000</a:t>
            </a:r>
          </a:p>
          <a:p>
            <a:pPr eaLnBrk="1" hangingPunct="1">
              <a:lnSpc>
                <a:spcPct val="93000"/>
              </a:lnSpc>
              <a:spcBef>
                <a:spcPts val="400"/>
              </a:spcBef>
              <a:buSzPct val="100000"/>
              <a:defRPr/>
            </a:pPr>
            <a:r>
              <a:rPr lang="en-US" altLang="en-US" sz="1100" dirty="0">
                <a:solidFill>
                  <a:srgbClr val="000000"/>
                </a:solidFill>
                <a:ea typeface="SimSun" panose="02010600030101010101" pitchFamily="2" charset="-122"/>
              </a:rPr>
              <a:t>Using 18TB cards</a:t>
            </a:r>
          </a:p>
          <a:p>
            <a:pPr eaLnBrk="1" hangingPunct="1">
              <a:lnSpc>
                <a:spcPct val="93000"/>
              </a:lnSpc>
              <a:spcBef>
                <a:spcPts val="400"/>
              </a:spcBef>
              <a:buSzPct val="100000"/>
              <a:defRPr/>
            </a:pPr>
            <a:endParaRPr lang="en-US" altLang="en-US" sz="1100" dirty="0">
              <a:solidFill>
                <a:srgbClr val="000000"/>
              </a:solidFill>
              <a:ea typeface="SimSun" charset="-122"/>
            </a:endParaRPr>
          </a:p>
        </p:txBody>
      </p:sp>
      <p:sp>
        <p:nvSpPr>
          <p:cNvPr id="37904" name="Rectangle 28"/>
          <p:cNvSpPr>
            <a:spLocks noChangeArrowheads="1"/>
          </p:cNvSpPr>
          <p:nvPr/>
        </p:nvSpPr>
        <p:spPr bwMode="auto">
          <a:xfrm>
            <a:off x="6248400" y="5257800"/>
            <a:ext cx="4038600" cy="9144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defRPr>
            </a:lvl9pPr>
          </a:lstStyle>
          <a:p>
            <a:pPr eaLnBrk="1" hangingPunct="1">
              <a:lnSpc>
                <a:spcPct val="93000"/>
              </a:lnSpc>
              <a:spcBef>
                <a:spcPts val="350"/>
              </a:spcBef>
              <a:buSzPct val="100000"/>
              <a:defRPr/>
            </a:pPr>
            <a:r>
              <a:rPr lang="en-US" altLang="en-US" sz="1100" b="1" dirty="0">
                <a:solidFill>
                  <a:srgbClr val="000000"/>
                </a:solidFill>
                <a:ea typeface="SimSun" charset="-122"/>
              </a:rPr>
              <a:t>TIER 3 (Easy Tier) </a:t>
            </a:r>
          </a:p>
          <a:p>
            <a:pPr eaLnBrk="1" hangingPunct="1">
              <a:lnSpc>
                <a:spcPct val="93000"/>
              </a:lnSpc>
              <a:spcBef>
                <a:spcPts val="350"/>
              </a:spcBef>
              <a:buSzPct val="100000"/>
              <a:defRPr/>
            </a:pPr>
            <a:r>
              <a:rPr lang="en-US" altLang="en-US" sz="1100" dirty="0">
                <a:solidFill>
                  <a:srgbClr val="000000"/>
                </a:solidFill>
                <a:ea typeface="SimSun" charset="-122"/>
              </a:rPr>
              <a:t>Controller 1.9TB SSD(14x) SM 3.8TB Med </a:t>
            </a:r>
            <a:r>
              <a:rPr lang="en-US" altLang="en-US" sz="1100" dirty="0" err="1">
                <a:solidFill>
                  <a:srgbClr val="000000"/>
                </a:solidFill>
                <a:ea typeface="SimSun" charset="-122"/>
              </a:rPr>
              <a:t>Lg</a:t>
            </a:r>
            <a:r>
              <a:rPr lang="en-US" altLang="en-US" sz="1100" dirty="0">
                <a:solidFill>
                  <a:srgbClr val="000000"/>
                </a:solidFill>
                <a:ea typeface="SimSun" charset="-122"/>
              </a:rPr>
              <a:t> (12x) SSD</a:t>
            </a:r>
          </a:p>
          <a:p>
            <a:pPr algn="ctr" eaLnBrk="1" hangingPunct="1">
              <a:lnSpc>
                <a:spcPct val="93000"/>
              </a:lnSpc>
              <a:spcBef>
                <a:spcPts val="350"/>
              </a:spcBef>
              <a:buSzPct val="100000"/>
              <a:defRPr/>
            </a:pPr>
            <a:r>
              <a:rPr lang="en-US" altLang="en-US" sz="1100" dirty="0">
                <a:solidFill>
                  <a:srgbClr val="000000"/>
                </a:solidFill>
                <a:ea typeface="SimSun" charset="-122"/>
              </a:rPr>
              <a:t>Expansion (max 10) per Controller 4TB 7.2K NL-SAS DRAID6 (see V5030 designs later in deck)</a:t>
            </a:r>
          </a:p>
        </p:txBody>
      </p:sp>
      <p:sp>
        <p:nvSpPr>
          <p:cNvPr id="42000" name="Cube 29"/>
          <p:cNvSpPr>
            <a:spLocks noChangeArrowheads="1"/>
          </p:cNvSpPr>
          <p:nvPr/>
        </p:nvSpPr>
        <p:spPr bwMode="auto">
          <a:xfrm>
            <a:off x="3505200" y="2079624"/>
            <a:ext cx="1336090" cy="116363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9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Compression &amp; Thin Provisioning</a:t>
            </a:r>
          </a:p>
          <a:p>
            <a:pPr algn="ctr" eaLnBrk="1" hangingPunct="1">
              <a:buClr>
                <a:srgbClr val="000000"/>
              </a:buClr>
              <a:buSzPct val="100000"/>
              <a:buFont typeface="Times New Roman" panose="02020603050405020304" pitchFamily="18" charset="0"/>
              <a:buNone/>
            </a:pPr>
            <a:r>
              <a:rPr lang="en-US" altLang="en-US" sz="900" dirty="0">
                <a:solidFill>
                  <a:schemeClr val="tx1"/>
                </a:solidFill>
              </a:rPr>
              <a:t>Data </a:t>
            </a:r>
            <a:r>
              <a:rPr lang="en-US" altLang="en-US" sz="900" dirty="0" err="1">
                <a:solidFill>
                  <a:schemeClr val="tx1"/>
                </a:solidFill>
              </a:rPr>
              <a:t>DeDuplication</a:t>
            </a:r>
            <a:endParaRPr lang="en-US" altLang="en-US" sz="900" dirty="0">
              <a:solidFill>
                <a:schemeClr val="tx1"/>
              </a:solidFill>
            </a:endParaRPr>
          </a:p>
          <a:p>
            <a:pPr algn="ctr" eaLnBrk="1" hangingPunct="1">
              <a:buClr>
                <a:srgbClr val="000000"/>
              </a:buClr>
              <a:buSzPct val="100000"/>
              <a:buFont typeface="Times New Roman" panose="02020603050405020304" pitchFamily="18" charset="0"/>
              <a:buNone/>
            </a:pPr>
            <a:endParaRPr lang="en-US" altLang="en-US" sz="900" dirty="0">
              <a:solidFill>
                <a:schemeClr val="tx1"/>
              </a:solidFill>
            </a:endParaRPr>
          </a:p>
        </p:txBody>
      </p:sp>
      <p:sp>
        <p:nvSpPr>
          <p:cNvPr id="20" name="Rectangle 19"/>
          <p:cNvSpPr>
            <a:spLocks noChangeArrowheads="1"/>
          </p:cNvSpPr>
          <p:nvPr/>
        </p:nvSpPr>
        <p:spPr bwMode="auto">
          <a:xfrm>
            <a:off x="6245225" y="2665414"/>
            <a:ext cx="4038600" cy="395287"/>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en-US" sz="1200" b="1" dirty="0">
                <a:solidFill>
                  <a:srgbClr val="000000"/>
                </a:solidFill>
                <a:effectLst>
                  <a:outerShdw blurRad="38100" dist="38100" dir="2700000" algn="tl">
                    <a:srgbClr val="C0C0C0"/>
                  </a:outerShdw>
                </a:effectLst>
              </a:rPr>
              <a:t>Automated compression and thin provisioning – see Slide 82</a:t>
            </a:r>
          </a:p>
        </p:txBody>
      </p:sp>
      <p:sp>
        <p:nvSpPr>
          <p:cNvPr id="42003" name="Cube 18"/>
          <p:cNvSpPr>
            <a:spLocks noChangeArrowheads="1"/>
          </p:cNvSpPr>
          <p:nvPr/>
        </p:nvSpPr>
        <p:spPr bwMode="auto">
          <a:xfrm>
            <a:off x="4724400" y="2079624"/>
            <a:ext cx="1193800" cy="116363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IILM Compression / Thin</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Sync / </a:t>
            </a:r>
            <a:r>
              <a:rPr lang="en-US" altLang="en-US" sz="800" dirty="0" err="1">
                <a:solidFill>
                  <a:schemeClr val="tx1"/>
                </a:solidFill>
              </a:rPr>
              <a:t>Async</a:t>
            </a:r>
            <a:r>
              <a:rPr lang="en-US" altLang="en-US" sz="800" dirty="0">
                <a:solidFill>
                  <a:schemeClr val="tx1"/>
                </a:solidFill>
              </a:rPr>
              <a:t> </a:t>
            </a:r>
            <a:r>
              <a:rPr lang="en-US" altLang="en-US" sz="800" dirty="0" err="1">
                <a:solidFill>
                  <a:schemeClr val="tx1"/>
                </a:solidFill>
              </a:rPr>
              <a:t>Repl</a:t>
            </a:r>
            <a:endParaRPr lang="en-US" altLang="en-US" sz="800" dirty="0">
              <a:solidFill>
                <a:schemeClr val="tx1"/>
              </a:solidFill>
            </a:endParaRPr>
          </a:p>
        </p:txBody>
      </p:sp>
      <p:sp>
        <p:nvSpPr>
          <p:cNvPr id="42004" name="Rectangle 31"/>
          <p:cNvSpPr>
            <a:spLocks noChangeArrowheads="1"/>
          </p:cNvSpPr>
          <p:nvPr/>
        </p:nvSpPr>
        <p:spPr bwMode="auto">
          <a:xfrm>
            <a:off x="5410200" y="6248401"/>
            <a:ext cx="52578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anose="020B0604020202020204" pitchFamily="34" charset="0"/>
                <a:ea typeface="MS PGothic" panose="020B0600070205080204" pitchFamily="34" charset="-128"/>
              </a:defRPr>
            </a:lvl9pPr>
          </a:lstStyle>
          <a:p>
            <a:r>
              <a:rPr lang="en-US" altLang="en-US" sz="1100" b="1" dirty="0">
                <a:solidFill>
                  <a:srgbClr val="FF0000"/>
                </a:solidFill>
              </a:rPr>
              <a:t>All IBM Storage except XIV is now RAID6 and V5030 and V7000 are DRAID6 </a:t>
            </a:r>
            <a:endParaRPr lang="en-US" altLang="en-US" sz="1100" dirty="0">
              <a:solidFill>
                <a:srgbClr val="FF0000"/>
              </a:solidFill>
            </a:endParaRPr>
          </a:p>
        </p:txBody>
      </p:sp>
      <p:sp>
        <p:nvSpPr>
          <p:cNvPr id="23" name="Rectangle 46"/>
          <p:cNvSpPr>
            <a:spLocks noChangeArrowheads="1"/>
          </p:cNvSpPr>
          <p:nvPr/>
        </p:nvSpPr>
        <p:spPr bwMode="auto">
          <a:xfrm>
            <a:off x="1676400" y="1165225"/>
            <a:ext cx="213360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400" b="1" dirty="0">
                <a:solidFill>
                  <a:srgbClr val="000000"/>
                </a:solidFill>
                <a:effectLst>
                  <a:outerShdw blurRad="38100" dist="38100" dir="2700000" algn="tl">
                    <a:srgbClr val="C0C0C0"/>
                  </a:outerShdw>
                </a:effectLst>
              </a:rPr>
              <a:t>IBM Spectrum Control</a:t>
            </a:r>
          </a:p>
        </p:txBody>
      </p:sp>
      <p:sp>
        <p:nvSpPr>
          <p:cNvPr id="24" name="Cube 2">
            <a:extLst>
              <a:ext uri="{FF2B5EF4-FFF2-40B4-BE49-F238E27FC236}">
                <a16:creationId xmlns:a16="http://schemas.microsoft.com/office/drawing/2014/main" xmlns="" id="{1A36C2D5-D033-4388-BE98-9CEC64A7DB4E}"/>
              </a:ext>
            </a:extLst>
          </p:cNvPr>
          <p:cNvSpPr>
            <a:spLocks noChangeArrowheads="1"/>
          </p:cNvSpPr>
          <p:nvPr/>
        </p:nvSpPr>
        <p:spPr bwMode="auto">
          <a:xfrm>
            <a:off x="856319" y="3450561"/>
            <a:ext cx="12192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3.6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25" name="Cube 16">
            <a:extLst>
              <a:ext uri="{FF2B5EF4-FFF2-40B4-BE49-F238E27FC236}">
                <a16:creationId xmlns:a16="http://schemas.microsoft.com/office/drawing/2014/main" xmlns="" id="{F31CFF22-B0D9-44B4-8561-7565242E1743}"/>
              </a:ext>
            </a:extLst>
          </p:cNvPr>
          <p:cNvSpPr>
            <a:spLocks noChangeArrowheads="1"/>
          </p:cNvSpPr>
          <p:nvPr/>
        </p:nvSpPr>
        <p:spPr bwMode="auto">
          <a:xfrm>
            <a:off x="2324100" y="3424236"/>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8.5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
        <p:nvSpPr>
          <p:cNvPr id="2" name="Title 1">
            <a:extLst>
              <a:ext uri="{FF2B5EF4-FFF2-40B4-BE49-F238E27FC236}">
                <a16:creationId xmlns:a16="http://schemas.microsoft.com/office/drawing/2014/main" xmlns="" id="{AFB476A1-A53C-AD4A-BFCE-320F7659F8C1}"/>
              </a:ext>
            </a:extLst>
          </p:cNvPr>
          <p:cNvSpPr>
            <a:spLocks noGrp="1"/>
          </p:cNvSpPr>
          <p:nvPr>
            <p:ph type="title"/>
          </p:nvPr>
        </p:nvSpPr>
        <p:spPr>
          <a:xfrm>
            <a:off x="101600" y="447674"/>
            <a:ext cx="10989733" cy="793750"/>
          </a:xfrm>
        </p:spPr>
        <p:txBody>
          <a:bodyPr/>
          <a:lstStyle/>
          <a:p>
            <a:r>
              <a:rPr lang="en-US" altLang="en-US" dirty="0"/>
              <a:t>Distributed Storage:  Strategic Standard Building Blocks</a:t>
            </a:r>
            <a:br>
              <a:rPr lang="en-US" altLang="en-US" dirty="0"/>
            </a:br>
            <a:r>
              <a:rPr lang="en-US" altLang="en-US" sz="2000" dirty="0"/>
              <a:t>For IBM Storage Virtualization (SVC) </a:t>
            </a:r>
            <a:endParaRPr lang="en-US" dirty="0"/>
          </a:p>
        </p:txBody>
      </p:sp>
      <p:sp>
        <p:nvSpPr>
          <p:cNvPr id="27" name="Cube 16">
            <a:extLst>
              <a:ext uri="{FF2B5EF4-FFF2-40B4-BE49-F238E27FC236}">
                <a16:creationId xmlns:a16="http://schemas.microsoft.com/office/drawing/2014/main" xmlns="" id="{F31CFF22-B0D9-44B4-8561-7565242E1743}"/>
              </a:ext>
            </a:extLst>
          </p:cNvPr>
          <p:cNvSpPr>
            <a:spLocks noChangeArrowheads="1"/>
          </p:cNvSpPr>
          <p:nvPr/>
        </p:nvSpPr>
        <p:spPr bwMode="auto">
          <a:xfrm>
            <a:off x="1638300" y="4414835"/>
            <a:ext cx="1295400" cy="72548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dirty="0">
                <a:solidFill>
                  <a:schemeClr val="tx1"/>
                </a:solidFill>
              </a:rPr>
              <a:t>IBM Flash</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A9000 18 TB Modules</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High Performance</a:t>
            </a:r>
          </a:p>
        </p:txBody>
      </p:sp>
    </p:spTree>
    <p:extLst>
      <p:ext uri="{BB962C8B-B14F-4D97-AF65-F5344CB8AC3E}">
        <p14:creationId xmlns:p14="http://schemas.microsoft.com/office/powerpoint/2010/main" val="35953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IBM File Strategy and Building Blocks</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805361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ube 24">
            <a:extLst>
              <a:ext uri="{FF2B5EF4-FFF2-40B4-BE49-F238E27FC236}">
                <a16:creationId xmlns:a16="http://schemas.microsoft.com/office/drawing/2014/main" xmlns="" id="{4D784417-9DC0-48CB-8701-63708EAFEC6E}"/>
              </a:ext>
            </a:extLst>
          </p:cNvPr>
          <p:cNvSpPr>
            <a:spLocks noChangeArrowheads="1"/>
          </p:cNvSpPr>
          <p:nvPr/>
        </p:nvSpPr>
        <p:spPr bwMode="auto">
          <a:xfrm>
            <a:off x="4267200" y="1152525"/>
            <a:ext cx="1676400" cy="1443038"/>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Remote Office (Value)</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 </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FAS2620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Perf:3K/26K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Limits:2.2 PB to 17 PB</a:t>
            </a:r>
          </a:p>
        </p:txBody>
      </p:sp>
      <p:sp>
        <p:nvSpPr>
          <p:cNvPr id="13316" name="Cube 24">
            <a:extLst>
              <a:ext uri="{FF2B5EF4-FFF2-40B4-BE49-F238E27FC236}">
                <a16:creationId xmlns:a16="http://schemas.microsoft.com/office/drawing/2014/main" xmlns="" id="{D8233350-34DC-4D69-A783-F7C7946D9DE0}"/>
              </a:ext>
            </a:extLst>
          </p:cNvPr>
          <p:cNvSpPr>
            <a:spLocks noChangeArrowheads="1"/>
          </p:cNvSpPr>
          <p:nvPr/>
        </p:nvSpPr>
        <p:spPr bwMode="auto">
          <a:xfrm>
            <a:off x="6477000" y="1093789"/>
            <a:ext cx="1676400" cy="1501775"/>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Remote Office (Performance)</a:t>
            </a:r>
          </a:p>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FAS2650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Perf:10K/83K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 2.2 PB to 18 PB</a:t>
            </a:r>
          </a:p>
        </p:txBody>
      </p:sp>
      <p:sp>
        <p:nvSpPr>
          <p:cNvPr id="13317" name="Cube 24">
            <a:extLst>
              <a:ext uri="{FF2B5EF4-FFF2-40B4-BE49-F238E27FC236}">
                <a16:creationId xmlns:a16="http://schemas.microsoft.com/office/drawing/2014/main" xmlns="" id="{8C4F9DB8-973A-4209-A275-D1E995FBA9CC}"/>
              </a:ext>
            </a:extLst>
          </p:cNvPr>
          <p:cNvSpPr>
            <a:spLocks noChangeArrowheads="1"/>
          </p:cNvSpPr>
          <p:nvPr/>
        </p:nvSpPr>
        <p:spPr bwMode="auto">
          <a:xfrm>
            <a:off x="3505200" y="3014664"/>
            <a:ext cx="1676400" cy="1312863"/>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1/Tier 2</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FAS8200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Perf:32K/320K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Limits:7.3 PB to 175 PB</a:t>
            </a:r>
          </a:p>
        </p:txBody>
      </p:sp>
      <p:sp>
        <p:nvSpPr>
          <p:cNvPr id="13318" name="Cube 24">
            <a:extLst>
              <a:ext uri="{FF2B5EF4-FFF2-40B4-BE49-F238E27FC236}">
                <a16:creationId xmlns:a16="http://schemas.microsoft.com/office/drawing/2014/main" xmlns="" id="{4C4876AF-DF34-4FFD-BD7C-B29F49D5C7F6}"/>
              </a:ext>
            </a:extLst>
          </p:cNvPr>
          <p:cNvSpPr>
            <a:spLocks noChangeArrowheads="1"/>
          </p:cNvSpPr>
          <p:nvPr/>
        </p:nvSpPr>
        <p:spPr bwMode="auto">
          <a:xfrm>
            <a:off x="5334000" y="2971801"/>
            <a:ext cx="1676400" cy="1312863"/>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2/3/Archive</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FAS9000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Perf:20K/179K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Limits:14.4 PB to 346 PB</a:t>
            </a:r>
          </a:p>
        </p:txBody>
      </p:sp>
      <p:sp>
        <p:nvSpPr>
          <p:cNvPr id="13319" name="Cube 24">
            <a:extLst>
              <a:ext uri="{FF2B5EF4-FFF2-40B4-BE49-F238E27FC236}">
                <a16:creationId xmlns:a16="http://schemas.microsoft.com/office/drawing/2014/main" xmlns="" id="{3E38D90A-AD53-453F-8331-961CDDD300EB}"/>
              </a:ext>
            </a:extLst>
          </p:cNvPr>
          <p:cNvSpPr>
            <a:spLocks noChangeArrowheads="1"/>
          </p:cNvSpPr>
          <p:nvPr/>
        </p:nvSpPr>
        <p:spPr bwMode="auto">
          <a:xfrm>
            <a:off x="7162800" y="2971801"/>
            <a:ext cx="1676400" cy="1312863"/>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endParaRPr lang="en-US" altLang="en-US" sz="800" dirty="0">
              <a:solidFill>
                <a:schemeClr val="tx1"/>
              </a:solidFill>
            </a:endParaRPr>
          </a:p>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3/Tier 4</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FAS8200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Perf:16K/160K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Limit:7.3 PB to 175 PB</a:t>
            </a:r>
          </a:p>
        </p:txBody>
      </p:sp>
      <p:sp>
        <p:nvSpPr>
          <p:cNvPr id="13320" name="Cube 24">
            <a:extLst>
              <a:ext uri="{FF2B5EF4-FFF2-40B4-BE49-F238E27FC236}">
                <a16:creationId xmlns:a16="http://schemas.microsoft.com/office/drawing/2014/main" xmlns="" id="{84EB3A14-F6D5-4B93-AAEC-80192931AADF}"/>
              </a:ext>
            </a:extLst>
          </p:cNvPr>
          <p:cNvSpPr>
            <a:spLocks noChangeArrowheads="1"/>
          </p:cNvSpPr>
          <p:nvPr/>
        </p:nvSpPr>
        <p:spPr bwMode="auto">
          <a:xfrm>
            <a:off x="3505200" y="5257800"/>
            <a:ext cx="1676400" cy="1084262"/>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0/1</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AFF A200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Perf:156K/156K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Limit:2.2 PB to 18 PB</a:t>
            </a:r>
          </a:p>
        </p:txBody>
      </p:sp>
      <p:sp>
        <p:nvSpPr>
          <p:cNvPr id="13321" name="Cube 24">
            <a:extLst>
              <a:ext uri="{FF2B5EF4-FFF2-40B4-BE49-F238E27FC236}">
                <a16:creationId xmlns:a16="http://schemas.microsoft.com/office/drawing/2014/main" xmlns="" id="{BCEE798E-4436-44C5-819C-F07193BA56B1}"/>
              </a:ext>
            </a:extLst>
          </p:cNvPr>
          <p:cNvSpPr>
            <a:spLocks noChangeArrowheads="1"/>
          </p:cNvSpPr>
          <p:nvPr/>
        </p:nvSpPr>
        <p:spPr bwMode="auto">
          <a:xfrm>
            <a:off x="5334000" y="5257800"/>
            <a:ext cx="1676400" cy="10668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0/1</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AFF A300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Perf:68K/295K</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Limits:5.9 PB to 142 PB</a:t>
            </a:r>
          </a:p>
        </p:txBody>
      </p:sp>
      <p:sp>
        <p:nvSpPr>
          <p:cNvPr id="13322" name="Cube 24">
            <a:extLst>
              <a:ext uri="{FF2B5EF4-FFF2-40B4-BE49-F238E27FC236}">
                <a16:creationId xmlns:a16="http://schemas.microsoft.com/office/drawing/2014/main" xmlns="" id="{609C6654-9D12-426D-A51A-A5943EB75578}"/>
              </a:ext>
            </a:extLst>
          </p:cNvPr>
          <p:cNvSpPr>
            <a:spLocks noChangeArrowheads="1"/>
          </p:cNvSpPr>
          <p:nvPr/>
        </p:nvSpPr>
        <p:spPr bwMode="auto">
          <a:xfrm>
            <a:off x="7162800" y="5257800"/>
            <a:ext cx="1676400" cy="1066800"/>
          </a:xfrm>
          <a:prstGeom prst="cube">
            <a:avLst>
              <a:gd name="adj" fmla="val 25000"/>
            </a:avLst>
          </a:prstGeom>
          <a:solidFill>
            <a:schemeClr val="bg1"/>
          </a:solidFill>
          <a:ln w="9525">
            <a:solidFill>
              <a:schemeClr val="tx1"/>
            </a:solidFill>
            <a:round/>
            <a:headEnd/>
            <a:tailEnd/>
          </a:ln>
        </p:spPr>
        <p:txBody>
          <a:bodyPr/>
          <a:lstStyle/>
          <a:p>
            <a:pPr algn="ctr" eaLnBrk="1" hangingPunct="1">
              <a:buClr>
                <a:srgbClr val="000000"/>
              </a:buClr>
              <a:buSzPct val="100000"/>
              <a:buFont typeface="Times New Roman" panose="02020603050405020304" pitchFamily="18" charset="0"/>
              <a:buNone/>
            </a:pPr>
            <a:r>
              <a:rPr lang="en-US" altLang="en-US" sz="800" b="1" dirty="0">
                <a:solidFill>
                  <a:srgbClr val="0070C0"/>
                </a:solidFill>
              </a:rPr>
              <a:t>Tier 0/1</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AFF A700S (HA Pair)</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Perf:366K/1.8M</a:t>
            </a:r>
          </a:p>
          <a:p>
            <a:pPr algn="ctr" eaLnBrk="1" hangingPunct="1">
              <a:buClr>
                <a:srgbClr val="000000"/>
              </a:buClr>
              <a:buSzPct val="100000"/>
              <a:buFont typeface="Times New Roman" panose="02020603050405020304" pitchFamily="18" charset="0"/>
              <a:buNone/>
            </a:pPr>
            <a:r>
              <a:rPr lang="en-US" altLang="en-US" sz="800" dirty="0">
                <a:solidFill>
                  <a:schemeClr val="tx1"/>
                </a:solidFill>
              </a:rPr>
              <a:t>Limits:3.3 PB to 79 PB</a:t>
            </a:r>
          </a:p>
        </p:txBody>
      </p:sp>
      <p:sp>
        <p:nvSpPr>
          <p:cNvPr id="36" name="Rectangle 46">
            <a:extLst>
              <a:ext uri="{FF2B5EF4-FFF2-40B4-BE49-F238E27FC236}">
                <a16:creationId xmlns:a16="http://schemas.microsoft.com/office/drawing/2014/main" xmlns="" id="{7B02F234-5E97-41FE-82CC-D9718128CD9B}"/>
              </a:ext>
            </a:extLst>
          </p:cNvPr>
          <p:cNvSpPr>
            <a:spLocks noChangeArrowheads="1"/>
          </p:cNvSpPr>
          <p:nvPr/>
        </p:nvSpPr>
        <p:spPr bwMode="auto">
          <a:xfrm>
            <a:off x="1828800" y="1828800"/>
            <a:ext cx="15240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200" b="1" dirty="0">
                <a:solidFill>
                  <a:srgbClr val="000000"/>
                </a:solidFill>
                <a:effectLst>
                  <a:outerShdw blurRad="38100" dist="38100" dir="2700000" algn="tl">
                    <a:srgbClr val="C0C0C0"/>
                  </a:outerShdw>
                </a:effectLst>
              </a:rPr>
              <a:t>IBM – NetApp</a:t>
            </a:r>
          </a:p>
          <a:p>
            <a:pPr algn="ctr">
              <a:defRPr/>
            </a:pPr>
            <a:r>
              <a:rPr lang="en-US" altLang="en-US" sz="1200" b="1" dirty="0">
                <a:solidFill>
                  <a:srgbClr val="000000"/>
                </a:solidFill>
                <a:effectLst>
                  <a:outerShdw blurRad="38100" dist="38100" dir="2700000" algn="tl">
                    <a:srgbClr val="C0C0C0"/>
                  </a:outerShdw>
                </a:effectLst>
              </a:rPr>
              <a:t>Remote Office Building Blocks</a:t>
            </a:r>
          </a:p>
        </p:txBody>
      </p:sp>
      <p:sp>
        <p:nvSpPr>
          <p:cNvPr id="37" name="Rectangle 46">
            <a:extLst>
              <a:ext uri="{FF2B5EF4-FFF2-40B4-BE49-F238E27FC236}">
                <a16:creationId xmlns:a16="http://schemas.microsoft.com/office/drawing/2014/main" xmlns="" id="{80D2316F-924D-4B65-9F54-7748B3F599DF}"/>
              </a:ext>
            </a:extLst>
          </p:cNvPr>
          <p:cNvSpPr>
            <a:spLocks noChangeArrowheads="1"/>
          </p:cNvSpPr>
          <p:nvPr/>
        </p:nvSpPr>
        <p:spPr bwMode="auto">
          <a:xfrm>
            <a:off x="1752600" y="3330575"/>
            <a:ext cx="1524000"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200" b="1" dirty="0">
                <a:solidFill>
                  <a:srgbClr val="000000"/>
                </a:solidFill>
                <a:effectLst>
                  <a:outerShdw blurRad="38100" dist="38100" dir="2700000" algn="tl">
                    <a:srgbClr val="C0C0C0"/>
                  </a:outerShdw>
                </a:effectLst>
              </a:rPr>
              <a:t>IBM – NetApp</a:t>
            </a:r>
          </a:p>
          <a:p>
            <a:pPr algn="ctr">
              <a:defRPr/>
            </a:pPr>
            <a:r>
              <a:rPr lang="en-US" altLang="en-US" sz="1200" b="1" dirty="0">
                <a:solidFill>
                  <a:srgbClr val="000000"/>
                </a:solidFill>
                <a:effectLst>
                  <a:outerShdw blurRad="38100" dist="38100" dir="2700000" algn="tl">
                    <a:srgbClr val="C0C0C0"/>
                  </a:outerShdw>
                </a:effectLst>
              </a:rPr>
              <a:t>Traditional </a:t>
            </a:r>
            <a:r>
              <a:rPr lang="en-US" altLang="en-US" sz="1200" b="1" dirty="0" err="1">
                <a:solidFill>
                  <a:srgbClr val="000000"/>
                </a:solidFill>
                <a:effectLst>
                  <a:outerShdw blurRad="38100" dist="38100" dir="2700000" algn="tl">
                    <a:srgbClr val="C0C0C0"/>
                  </a:outerShdw>
                </a:effectLst>
              </a:rPr>
              <a:t>Tiering</a:t>
            </a:r>
            <a:endParaRPr lang="en-US" altLang="en-US" sz="1200" b="1" dirty="0">
              <a:solidFill>
                <a:srgbClr val="000000"/>
              </a:solidFill>
              <a:effectLst>
                <a:outerShdw blurRad="38100" dist="38100" dir="2700000" algn="tl">
                  <a:srgbClr val="C0C0C0"/>
                </a:outerShdw>
              </a:effectLst>
            </a:endParaRPr>
          </a:p>
          <a:p>
            <a:pPr algn="ctr">
              <a:defRPr/>
            </a:pPr>
            <a:r>
              <a:rPr lang="en-US" altLang="en-US" sz="1200" b="1" dirty="0">
                <a:solidFill>
                  <a:srgbClr val="000000"/>
                </a:solidFill>
                <a:effectLst>
                  <a:outerShdw blurRad="38100" dist="38100" dir="2700000" algn="tl">
                    <a:srgbClr val="C0C0C0"/>
                  </a:outerShdw>
                </a:effectLst>
              </a:rPr>
              <a:t>SAS / SATA / SSD</a:t>
            </a:r>
          </a:p>
        </p:txBody>
      </p:sp>
      <p:sp>
        <p:nvSpPr>
          <p:cNvPr id="38" name="Rectangle 46">
            <a:extLst>
              <a:ext uri="{FF2B5EF4-FFF2-40B4-BE49-F238E27FC236}">
                <a16:creationId xmlns:a16="http://schemas.microsoft.com/office/drawing/2014/main" xmlns="" id="{7F136011-147F-4DA0-BE3F-B0BA735FE394}"/>
              </a:ext>
            </a:extLst>
          </p:cNvPr>
          <p:cNvSpPr>
            <a:spLocks noChangeArrowheads="1"/>
          </p:cNvSpPr>
          <p:nvPr/>
        </p:nvSpPr>
        <p:spPr bwMode="auto">
          <a:xfrm>
            <a:off x="1752600" y="5630864"/>
            <a:ext cx="1524000"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panose="020B0604020202020204" pitchFamily="34" charset="0"/>
                <a:ea typeface="MS PGothic" panose="020B0600070205080204" pitchFamily="34" charset="-128"/>
              </a:defRPr>
            </a:lvl9pPr>
          </a:lstStyle>
          <a:p>
            <a:pPr algn="ctr">
              <a:defRPr/>
            </a:pPr>
            <a:r>
              <a:rPr lang="en-US" altLang="en-US" sz="1200" b="1" dirty="0">
                <a:solidFill>
                  <a:srgbClr val="000000"/>
                </a:solidFill>
                <a:effectLst>
                  <a:outerShdw blurRad="38100" dist="38100" dir="2700000" algn="tl">
                    <a:srgbClr val="C0C0C0"/>
                  </a:outerShdw>
                </a:effectLst>
              </a:rPr>
              <a:t>IBM – NetApp</a:t>
            </a:r>
          </a:p>
          <a:p>
            <a:pPr algn="ctr">
              <a:defRPr/>
            </a:pPr>
            <a:r>
              <a:rPr lang="en-US" altLang="en-US" sz="1200" b="1" dirty="0">
                <a:solidFill>
                  <a:srgbClr val="000000"/>
                </a:solidFill>
                <a:effectLst>
                  <a:outerShdw blurRad="38100" dist="38100" dir="2700000" algn="tl">
                    <a:srgbClr val="C0C0C0"/>
                  </a:outerShdw>
                </a:effectLst>
              </a:rPr>
              <a:t>All Flash Options</a:t>
            </a:r>
          </a:p>
        </p:txBody>
      </p:sp>
      <p:sp>
        <p:nvSpPr>
          <p:cNvPr id="13326" name="Rectangle 2">
            <a:extLst>
              <a:ext uri="{FF2B5EF4-FFF2-40B4-BE49-F238E27FC236}">
                <a16:creationId xmlns:a16="http://schemas.microsoft.com/office/drawing/2014/main" xmlns="" id="{E281F1A3-18D1-4018-85A6-8176AED956F2}"/>
              </a:ext>
            </a:extLst>
          </p:cNvPr>
          <p:cNvSpPr>
            <a:spLocks noChangeArrowheads="1"/>
          </p:cNvSpPr>
          <p:nvPr/>
        </p:nvSpPr>
        <p:spPr bwMode="auto">
          <a:xfrm>
            <a:off x="3657600" y="4648200"/>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b="1" dirty="0">
                <a:solidFill>
                  <a:srgbClr val="FF0000"/>
                </a:solidFill>
              </a:rPr>
              <a:t>NetApp All Flash is not part of the standard GTS File Strategy.  </a:t>
            </a:r>
          </a:p>
          <a:p>
            <a:r>
              <a:rPr lang="en-US" altLang="en-US" sz="1000" b="1" dirty="0">
                <a:solidFill>
                  <a:srgbClr val="FF0000"/>
                </a:solidFill>
              </a:rPr>
              <a:t>However if you have a business need bring the request forward for approval</a:t>
            </a:r>
          </a:p>
        </p:txBody>
      </p:sp>
      <p:sp>
        <p:nvSpPr>
          <p:cNvPr id="13327" name="TextBox 1">
            <a:extLst>
              <a:ext uri="{FF2B5EF4-FFF2-40B4-BE49-F238E27FC236}">
                <a16:creationId xmlns:a16="http://schemas.microsoft.com/office/drawing/2014/main" xmlns="" id="{881298E1-7E7A-4B52-AC5B-41B3B45689A7}"/>
              </a:ext>
            </a:extLst>
          </p:cNvPr>
          <p:cNvSpPr txBox="1">
            <a:spLocks noChangeArrowheads="1"/>
          </p:cNvSpPr>
          <p:nvPr/>
        </p:nvSpPr>
        <p:spPr bwMode="auto">
          <a:xfrm>
            <a:off x="8991599" y="1295401"/>
            <a:ext cx="20997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Clr>
                <a:srgbClr val="000000"/>
              </a:buClr>
              <a:buSzPct val="100000"/>
              <a:buFont typeface="Times New Roman" panose="02020603050405020304" pitchFamily="18" charset="0"/>
              <a:buNone/>
            </a:pPr>
            <a:r>
              <a:rPr lang="en-US" altLang="en-US" sz="1200" dirty="0">
                <a:solidFill>
                  <a:schemeClr val="tx1"/>
                </a:solidFill>
              </a:rPr>
              <a:t>Standard</a:t>
            </a:r>
          </a:p>
          <a:p>
            <a:pPr algn="ctr" eaLnBrk="1" hangingPunct="1">
              <a:buClr>
                <a:srgbClr val="000000"/>
              </a:buClr>
              <a:buSzPct val="100000"/>
              <a:buFont typeface="Times New Roman" panose="02020603050405020304" pitchFamily="18" charset="0"/>
              <a:buNone/>
            </a:pPr>
            <a:r>
              <a:rPr lang="en-US" altLang="en-US" sz="1200" dirty="0">
                <a:solidFill>
                  <a:schemeClr val="tx1"/>
                </a:solidFill>
              </a:rPr>
              <a:t>Data Compression / Deduplication</a:t>
            </a:r>
          </a:p>
          <a:p>
            <a:endParaRPr lang="en-US" altLang="en-US" dirty="0"/>
          </a:p>
        </p:txBody>
      </p:sp>
      <p:sp>
        <p:nvSpPr>
          <p:cNvPr id="16" name="Arrow: Down 15">
            <a:extLst>
              <a:ext uri="{FF2B5EF4-FFF2-40B4-BE49-F238E27FC236}">
                <a16:creationId xmlns:a16="http://schemas.microsoft.com/office/drawing/2014/main" xmlns="" id="{7830CA31-14C9-4872-9960-7DD318E9DCB0}"/>
              </a:ext>
            </a:extLst>
          </p:cNvPr>
          <p:cNvSpPr/>
          <p:nvPr/>
        </p:nvSpPr>
        <p:spPr bwMode="auto">
          <a:xfrm>
            <a:off x="5410200" y="5029201"/>
            <a:ext cx="457200" cy="64293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17" name="TextBox 16">
            <a:extLst>
              <a:ext uri="{FF2B5EF4-FFF2-40B4-BE49-F238E27FC236}">
                <a16:creationId xmlns:a16="http://schemas.microsoft.com/office/drawing/2014/main" xmlns="" id="{1681602E-4E63-4684-8D8E-1D6C10336B21}"/>
              </a:ext>
            </a:extLst>
          </p:cNvPr>
          <p:cNvSpPr txBox="1"/>
          <p:nvPr/>
        </p:nvSpPr>
        <p:spPr>
          <a:xfrm>
            <a:off x="5257800" y="5245914"/>
            <a:ext cx="838200" cy="276999"/>
          </a:xfrm>
          <a:prstGeom prst="rect">
            <a:avLst/>
          </a:prstGeom>
          <a:noFill/>
        </p:spPr>
        <p:txBody>
          <a:bodyPr wrap="square" rtlCol="0">
            <a:spAutoFit/>
          </a:bodyPr>
          <a:lstStyle/>
          <a:p>
            <a:r>
              <a:rPr lang="en-US" sz="1200" dirty="0">
                <a:solidFill>
                  <a:srgbClr val="FF0000"/>
                </a:solidFill>
              </a:rPr>
              <a:t>Preferred</a:t>
            </a:r>
          </a:p>
        </p:txBody>
      </p:sp>
      <p:sp>
        <p:nvSpPr>
          <p:cNvPr id="18" name="Arrow: Down 17">
            <a:extLst>
              <a:ext uri="{FF2B5EF4-FFF2-40B4-BE49-F238E27FC236}">
                <a16:creationId xmlns:a16="http://schemas.microsoft.com/office/drawing/2014/main" xmlns="" id="{20438598-0F04-40CA-82F4-5E21DE70A4F7}"/>
              </a:ext>
            </a:extLst>
          </p:cNvPr>
          <p:cNvSpPr/>
          <p:nvPr/>
        </p:nvSpPr>
        <p:spPr bwMode="auto">
          <a:xfrm>
            <a:off x="3733800" y="2328864"/>
            <a:ext cx="457200" cy="64293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19" name="TextBox 18">
            <a:extLst>
              <a:ext uri="{FF2B5EF4-FFF2-40B4-BE49-F238E27FC236}">
                <a16:creationId xmlns:a16="http://schemas.microsoft.com/office/drawing/2014/main" xmlns="" id="{1C4D2258-C869-4D70-81EE-D7B7B573A5E0}"/>
              </a:ext>
            </a:extLst>
          </p:cNvPr>
          <p:cNvSpPr txBox="1"/>
          <p:nvPr/>
        </p:nvSpPr>
        <p:spPr>
          <a:xfrm>
            <a:off x="3581400" y="2545577"/>
            <a:ext cx="838200" cy="276999"/>
          </a:xfrm>
          <a:prstGeom prst="rect">
            <a:avLst/>
          </a:prstGeom>
          <a:noFill/>
        </p:spPr>
        <p:txBody>
          <a:bodyPr wrap="square" rtlCol="0">
            <a:spAutoFit/>
          </a:bodyPr>
          <a:lstStyle/>
          <a:p>
            <a:r>
              <a:rPr lang="en-US" sz="1200" dirty="0">
                <a:solidFill>
                  <a:srgbClr val="FF0000"/>
                </a:solidFill>
              </a:rPr>
              <a:t>Preferred</a:t>
            </a:r>
          </a:p>
        </p:txBody>
      </p:sp>
      <p:sp>
        <p:nvSpPr>
          <p:cNvPr id="2" name="Title 1">
            <a:extLst>
              <a:ext uri="{FF2B5EF4-FFF2-40B4-BE49-F238E27FC236}">
                <a16:creationId xmlns:a16="http://schemas.microsoft.com/office/drawing/2014/main" xmlns="" id="{856E4998-7070-B946-9982-5ECC7DCC4934}"/>
              </a:ext>
            </a:extLst>
          </p:cNvPr>
          <p:cNvSpPr>
            <a:spLocks noGrp="1"/>
          </p:cNvSpPr>
          <p:nvPr>
            <p:ph type="title"/>
          </p:nvPr>
        </p:nvSpPr>
        <p:spPr/>
        <p:txBody>
          <a:bodyPr/>
          <a:lstStyle/>
          <a:p>
            <a:r>
              <a:rPr lang="en-US" altLang="en-US" dirty="0"/>
              <a:t>NetApp</a:t>
            </a:r>
            <a:endParaRPr lang="en-US" dirty="0"/>
          </a:p>
        </p:txBody>
      </p:sp>
    </p:spTree>
    <p:extLst>
      <p:ext uri="{BB962C8B-B14F-4D97-AF65-F5344CB8AC3E}">
        <p14:creationId xmlns:p14="http://schemas.microsoft.com/office/powerpoint/2010/main" val="15321379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xmlns="" id="{F3DE798C-E8AE-4949-810D-50571F919AF4}"/>
              </a:ext>
            </a:extLst>
          </p:cNvPr>
          <p:cNvSpPr txBox="1">
            <a:spLocks noChangeArrowheads="1"/>
          </p:cNvSpPr>
          <p:nvPr/>
        </p:nvSpPr>
        <p:spPr bwMode="auto">
          <a:xfrm>
            <a:off x="1600200" y="381000"/>
            <a:ext cx="82423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SimSun" panose="02010600030101010101" pitchFamily="2" charset="-122"/>
              </a:defRPr>
            </a:lvl1pPr>
            <a:lvl2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3399"/>
                </a:solidFill>
                <a:latin typeface="Arial" panose="020B0604020202020204" pitchFamily="34" charset="0"/>
                <a:ea typeface="SimSun" panose="02010600030101010101" pitchFamily="2" charset="-122"/>
              </a:defRPr>
            </a:lvl2pPr>
            <a:lvl3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3pPr>
            <a:lvl4pPr>
              <a:spcBef>
                <a:spcPts val="525"/>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4pPr>
            <a:lvl5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9pPr>
          </a:lstStyle>
          <a:p>
            <a:pPr>
              <a:spcBef>
                <a:spcPct val="0"/>
              </a:spcBef>
              <a:buClrTx/>
              <a:buFontTx/>
              <a:buNone/>
            </a:pPr>
            <a:endParaRPr lang="en-US" altLang="en-US" sz="1800" b="1" dirty="0">
              <a:solidFill>
                <a:srgbClr val="3333CC"/>
              </a:solidFill>
              <a:ea typeface="MS PGothic" panose="020B0600070205080204" pitchFamily="34" charset="-128"/>
            </a:endParaRPr>
          </a:p>
        </p:txBody>
      </p:sp>
      <p:sp>
        <p:nvSpPr>
          <p:cNvPr id="54274" name="Text Box 2">
            <a:extLst>
              <a:ext uri="{FF2B5EF4-FFF2-40B4-BE49-F238E27FC236}">
                <a16:creationId xmlns:a16="http://schemas.microsoft.com/office/drawing/2014/main" xmlns="" id="{77DD55E1-E579-41EA-A908-3BC96DEF9E98}"/>
              </a:ext>
            </a:extLst>
          </p:cNvPr>
          <p:cNvSpPr txBox="1">
            <a:spLocks noChangeArrowheads="1"/>
          </p:cNvSpPr>
          <p:nvPr/>
        </p:nvSpPr>
        <p:spPr bwMode="auto">
          <a:xfrm>
            <a:off x="228600" y="1130301"/>
            <a:ext cx="11582399" cy="503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1pPr>
            <a:lvl2pPr marL="741363" indent="-2841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9pPr>
          </a:lstStyle>
          <a:p>
            <a:pPr>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Strategy is to leverage </a:t>
            </a:r>
            <a:r>
              <a:rPr lang="en-US" altLang="en-US" dirty="0" err="1">
                <a:solidFill>
                  <a:srgbClr val="000000"/>
                </a:solidFill>
                <a:ea typeface="SimSun" panose="02010600030101010101" pitchFamily="2" charset="-122"/>
              </a:rPr>
              <a:t>Netapp</a:t>
            </a:r>
            <a:r>
              <a:rPr lang="en-US" altLang="en-US" dirty="0">
                <a:solidFill>
                  <a:srgbClr val="000000"/>
                </a:solidFill>
                <a:ea typeface="SimSun" panose="02010600030101010101" pitchFamily="2" charset="-122"/>
              </a:rPr>
              <a:t> technology or SDS File if applicable.</a:t>
            </a:r>
          </a:p>
          <a:p>
            <a:pPr lvl="1">
              <a:buClr>
                <a:srgbClr val="000000"/>
              </a:buClr>
              <a:buSzPct val="100000"/>
              <a:buFont typeface="Times New Roman" panose="02020603050405020304" pitchFamily="18" charset="0"/>
              <a:buChar char="–"/>
              <a:defRPr/>
            </a:pPr>
            <a:r>
              <a:rPr lang="en-US" altLang="en-US" sz="1600" dirty="0">
                <a:solidFill>
                  <a:srgbClr val="003399"/>
                </a:solidFill>
                <a:ea typeface="SimSun" panose="02010600030101010101" pitchFamily="2" charset="-122"/>
              </a:rPr>
              <a:t>Please encourage all clients to leverage our SDS file capabilities. </a:t>
            </a:r>
          </a:p>
          <a:p>
            <a:pPr lvl="1">
              <a:buClr>
                <a:srgbClr val="000000"/>
              </a:buClr>
              <a:buSzPct val="100000"/>
              <a:buFont typeface="Times New Roman" panose="02020603050405020304" pitchFamily="18" charset="0"/>
              <a:buChar char="–"/>
              <a:defRPr/>
            </a:pPr>
            <a:endParaRPr lang="en-US" altLang="en-US" dirty="0">
              <a:solidFill>
                <a:srgbClr val="000000"/>
              </a:solidFill>
              <a:ea typeface="SimSun" panose="02010600030101010101" pitchFamily="2" charset="-122"/>
            </a:endParaRPr>
          </a:p>
          <a:p>
            <a:pPr>
              <a:buClr>
                <a:srgbClr val="000000"/>
              </a:buClr>
              <a:buSzPct val="100000"/>
              <a:buFont typeface="Times New Roman" panose="02020603050405020304" pitchFamily="18" charset="0"/>
              <a:buChar char="•"/>
              <a:defRPr/>
            </a:pPr>
            <a:r>
              <a:rPr lang="en-US" altLang="en-US" dirty="0" err="1">
                <a:solidFill>
                  <a:srgbClr val="000000"/>
                </a:solidFill>
                <a:ea typeface="SimSun" panose="02010600030101010101" pitchFamily="2" charset="-122"/>
              </a:rPr>
              <a:t>Netapp</a:t>
            </a:r>
            <a:r>
              <a:rPr lang="en-US" altLang="en-US" dirty="0">
                <a:solidFill>
                  <a:srgbClr val="000000"/>
                </a:solidFill>
                <a:ea typeface="SimSun" panose="02010600030101010101" pitchFamily="2" charset="-122"/>
              </a:rPr>
              <a:t> strategy is ONTAP 9.2.x using Cluster Mode. Clustered ONTAP  is our global go forward </a:t>
            </a:r>
            <a:r>
              <a:rPr lang="en-US" altLang="en-US" dirty="0" err="1">
                <a:solidFill>
                  <a:srgbClr val="000000"/>
                </a:solidFill>
                <a:ea typeface="SimSun" panose="02010600030101010101" pitchFamily="2" charset="-122"/>
              </a:rPr>
              <a:t>Netapp</a:t>
            </a:r>
            <a:r>
              <a:rPr lang="en-US" altLang="en-US" dirty="0">
                <a:solidFill>
                  <a:srgbClr val="000000"/>
                </a:solidFill>
                <a:ea typeface="SimSun" panose="02010600030101010101" pitchFamily="2" charset="-122"/>
              </a:rPr>
              <a:t> strategy.  7Mode goes away when V8.x is EOL.  Consider plans for migration soon.</a:t>
            </a:r>
          </a:p>
          <a:p>
            <a:pPr>
              <a:buClr>
                <a:srgbClr val="000000"/>
              </a:buClr>
              <a:buSzPct val="100000"/>
              <a:buFont typeface="Times New Roman" panose="02020603050405020304" pitchFamily="18" charset="0"/>
              <a:buNone/>
              <a:defRPr/>
            </a:pPr>
            <a:endParaRPr lang="en-US" altLang="en-US" dirty="0">
              <a:solidFill>
                <a:srgbClr val="000000"/>
              </a:solidFill>
              <a:ea typeface="SimSun" panose="02010600030101010101" pitchFamily="2" charset="-122"/>
            </a:endParaRPr>
          </a:p>
          <a:p>
            <a:pPr>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All existing </a:t>
            </a:r>
            <a:r>
              <a:rPr lang="en-US" altLang="en-US" dirty="0" err="1">
                <a:solidFill>
                  <a:srgbClr val="000000"/>
                </a:solidFill>
                <a:ea typeface="SimSun" panose="02010600030101010101" pitchFamily="2" charset="-122"/>
              </a:rPr>
              <a:t>Nseries</a:t>
            </a:r>
            <a:r>
              <a:rPr lang="en-US" altLang="en-US" dirty="0">
                <a:solidFill>
                  <a:srgbClr val="000000"/>
                </a:solidFill>
                <a:ea typeface="SimSun" panose="02010600030101010101" pitchFamily="2" charset="-122"/>
              </a:rPr>
              <a:t> that can move to ONTAP 8.2 (IBM version) need to. Fixes will only be supported in this family and only until 3Q2018. Tech refreshes will need to start when notification of parts shortage or 1Q2018.</a:t>
            </a:r>
          </a:p>
          <a:p>
            <a:pPr>
              <a:buClr>
                <a:srgbClr val="000000"/>
              </a:buClr>
              <a:buSzPct val="100000"/>
              <a:buFont typeface="Times New Roman" panose="02020603050405020304" pitchFamily="18" charset="0"/>
              <a:buNone/>
              <a:defRPr/>
            </a:pPr>
            <a:endParaRPr lang="en-US" altLang="en-US" dirty="0">
              <a:solidFill>
                <a:srgbClr val="000000"/>
              </a:solidFill>
              <a:ea typeface="SimSun" panose="02010600030101010101" pitchFamily="2" charset="-122"/>
            </a:endParaRPr>
          </a:p>
          <a:p>
            <a:pPr>
              <a:buClr>
                <a:srgbClr val="000000"/>
              </a:buClr>
              <a:buSzPct val="100000"/>
              <a:buFont typeface="Times New Roman" panose="02020603050405020304" pitchFamily="18" charset="0"/>
              <a:buChar char="•"/>
              <a:defRPr/>
            </a:pPr>
            <a:r>
              <a:rPr lang="en-US" altLang="en-US" dirty="0" err="1">
                <a:solidFill>
                  <a:srgbClr val="000000"/>
                </a:solidFill>
                <a:ea typeface="SimSun" panose="02010600030101010101" pitchFamily="2" charset="-122"/>
              </a:rPr>
              <a:t>SoNAS</a:t>
            </a:r>
            <a:r>
              <a:rPr lang="en-US" altLang="en-US" dirty="0">
                <a:solidFill>
                  <a:srgbClr val="000000"/>
                </a:solidFill>
                <a:ea typeface="SimSun" panose="02010600030101010101" pitchFamily="2" charset="-122"/>
              </a:rPr>
              <a:t>, V7KU and Scale are not part of GTS Strategy.</a:t>
            </a:r>
          </a:p>
          <a:p>
            <a:pPr>
              <a:buClr>
                <a:srgbClr val="000000"/>
              </a:buClr>
              <a:buSzPct val="100000"/>
              <a:buFont typeface="Times New Roman" panose="02020603050405020304" pitchFamily="18" charset="0"/>
              <a:buNone/>
              <a:defRPr/>
            </a:pPr>
            <a:endParaRPr lang="en-US" altLang="en-US" dirty="0">
              <a:solidFill>
                <a:srgbClr val="000000"/>
              </a:solidFill>
              <a:ea typeface="SimSun" panose="02010600030101010101" pitchFamily="2" charset="-122"/>
            </a:endParaRPr>
          </a:p>
          <a:p>
            <a:pPr>
              <a:buClr>
                <a:srgbClr val="000000"/>
              </a:buClr>
              <a:buSzPct val="100000"/>
              <a:buFont typeface="Times New Roman" panose="02020603050405020304" pitchFamily="18" charset="0"/>
              <a:buChar char="•"/>
              <a:defRPr/>
            </a:pPr>
            <a:r>
              <a:rPr lang="en-US" altLang="en-US" dirty="0" err="1">
                <a:solidFill>
                  <a:srgbClr val="000000"/>
                </a:solidFill>
                <a:ea typeface="SimSun" panose="02010600030101010101" pitchFamily="2" charset="-122"/>
              </a:rPr>
              <a:t>OnCommand</a:t>
            </a:r>
            <a:r>
              <a:rPr lang="en-US" altLang="en-US" dirty="0">
                <a:solidFill>
                  <a:srgbClr val="000000"/>
                </a:solidFill>
                <a:ea typeface="SimSun" panose="02010600030101010101" pitchFamily="2" charset="-122"/>
              </a:rPr>
              <a:t> suite of tools needs to be included in each </a:t>
            </a:r>
            <a:r>
              <a:rPr lang="en-US" altLang="en-US" dirty="0" err="1">
                <a:solidFill>
                  <a:srgbClr val="000000"/>
                </a:solidFill>
                <a:ea typeface="SimSun" panose="02010600030101010101" pitchFamily="2" charset="-122"/>
              </a:rPr>
              <a:t>Netapp</a:t>
            </a:r>
            <a:r>
              <a:rPr lang="en-US" altLang="en-US" dirty="0">
                <a:solidFill>
                  <a:srgbClr val="000000"/>
                </a:solidFill>
                <a:ea typeface="SimSun" panose="02010600030101010101" pitchFamily="2" charset="-122"/>
              </a:rPr>
              <a:t> solution.</a:t>
            </a:r>
          </a:p>
          <a:p>
            <a:pPr lvl="1" eaLnBrk="1" hangingPunct="1">
              <a:buClr>
                <a:srgbClr val="000000"/>
              </a:buClr>
              <a:buSzPct val="100000"/>
              <a:buFont typeface="Times New Roman" panose="02020603050405020304" pitchFamily="18" charset="0"/>
              <a:buChar char="–"/>
              <a:defRPr/>
            </a:pPr>
            <a:r>
              <a:rPr lang="en-US" altLang="en-US" sz="1600" dirty="0">
                <a:solidFill>
                  <a:srgbClr val="003399"/>
                </a:solidFill>
                <a:ea typeface="SimSun" panose="02010600030101010101" pitchFamily="2" charset="-122"/>
              </a:rPr>
              <a:t>This is the no additional cost suite of tools. It does not include Insight and Balance components. [Needs a server to run on---virtual or physical.  Server image cannot be dependent on the device it's managing.]</a:t>
            </a:r>
          </a:p>
          <a:p>
            <a:pPr lvl="1" eaLnBrk="1" hangingPunct="1">
              <a:buClr>
                <a:srgbClr val="000000"/>
              </a:buClr>
              <a:buSzPct val="100000"/>
              <a:buFont typeface="Times New Roman" panose="02020603050405020304" pitchFamily="18" charset="0"/>
              <a:buNone/>
              <a:defRPr/>
            </a:pPr>
            <a:endParaRPr lang="en-US" altLang="en-US" sz="1600" dirty="0">
              <a:solidFill>
                <a:srgbClr val="003399"/>
              </a:solidFill>
              <a:ea typeface="SimSun" panose="02010600030101010101" pitchFamily="2" charset="-122"/>
            </a:endParaRPr>
          </a:p>
          <a:p>
            <a:pPr eaLnBrk="1" hangingPunct="1">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Ensure you always pull the most current version (link on front page)</a:t>
            </a:r>
          </a:p>
          <a:p>
            <a:pPr>
              <a:spcBef>
                <a:spcPts val="600"/>
              </a:spcBef>
              <a:buClr>
                <a:srgbClr val="000000"/>
              </a:buClr>
              <a:buSzPct val="100000"/>
              <a:defRPr/>
            </a:pPr>
            <a:endParaRPr lang="en-US" altLang="en-US" dirty="0">
              <a:solidFill>
                <a:srgbClr val="000000"/>
              </a:solidFill>
              <a:ea typeface="SimSun" panose="02010600030101010101" pitchFamily="2" charset="-122"/>
            </a:endParaRPr>
          </a:p>
          <a:p>
            <a:pPr>
              <a:spcBef>
                <a:spcPts val="600"/>
              </a:spcBef>
              <a:buClr>
                <a:srgbClr val="000000"/>
              </a:buClr>
              <a:buSzPct val="100000"/>
              <a:defRPr/>
            </a:pPr>
            <a:endParaRPr lang="en-US" altLang="en-US" dirty="0">
              <a:solidFill>
                <a:srgbClr val="000000"/>
              </a:solidFill>
              <a:ea typeface="SimSun" panose="02010600030101010101" pitchFamily="2" charset="-122"/>
            </a:endParaRPr>
          </a:p>
          <a:p>
            <a:pPr marL="342900">
              <a:spcBef>
                <a:spcPts val="600"/>
              </a:spcBef>
              <a:buSzPct val="100000"/>
              <a:defRPr/>
            </a:pPr>
            <a:endParaRPr lang="en-US" altLang="en-US" dirty="0">
              <a:solidFill>
                <a:srgbClr val="000000"/>
              </a:solidFill>
              <a:ea typeface="SimSun" panose="02010600030101010101" pitchFamily="2" charset="-122"/>
            </a:endParaRPr>
          </a:p>
        </p:txBody>
      </p:sp>
      <p:sp>
        <p:nvSpPr>
          <p:cNvPr id="15364" name="Text Box 3">
            <a:extLst>
              <a:ext uri="{FF2B5EF4-FFF2-40B4-BE49-F238E27FC236}">
                <a16:creationId xmlns:a16="http://schemas.microsoft.com/office/drawing/2014/main" xmlns="" id="{8DB4A220-299E-4017-9CBD-C6D36BF80A35}"/>
              </a:ext>
            </a:extLst>
          </p:cNvPr>
          <p:cNvSpPr txBox="1">
            <a:spLocks noChangeArrowheads="1"/>
          </p:cNvSpPr>
          <p:nvPr/>
        </p:nvSpPr>
        <p:spPr bwMode="auto">
          <a:xfrm>
            <a:off x="1981200" y="6477000"/>
            <a:ext cx="2362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panose="020B0604020202020204" pitchFamily="34" charset="0"/>
                <a:ea typeface="SimSun" panose="02010600030101010101" pitchFamily="2" charset="-122"/>
              </a:defRPr>
            </a:lvl1pPr>
            <a:lvl2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3399"/>
                </a:solidFill>
                <a:latin typeface="Arial" panose="020B0604020202020204" pitchFamily="34" charset="0"/>
                <a:ea typeface="SimSun" panose="02010600030101010101" pitchFamily="2" charset="-122"/>
              </a:defRPr>
            </a:lvl2pPr>
            <a:lvl3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3pPr>
            <a:lvl4pPr>
              <a:spcBef>
                <a:spcPts val="525"/>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Arial" panose="020B0604020202020204" pitchFamily="34" charset="0"/>
                <a:ea typeface="SimSun" panose="02010600030101010101" pitchFamily="2" charset="-122"/>
              </a:defRPr>
            </a:lvl4pPr>
            <a:lvl5pPr>
              <a:spcBef>
                <a:spcPts val="563"/>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spcBef>
                <a:spcPts val="563"/>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500">
                <a:solidFill>
                  <a:srgbClr val="000000"/>
                </a:solidFill>
                <a:latin typeface="Arial" panose="020B0604020202020204" pitchFamily="34" charset="0"/>
                <a:ea typeface="SimSun" panose="02010600030101010101" pitchFamily="2" charset="-122"/>
              </a:defRPr>
            </a:lvl9pPr>
          </a:lstStyle>
          <a:p>
            <a:pPr>
              <a:spcBef>
                <a:spcPct val="0"/>
              </a:spcBef>
              <a:buClrTx/>
              <a:buFontTx/>
              <a:buNone/>
            </a:pPr>
            <a:r>
              <a:rPr lang="en-US" altLang="en-US" sz="1800" dirty="0">
                <a:solidFill>
                  <a:srgbClr val="FFFFFF"/>
                </a:solidFill>
                <a:ea typeface="MS PGothic" panose="020B0600070205080204" pitchFamily="34" charset="-128"/>
              </a:rPr>
              <a:t>IBM Internal Use</a:t>
            </a:r>
          </a:p>
        </p:txBody>
      </p:sp>
      <p:sp>
        <p:nvSpPr>
          <p:cNvPr id="2" name="Title 1">
            <a:extLst>
              <a:ext uri="{FF2B5EF4-FFF2-40B4-BE49-F238E27FC236}">
                <a16:creationId xmlns:a16="http://schemas.microsoft.com/office/drawing/2014/main" xmlns="" id="{4A2C7907-260C-1143-9001-4A5E5F649004}"/>
              </a:ext>
            </a:extLst>
          </p:cNvPr>
          <p:cNvSpPr>
            <a:spLocks noGrp="1"/>
          </p:cNvSpPr>
          <p:nvPr>
            <p:ph type="title"/>
          </p:nvPr>
        </p:nvSpPr>
        <p:spPr/>
        <p:txBody>
          <a:bodyPr/>
          <a:lstStyle/>
          <a:p>
            <a:r>
              <a:rPr lang="en-US" altLang="en-US" dirty="0">
                <a:solidFill>
                  <a:srgbClr val="3333CC"/>
                </a:solidFill>
              </a:rPr>
              <a:t>File Strategy – Reviewed and Updated 1Q18</a:t>
            </a:r>
            <a:endParaRPr lang="en-US" dirty="0"/>
          </a:p>
        </p:txBody>
      </p:sp>
    </p:spTree>
    <p:extLst>
      <p:ext uri="{BB962C8B-B14F-4D97-AF65-F5344CB8AC3E}">
        <p14:creationId xmlns:p14="http://schemas.microsoft.com/office/powerpoint/2010/main" val="34674485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xmlns="" id="{791506EE-9C91-4FCE-91DE-F3A0D13C03F6}"/>
              </a:ext>
            </a:extLst>
          </p:cNvPr>
          <p:cNvSpPr txBox="1">
            <a:spLocks noChangeArrowheads="1"/>
          </p:cNvSpPr>
          <p:nvPr/>
        </p:nvSpPr>
        <p:spPr bwMode="auto">
          <a:xfrm>
            <a:off x="228600" y="1143001"/>
            <a:ext cx="11658600" cy="4956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9pPr>
          </a:lstStyle>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There are 2 node and 4 node Metro clusters.</a:t>
            </a:r>
          </a:p>
          <a:p>
            <a:pPr lvl="1">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2 node is a single dual controller unit (This is only allowed in extreme exceptions)</a:t>
            </a:r>
          </a:p>
          <a:p>
            <a:pPr lvl="1">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The GTS standard is the 4 node which is a dual controller FAS unit at each location</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You need to work with NetApp team on any new deals that requires MetroCluster </a:t>
            </a:r>
          </a:p>
          <a:p>
            <a:pPr eaLnBrk="1" hangingPunct="1">
              <a:lnSpc>
                <a:spcPct val="95000"/>
              </a:lnSpc>
              <a:spcBef>
                <a:spcPts val="400"/>
              </a:spcBef>
              <a:spcAft>
                <a:spcPts val="200"/>
              </a:spcAft>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MetroCluster configuration is limited to 4 Nodes</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Exception was made to use 2 node FAS8200 during initial setup due to cost and performance</a:t>
            </a:r>
          </a:p>
          <a:p>
            <a:pPr lvl="1">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Must be approved by TI&amp;A</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Insure customer has provided performance requirements for Tier 0,Tier 1,Sla’s, RPO and RTO are documented.</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Solution 2 Node FAS MetroCluster running ONTAP 9.1.x RC2 or higher using SAS Drives</a:t>
            </a:r>
          </a:p>
          <a:p>
            <a:pPr lvl="1">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Not supported by IBM GTS (Use 4 node)</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Solution </a:t>
            </a:r>
            <a:r>
              <a:rPr lang="en-US" altLang="en-US" strike="sngStrike" dirty="0">
                <a:solidFill>
                  <a:srgbClr val="000000"/>
                </a:solidFill>
                <a:ea typeface="SimSun" panose="02010600030101010101" pitchFamily="2" charset="-122"/>
              </a:rPr>
              <a:t>2 or</a:t>
            </a:r>
            <a:r>
              <a:rPr lang="en-US" altLang="en-US" dirty="0">
                <a:solidFill>
                  <a:srgbClr val="000000"/>
                </a:solidFill>
                <a:ea typeface="SimSun" panose="02010600030101010101" pitchFamily="2" charset="-122"/>
              </a:rPr>
              <a:t>   4  Node FAS8200 MetroCluster if overall IOPS &lt; 280k IOPS-Per HA Pair(Active-Active Dual Controller)</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Solution 2 Node FAS8200 MetroCluster &gt; 320K IOPS-Per HA Pair(Active-Active Dual Controller)</a:t>
            </a:r>
          </a:p>
          <a:p>
            <a:pPr>
              <a:spcBef>
                <a:spcPts val="600"/>
              </a:spcBef>
              <a:buClr>
                <a:srgbClr val="000000"/>
              </a:buClr>
              <a:buSzPct val="100000"/>
              <a:buFont typeface="Times New Roman" panose="02020603050405020304" pitchFamily="18" charset="0"/>
              <a:buChar char="•"/>
              <a:defRPr/>
            </a:pPr>
            <a:r>
              <a:rPr lang="en-US" altLang="en-US" dirty="0">
                <a:solidFill>
                  <a:srgbClr val="000000"/>
                </a:solidFill>
                <a:ea typeface="SimSun" panose="02010600030101010101" pitchFamily="2" charset="-122"/>
              </a:rPr>
              <a:t>Refer to this link for guidance - </a:t>
            </a:r>
            <a:r>
              <a:rPr lang="en-US" altLang="en-US" i="1" dirty="0">
                <a:solidFill>
                  <a:srgbClr val="000000"/>
                </a:solidFill>
                <a:ea typeface="SimSun" panose="02010600030101010101" pitchFamily="2" charset="-122"/>
                <a:hlinkClick r:id="rId3"/>
              </a:rPr>
              <a:t>www.</a:t>
            </a:r>
            <a:r>
              <a:rPr lang="en-US" altLang="en-US" b="1" i="1" dirty="0">
                <a:solidFill>
                  <a:srgbClr val="000000"/>
                </a:solidFill>
                <a:ea typeface="SimSun" panose="02010600030101010101" pitchFamily="2" charset="-122"/>
                <a:hlinkClick r:id="rId3"/>
              </a:rPr>
              <a:t>netapp</a:t>
            </a:r>
            <a:r>
              <a:rPr lang="en-US" altLang="en-US" i="1" dirty="0">
                <a:solidFill>
                  <a:srgbClr val="000000"/>
                </a:solidFill>
                <a:ea typeface="SimSun" panose="02010600030101010101" pitchFamily="2" charset="-122"/>
                <a:hlinkClick r:id="rId3"/>
              </a:rPr>
              <a:t>.com/us/media/tr-3548.pdf</a:t>
            </a:r>
            <a:r>
              <a:rPr lang="en-US" altLang="en-US" i="1" dirty="0">
                <a:solidFill>
                  <a:srgbClr val="000000"/>
                </a:solidFill>
                <a:ea typeface="SimSun" panose="02010600030101010101" pitchFamily="2" charset="-122"/>
              </a:rPr>
              <a:t>   </a:t>
            </a:r>
          </a:p>
          <a:p>
            <a:pPr>
              <a:spcBef>
                <a:spcPts val="600"/>
              </a:spcBef>
              <a:buClr>
                <a:srgbClr val="000000"/>
              </a:buClr>
              <a:buSzPct val="100000"/>
              <a:defRPr/>
            </a:pPr>
            <a:endParaRPr lang="en-US" altLang="en-US" i="1" dirty="0">
              <a:solidFill>
                <a:srgbClr val="000000"/>
              </a:solidFill>
              <a:ea typeface="SimSun" panose="02010600030101010101" pitchFamily="2" charset="-122"/>
            </a:endParaRPr>
          </a:p>
          <a:p>
            <a:pPr>
              <a:spcBef>
                <a:spcPts val="600"/>
              </a:spcBef>
              <a:buClr>
                <a:srgbClr val="000000"/>
              </a:buClr>
              <a:buSzPct val="100000"/>
              <a:defRPr/>
            </a:pPr>
            <a:endParaRPr lang="en-US" altLang="en-US" dirty="0">
              <a:solidFill>
                <a:srgbClr val="000000"/>
              </a:solidFill>
              <a:ea typeface="SimSun" panose="02010600030101010101" pitchFamily="2" charset="-122"/>
            </a:endParaRPr>
          </a:p>
          <a:p>
            <a:pPr marL="342900" eaLnBrk="1" hangingPunct="1">
              <a:lnSpc>
                <a:spcPct val="95000"/>
              </a:lnSpc>
              <a:spcBef>
                <a:spcPts val="400"/>
              </a:spcBef>
              <a:spcAft>
                <a:spcPts val="200"/>
              </a:spcAft>
              <a:buSzPct val="100000"/>
              <a:defRPr/>
            </a:pPr>
            <a:r>
              <a:rPr lang="en-US" altLang="en-US" dirty="0">
                <a:solidFill>
                  <a:srgbClr val="000000"/>
                </a:solidFill>
                <a:ea typeface="SimSun" panose="02010600030101010101" pitchFamily="2" charset="-122"/>
              </a:rPr>
              <a:t>   </a:t>
            </a:r>
          </a:p>
        </p:txBody>
      </p:sp>
      <p:sp>
        <p:nvSpPr>
          <p:cNvPr id="2" name="Title 1">
            <a:extLst>
              <a:ext uri="{FF2B5EF4-FFF2-40B4-BE49-F238E27FC236}">
                <a16:creationId xmlns:a16="http://schemas.microsoft.com/office/drawing/2014/main" xmlns="" id="{9F750A4F-C7B0-AD49-8DA0-B4452A408EB7}"/>
              </a:ext>
            </a:extLst>
          </p:cNvPr>
          <p:cNvSpPr>
            <a:spLocks noGrp="1"/>
          </p:cNvSpPr>
          <p:nvPr>
            <p:ph type="title"/>
          </p:nvPr>
        </p:nvSpPr>
        <p:spPr/>
        <p:txBody>
          <a:bodyPr/>
          <a:lstStyle/>
          <a:p>
            <a:r>
              <a:rPr lang="en-GB" dirty="0"/>
              <a:t>NetApp </a:t>
            </a:r>
            <a:r>
              <a:rPr lang="en-GB"/>
              <a:t>MetroCluster Strategy</a:t>
            </a:r>
            <a:endParaRPr lang="en-US" dirty="0"/>
          </a:p>
        </p:txBody>
      </p:sp>
    </p:spTree>
    <p:extLst>
      <p:ext uri="{BB962C8B-B14F-4D97-AF65-F5344CB8AC3E}">
        <p14:creationId xmlns:p14="http://schemas.microsoft.com/office/powerpoint/2010/main" val="26004733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xmlns="" id="{9B34224A-5556-421D-BE30-672F24950C4E}"/>
              </a:ext>
            </a:extLst>
          </p:cNvPr>
          <p:cNvSpPr>
            <a:spLocks noChangeArrowheads="1"/>
          </p:cNvSpPr>
          <p:nvPr/>
        </p:nvSpPr>
        <p:spPr bwMode="auto">
          <a:xfrm>
            <a:off x="304800" y="1066800"/>
            <a:ext cx="7924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rgbClr val="FFFFFF"/>
                </a:solidFill>
                <a:latin typeface="Arial" panose="020B0604020202020204" pitchFamily="34" charset="0"/>
                <a:ea typeface="MS PGothic" panose="020B0600070205080204" pitchFamily="34" charset="-128"/>
              </a:defRPr>
            </a:lvl1pPr>
            <a:lvl2pPr marL="1028700">
              <a:defRPr>
                <a:solidFill>
                  <a:srgbClr val="FFFFFF"/>
                </a:solidFill>
                <a:latin typeface="Arial" panose="020B0604020202020204" pitchFamily="34" charset="0"/>
                <a:ea typeface="MS PGothic" panose="020B0600070205080204" pitchFamily="34" charset="-128"/>
              </a:defRPr>
            </a:lvl2pPr>
            <a:lvl3pPr>
              <a:defRPr>
                <a:solidFill>
                  <a:srgbClr val="FFFFFF"/>
                </a:solidFill>
                <a:latin typeface="Arial" panose="020B0604020202020204" pitchFamily="34" charset="0"/>
                <a:ea typeface="MS PGothic" panose="020B0600070205080204" pitchFamily="34" charset="-128"/>
              </a:defRPr>
            </a:lvl3pPr>
            <a:lvl4pPr>
              <a:defRPr>
                <a:solidFill>
                  <a:srgbClr val="FFFFFF"/>
                </a:solidFill>
                <a:latin typeface="Arial" panose="020B0604020202020204" pitchFamily="34" charset="0"/>
                <a:ea typeface="MS PGothic" panose="020B0600070205080204" pitchFamily="34" charset="-128"/>
              </a:defRPr>
            </a:lvl4pPr>
            <a:lvl5pPr>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dirty="0">
                <a:solidFill>
                  <a:schemeClr val="tx1"/>
                </a:solidFill>
              </a:rPr>
              <a:t>CIFS</a:t>
            </a:r>
          </a:p>
          <a:p>
            <a:pPr>
              <a:buFont typeface="Arial" panose="020B0604020202020204" pitchFamily="34" charset="0"/>
              <a:buChar char="•"/>
            </a:pPr>
            <a:r>
              <a:rPr lang="en-US" altLang="en-US" dirty="0">
                <a:solidFill>
                  <a:schemeClr val="tx1"/>
                </a:solidFill>
              </a:rPr>
              <a:t>NFS</a:t>
            </a:r>
          </a:p>
          <a:p>
            <a:pPr>
              <a:buFont typeface="Arial" panose="020B0604020202020204" pitchFamily="34" charset="0"/>
              <a:buChar char="•"/>
            </a:pPr>
            <a:r>
              <a:rPr lang="en-US" altLang="en-US" dirty="0">
                <a:solidFill>
                  <a:schemeClr val="tx1"/>
                </a:solidFill>
              </a:rPr>
              <a:t>iSCSI</a:t>
            </a:r>
          </a:p>
          <a:p>
            <a:pPr>
              <a:buFont typeface="Arial" panose="020B0604020202020204" pitchFamily="34" charset="0"/>
              <a:buChar char="•"/>
            </a:pPr>
            <a:r>
              <a:rPr lang="en-US" altLang="en-US" dirty="0">
                <a:solidFill>
                  <a:schemeClr val="tx1"/>
                </a:solidFill>
              </a:rPr>
              <a:t>FCP</a:t>
            </a:r>
          </a:p>
          <a:p>
            <a:pPr>
              <a:buFont typeface="Arial" panose="020B0604020202020204" pitchFamily="34" charset="0"/>
              <a:buChar char="•"/>
            </a:pPr>
            <a:r>
              <a:rPr lang="en-US" altLang="en-US" dirty="0" err="1">
                <a:solidFill>
                  <a:schemeClr val="tx1"/>
                </a:solidFill>
              </a:rPr>
              <a:t>SnapManager</a:t>
            </a:r>
            <a:r>
              <a:rPr lang="en-US" altLang="en-US" dirty="0">
                <a:solidFill>
                  <a:schemeClr val="tx1"/>
                </a:solidFill>
              </a:rPr>
              <a:t> Suite </a:t>
            </a:r>
          </a:p>
          <a:p>
            <a:pPr lvl="1">
              <a:buFont typeface="Arial" panose="020B0604020202020204" pitchFamily="34" charset="0"/>
              <a:buChar char="•"/>
            </a:pPr>
            <a:r>
              <a:rPr lang="en-US" altLang="en-US" dirty="0">
                <a:solidFill>
                  <a:schemeClr val="tx1"/>
                </a:solidFill>
              </a:rPr>
              <a:t>Exchange</a:t>
            </a:r>
          </a:p>
          <a:p>
            <a:pPr lvl="1">
              <a:buFont typeface="Arial" panose="020B0604020202020204" pitchFamily="34" charset="0"/>
              <a:buChar char="•"/>
            </a:pPr>
            <a:r>
              <a:rPr lang="en-US" altLang="en-US" dirty="0">
                <a:solidFill>
                  <a:schemeClr val="tx1"/>
                </a:solidFill>
              </a:rPr>
              <a:t>Oracle</a:t>
            </a:r>
          </a:p>
          <a:p>
            <a:pPr lvl="1">
              <a:buFont typeface="Arial" panose="020B0604020202020204" pitchFamily="34" charset="0"/>
              <a:buChar char="•"/>
            </a:pPr>
            <a:r>
              <a:rPr lang="en-US" altLang="en-US" dirty="0">
                <a:solidFill>
                  <a:schemeClr val="tx1"/>
                </a:solidFill>
              </a:rPr>
              <a:t>MS SQL</a:t>
            </a:r>
          </a:p>
          <a:p>
            <a:pPr lvl="1">
              <a:buFont typeface="Arial" panose="020B0604020202020204" pitchFamily="34" charset="0"/>
              <a:buChar char="•"/>
            </a:pPr>
            <a:r>
              <a:rPr lang="en-US" altLang="en-US" dirty="0">
                <a:solidFill>
                  <a:schemeClr val="tx1"/>
                </a:solidFill>
              </a:rPr>
              <a:t>&amp; more</a:t>
            </a:r>
          </a:p>
          <a:p>
            <a:pPr>
              <a:buFont typeface="Arial" panose="020B0604020202020204" pitchFamily="34" charset="0"/>
              <a:buChar char="•"/>
            </a:pPr>
            <a:r>
              <a:rPr lang="en-US" altLang="en-US" dirty="0" err="1">
                <a:solidFill>
                  <a:schemeClr val="tx1"/>
                </a:solidFill>
              </a:rPr>
              <a:t>SnapMirror</a:t>
            </a:r>
            <a:endParaRPr lang="en-US" altLang="en-US" dirty="0">
              <a:solidFill>
                <a:schemeClr val="tx1"/>
              </a:solidFill>
            </a:endParaRPr>
          </a:p>
          <a:p>
            <a:pPr>
              <a:buFont typeface="Arial" panose="020B0604020202020204" pitchFamily="34" charset="0"/>
              <a:buChar char="•"/>
            </a:pPr>
            <a:r>
              <a:rPr lang="en-US" altLang="en-US" dirty="0" err="1">
                <a:solidFill>
                  <a:schemeClr val="tx1"/>
                </a:solidFill>
              </a:rPr>
              <a:t>SnapVault</a:t>
            </a:r>
            <a:endParaRPr lang="en-US" altLang="en-US" dirty="0">
              <a:solidFill>
                <a:schemeClr val="tx1"/>
              </a:solidFill>
            </a:endParaRPr>
          </a:p>
          <a:p>
            <a:pPr>
              <a:buFont typeface="Arial" panose="020B0604020202020204" pitchFamily="34" charset="0"/>
              <a:buChar char="•"/>
            </a:pPr>
            <a:r>
              <a:rPr lang="en-US" altLang="en-US" dirty="0" err="1">
                <a:solidFill>
                  <a:schemeClr val="tx1"/>
                </a:solidFill>
              </a:rPr>
              <a:t>SnapRestore</a:t>
            </a:r>
            <a:endParaRPr lang="en-US" altLang="en-US" dirty="0">
              <a:solidFill>
                <a:schemeClr val="tx1"/>
              </a:solidFill>
            </a:endParaRPr>
          </a:p>
          <a:p>
            <a:pPr>
              <a:buFont typeface="Arial" panose="020B0604020202020204" pitchFamily="34" charset="0"/>
              <a:buChar char="•"/>
            </a:pPr>
            <a:r>
              <a:rPr lang="en-US" altLang="en-US" dirty="0" err="1">
                <a:solidFill>
                  <a:schemeClr val="tx1"/>
                </a:solidFill>
              </a:rPr>
              <a:t>FlexClone</a:t>
            </a:r>
            <a:endParaRPr lang="en-US" altLang="en-US" dirty="0">
              <a:solidFill>
                <a:schemeClr val="tx1"/>
              </a:solidFill>
            </a:endParaRPr>
          </a:p>
          <a:p>
            <a:pPr>
              <a:buFont typeface="Arial" panose="020B0604020202020204" pitchFamily="34" charset="0"/>
              <a:buChar char="•"/>
            </a:pPr>
            <a:r>
              <a:rPr lang="en-US" altLang="en-US" dirty="0">
                <a:solidFill>
                  <a:schemeClr val="tx1"/>
                </a:solidFill>
              </a:rPr>
              <a:t>NetApp Volume Encryption</a:t>
            </a:r>
          </a:p>
        </p:txBody>
      </p:sp>
      <p:sp>
        <p:nvSpPr>
          <p:cNvPr id="2" name="Title 1">
            <a:extLst>
              <a:ext uri="{FF2B5EF4-FFF2-40B4-BE49-F238E27FC236}">
                <a16:creationId xmlns:a16="http://schemas.microsoft.com/office/drawing/2014/main" xmlns="" id="{8921DE79-5B3C-0F4C-BB9F-9CE74C6F95E0}"/>
              </a:ext>
            </a:extLst>
          </p:cNvPr>
          <p:cNvSpPr>
            <a:spLocks noGrp="1"/>
          </p:cNvSpPr>
          <p:nvPr>
            <p:ph type="title"/>
          </p:nvPr>
        </p:nvSpPr>
        <p:spPr/>
        <p:txBody>
          <a:bodyPr/>
          <a:lstStyle/>
          <a:p>
            <a:r>
              <a:rPr lang="en-US" altLang="en-US" dirty="0"/>
              <a:t>NetApp Standard Software in IBM Bundle</a:t>
            </a:r>
            <a:br>
              <a:rPr lang="en-US" altLang="en-US" dirty="0"/>
            </a:br>
            <a:endParaRPr lang="en-US" dirty="0"/>
          </a:p>
        </p:txBody>
      </p:sp>
    </p:spTree>
    <p:extLst>
      <p:ext uri="{BB962C8B-B14F-4D97-AF65-F5344CB8AC3E}">
        <p14:creationId xmlns:p14="http://schemas.microsoft.com/office/powerpoint/2010/main" val="2044901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9C869F2-DB05-4D77-89A0-92865DF582EE}"/>
              </a:ext>
            </a:extLst>
          </p:cNvPr>
          <p:cNvGraphicFramePr>
            <a:graphicFrameLocks noGrp="1"/>
          </p:cNvGraphicFramePr>
          <p:nvPr>
            <p:extLst>
              <p:ext uri="{D42A27DB-BD31-4B8C-83A1-F6EECF244321}">
                <p14:modId xmlns:p14="http://schemas.microsoft.com/office/powerpoint/2010/main" val="194080113"/>
              </p:ext>
            </p:extLst>
          </p:nvPr>
        </p:nvGraphicFramePr>
        <p:xfrm>
          <a:off x="304799" y="1103312"/>
          <a:ext cx="3886201" cy="4077868"/>
        </p:xfrm>
        <a:graphic>
          <a:graphicData uri="http://schemas.openxmlformats.org/drawingml/2006/table">
            <a:tbl>
              <a:tblPr firstRow="1" firstCol="1" bandRow="1">
                <a:tableStyleId>{5C22544A-7EE6-4342-B048-85BDC9FD1C3A}</a:tableStyleId>
              </a:tblPr>
              <a:tblGrid>
                <a:gridCol w="1635518">
                  <a:extLst>
                    <a:ext uri="{9D8B030D-6E8A-4147-A177-3AD203B41FA5}">
                      <a16:colId xmlns:a16="http://schemas.microsoft.com/office/drawing/2014/main" xmlns="" val="1152342842"/>
                    </a:ext>
                  </a:extLst>
                </a:gridCol>
                <a:gridCol w="1140340">
                  <a:extLst>
                    <a:ext uri="{9D8B030D-6E8A-4147-A177-3AD203B41FA5}">
                      <a16:colId xmlns:a16="http://schemas.microsoft.com/office/drawing/2014/main" xmlns="" val="1776658686"/>
                    </a:ext>
                  </a:extLst>
                </a:gridCol>
                <a:gridCol w="1110343">
                  <a:extLst>
                    <a:ext uri="{9D8B030D-6E8A-4147-A177-3AD203B41FA5}">
                      <a16:colId xmlns:a16="http://schemas.microsoft.com/office/drawing/2014/main" xmlns="" val="999979371"/>
                    </a:ext>
                  </a:extLst>
                </a:gridCol>
              </a:tblGrid>
              <a:tr h="521655">
                <a:tc>
                  <a:txBody>
                    <a:bodyPr/>
                    <a:lstStyle/>
                    <a:p>
                      <a:pPr marL="0" marR="0">
                        <a:lnSpc>
                          <a:spcPct val="107000"/>
                        </a:lnSpc>
                        <a:spcBef>
                          <a:spcPts val="0"/>
                        </a:spcBef>
                        <a:spcAft>
                          <a:spcPts val="0"/>
                        </a:spcAft>
                      </a:pPr>
                      <a:r>
                        <a:rPr lang="en-US" sz="800" dirty="0">
                          <a:effectLst/>
                        </a:rPr>
                        <a:t>IBM Tier Equivalent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Remote Office (Value)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Remote Office (Performance)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71344426"/>
                  </a:ext>
                </a:extLst>
              </a:tr>
              <a:tr h="260828">
                <a:tc>
                  <a:txBody>
                    <a:bodyPr/>
                    <a:lstStyle/>
                    <a:p>
                      <a:pPr marL="0" marR="0">
                        <a:lnSpc>
                          <a:spcPct val="107000"/>
                        </a:lnSpc>
                        <a:spcBef>
                          <a:spcPts val="0"/>
                        </a:spcBef>
                        <a:spcAft>
                          <a:spcPts val="0"/>
                        </a:spcAft>
                      </a:pPr>
                      <a:r>
                        <a:rPr lang="en-US" sz="800" dirty="0">
                          <a:effectLst/>
                        </a:rPr>
                        <a:t>NetApp Platform</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solidFill>
                            <a:srgbClr val="FF0000"/>
                          </a:solidFill>
                          <a:effectLst/>
                        </a:rPr>
                        <a:t>FAS2620 (HA Pair)</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solidFill>
                            <a:srgbClr val="FF0000"/>
                          </a:solidFill>
                          <a:effectLst/>
                        </a:rPr>
                        <a:t>FAS2650 (HA Pair)</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62588114"/>
                  </a:ext>
                </a:extLst>
              </a:tr>
              <a:tr h="391242">
                <a:tc>
                  <a:txBody>
                    <a:bodyPr/>
                    <a:lstStyle/>
                    <a:p>
                      <a:pPr marL="0" marR="0">
                        <a:lnSpc>
                          <a:spcPct val="107000"/>
                        </a:lnSpc>
                        <a:spcBef>
                          <a:spcPts val="0"/>
                        </a:spcBef>
                        <a:spcAft>
                          <a:spcPts val="0"/>
                        </a:spcAft>
                      </a:pPr>
                      <a:r>
                        <a:rPr lang="en-US" sz="800" dirty="0">
                          <a:effectLst/>
                        </a:rPr>
                        <a:t>Disk Configuration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12 X 4TB SATA (internal)</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24 X 1.2TB SAS (Internal)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61503133"/>
                  </a:ext>
                </a:extLst>
              </a:tr>
              <a:tr h="248900">
                <a:tc>
                  <a:txBody>
                    <a:bodyPr/>
                    <a:lstStyle/>
                    <a:p>
                      <a:pPr marL="0" marR="0">
                        <a:lnSpc>
                          <a:spcPct val="107000"/>
                        </a:lnSpc>
                        <a:spcBef>
                          <a:spcPts val="0"/>
                        </a:spcBef>
                        <a:spcAft>
                          <a:spcPts val="0"/>
                        </a:spcAft>
                      </a:pPr>
                      <a:r>
                        <a:rPr lang="en-US" sz="800" dirty="0">
                          <a:effectLst/>
                        </a:rPr>
                        <a:t>Disk Type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SATA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SAS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6820881"/>
                  </a:ext>
                </a:extLst>
              </a:tr>
              <a:tr h="260828">
                <a:tc>
                  <a:txBody>
                    <a:bodyPr/>
                    <a:lstStyle/>
                    <a:p>
                      <a:pPr marL="0" marR="0">
                        <a:lnSpc>
                          <a:spcPct val="107000"/>
                        </a:lnSpc>
                        <a:spcBef>
                          <a:spcPts val="0"/>
                        </a:spcBef>
                        <a:spcAft>
                          <a:spcPts val="0"/>
                        </a:spcAft>
                      </a:pPr>
                      <a:r>
                        <a:rPr lang="en-US" sz="800">
                          <a:effectLst/>
                        </a:rPr>
                        <a:t>Usable Capacity (TiB)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31.1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16.8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07346291"/>
                  </a:ext>
                </a:extLst>
              </a:tr>
              <a:tr h="260828">
                <a:tc>
                  <a:txBody>
                    <a:bodyPr/>
                    <a:lstStyle/>
                    <a:p>
                      <a:pPr marL="0" marR="0">
                        <a:lnSpc>
                          <a:spcPct val="107000"/>
                        </a:lnSpc>
                        <a:spcBef>
                          <a:spcPts val="0"/>
                        </a:spcBef>
                        <a:spcAft>
                          <a:spcPts val="0"/>
                        </a:spcAft>
                      </a:pPr>
                      <a:r>
                        <a:rPr lang="en-US" sz="800">
                          <a:effectLst/>
                        </a:rPr>
                        <a:t>Effective Capacity (TiB)**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62.2 - 155.5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33.6 – 84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3067495"/>
                  </a:ext>
                </a:extLst>
              </a:tr>
              <a:tr h="248900">
                <a:tc>
                  <a:txBody>
                    <a:bodyPr/>
                    <a:lstStyle/>
                    <a:p>
                      <a:pPr marL="0" marR="0">
                        <a:lnSpc>
                          <a:spcPct val="107000"/>
                        </a:lnSpc>
                        <a:spcBef>
                          <a:spcPts val="0"/>
                        </a:spcBef>
                        <a:spcAft>
                          <a:spcPts val="0"/>
                        </a:spcAft>
                      </a:pPr>
                      <a:r>
                        <a:rPr lang="en-US" sz="800" dirty="0">
                          <a:effectLst/>
                        </a:rPr>
                        <a:t>Base/Max IOPS***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3K/26K</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10K/83K</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24288234"/>
                  </a:ext>
                </a:extLst>
              </a:tr>
              <a:tr h="248900">
                <a:tc>
                  <a:txBody>
                    <a:bodyPr/>
                    <a:lstStyle/>
                    <a:p>
                      <a:pPr marL="0" marR="0">
                        <a:lnSpc>
                          <a:spcPct val="107000"/>
                        </a:lnSpc>
                        <a:spcBef>
                          <a:spcPts val="0"/>
                        </a:spcBef>
                        <a:spcAft>
                          <a:spcPts val="0"/>
                        </a:spcAft>
                      </a:pPr>
                      <a:r>
                        <a:rPr lang="en-US" sz="800">
                          <a:effectLst/>
                        </a:rPr>
                        <a:t>Rack Units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87244013"/>
                  </a:ext>
                </a:extLst>
              </a:tr>
              <a:tr h="248900">
                <a:tc>
                  <a:txBody>
                    <a:bodyPr/>
                    <a:lstStyle/>
                    <a:p>
                      <a:pPr marL="0" marR="0">
                        <a:lnSpc>
                          <a:spcPct val="107000"/>
                        </a:lnSpc>
                        <a:spcBef>
                          <a:spcPts val="0"/>
                        </a:spcBef>
                        <a:spcAft>
                          <a:spcPts val="0"/>
                        </a:spcAft>
                      </a:pPr>
                      <a:r>
                        <a:rPr lang="en-US" sz="800">
                          <a:effectLst/>
                        </a:rPr>
                        <a:t>Supported Disk Type(s)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"Internal: SATA/SSD External: SATA/SAS/SSD"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"Internal: SAS/SSD External: SATA/SAS/SSD"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0537211"/>
                  </a:ext>
                </a:extLst>
              </a:tr>
              <a:tr h="248900">
                <a:tc>
                  <a:txBody>
                    <a:bodyPr/>
                    <a:lstStyle/>
                    <a:p>
                      <a:pPr marL="0" marR="0">
                        <a:lnSpc>
                          <a:spcPct val="107000"/>
                        </a:lnSpc>
                        <a:spcBef>
                          <a:spcPts val="0"/>
                        </a:spcBef>
                        <a:spcAft>
                          <a:spcPts val="0"/>
                        </a:spcAft>
                      </a:pPr>
                      <a:r>
                        <a:rPr lang="en-US" sz="800">
                          <a:effectLst/>
                        </a:rPr>
                        <a:t>Onboard FlashCache (NVMe)*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1 TB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1 TB</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62326528"/>
                  </a:ext>
                </a:extLst>
              </a:tr>
              <a:tr h="248900">
                <a:tc>
                  <a:txBody>
                    <a:bodyPr/>
                    <a:lstStyle/>
                    <a:p>
                      <a:pPr marL="0" marR="0">
                        <a:lnSpc>
                          <a:spcPct val="107000"/>
                        </a:lnSpc>
                        <a:spcBef>
                          <a:spcPts val="0"/>
                        </a:spcBef>
                        <a:spcAft>
                          <a:spcPts val="0"/>
                        </a:spcAft>
                      </a:pPr>
                      <a:r>
                        <a:rPr lang="en-US" sz="800">
                          <a:effectLst/>
                        </a:rPr>
                        <a:t>Max Nodes/Cluster (NAS/SAN)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8/8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8/8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31294553"/>
                  </a:ext>
                </a:extLst>
              </a:tr>
              <a:tr h="248900">
                <a:tc>
                  <a:txBody>
                    <a:bodyPr/>
                    <a:lstStyle/>
                    <a:p>
                      <a:pPr marL="0" marR="0">
                        <a:lnSpc>
                          <a:spcPct val="107000"/>
                        </a:lnSpc>
                        <a:spcBef>
                          <a:spcPts val="0"/>
                        </a:spcBef>
                        <a:spcAft>
                          <a:spcPts val="0"/>
                        </a:spcAft>
                      </a:pPr>
                      <a:r>
                        <a:rPr lang="en-US" sz="800">
                          <a:effectLst/>
                        </a:rPr>
                        <a:t>" Max Capacity(HA Pair)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2.2 PB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2.2 PB</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2573938"/>
                  </a:ext>
                </a:extLst>
              </a:tr>
              <a:tr h="248900">
                <a:tc>
                  <a:txBody>
                    <a:bodyPr/>
                    <a:lstStyle/>
                    <a:p>
                      <a:pPr marL="0" marR="0">
                        <a:lnSpc>
                          <a:spcPct val="107000"/>
                        </a:lnSpc>
                        <a:spcBef>
                          <a:spcPts val="0"/>
                        </a:spcBef>
                        <a:spcAft>
                          <a:spcPts val="0"/>
                        </a:spcAft>
                      </a:pPr>
                      <a:r>
                        <a:rPr lang="en-US" sz="800">
                          <a:effectLst/>
                        </a:rPr>
                        <a:t>"Max Capacity(Cluster)"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17 PB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18 PB</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83699430"/>
                  </a:ext>
                </a:extLst>
              </a:tr>
              <a:tr h="248900">
                <a:tc>
                  <a:txBody>
                    <a:bodyPr/>
                    <a:lstStyle/>
                    <a:p>
                      <a:pPr marL="0" marR="0">
                        <a:lnSpc>
                          <a:spcPct val="107000"/>
                        </a:lnSpc>
                        <a:spcBef>
                          <a:spcPts val="0"/>
                        </a:spcBef>
                        <a:spcAft>
                          <a:spcPts val="0"/>
                        </a:spcAft>
                      </a:pPr>
                      <a:r>
                        <a:rPr lang="en-US" sz="800">
                          <a:effectLst/>
                        </a:rPr>
                        <a:t>Express Pack?</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a:effectLst/>
                        </a:rPr>
                        <a: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800" dirty="0">
                          <a:effectLst/>
                        </a:rPr>
                        <a:t>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60609225"/>
                  </a:ext>
                </a:extLst>
              </a:tr>
            </a:tbl>
          </a:graphicData>
        </a:graphic>
      </p:graphicFrame>
      <p:graphicFrame>
        <p:nvGraphicFramePr>
          <p:cNvPr id="5" name="Table 4">
            <a:extLst>
              <a:ext uri="{FF2B5EF4-FFF2-40B4-BE49-F238E27FC236}">
                <a16:creationId xmlns:a16="http://schemas.microsoft.com/office/drawing/2014/main" xmlns="" id="{72977134-21CB-45F7-959C-75BFF3588C9F}"/>
              </a:ext>
            </a:extLst>
          </p:cNvPr>
          <p:cNvGraphicFramePr>
            <a:graphicFrameLocks noGrp="1"/>
          </p:cNvGraphicFramePr>
          <p:nvPr>
            <p:extLst>
              <p:ext uri="{D42A27DB-BD31-4B8C-83A1-F6EECF244321}">
                <p14:modId xmlns:p14="http://schemas.microsoft.com/office/powerpoint/2010/main" val="2155240711"/>
              </p:ext>
            </p:extLst>
          </p:nvPr>
        </p:nvGraphicFramePr>
        <p:xfrm>
          <a:off x="4191000" y="1100137"/>
          <a:ext cx="3200400" cy="5137155"/>
        </p:xfrm>
        <a:graphic>
          <a:graphicData uri="http://schemas.openxmlformats.org/drawingml/2006/table">
            <a:tbl>
              <a:tblPr firstRow="1" firstCol="1" bandRow="1">
                <a:tableStyleId>{5C22544A-7EE6-4342-B048-85BDC9FD1C3A}</a:tableStyleId>
              </a:tblPr>
              <a:tblGrid>
                <a:gridCol w="1248937">
                  <a:extLst>
                    <a:ext uri="{9D8B030D-6E8A-4147-A177-3AD203B41FA5}">
                      <a16:colId xmlns:a16="http://schemas.microsoft.com/office/drawing/2014/main" xmlns="" val="3379842194"/>
                    </a:ext>
                  </a:extLst>
                </a:gridCol>
                <a:gridCol w="702527">
                  <a:extLst>
                    <a:ext uri="{9D8B030D-6E8A-4147-A177-3AD203B41FA5}">
                      <a16:colId xmlns:a16="http://schemas.microsoft.com/office/drawing/2014/main" xmlns="" val="858324510"/>
                    </a:ext>
                  </a:extLst>
                </a:gridCol>
                <a:gridCol w="624468">
                  <a:extLst>
                    <a:ext uri="{9D8B030D-6E8A-4147-A177-3AD203B41FA5}">
                      <a16:colId xmlns:a16="http://schemas.microsoft.com/office/drawing/2014/main" xmlns="" val="1162224737"/>
                    </a:ext>
                  </a:extLst>
                </a:gridCol>
                <a:gridCol w="624468">
                  <a:extLst>
                    <a:ext uri="{9D8B030D-6E8A-4147-A177-3AD203B41FA5}">
                      <a16:colId xmlns:a16="http://schemas.microsoft.com/office/drawing/2014/main" xmlns="" val="2944191707"/>
                    </a:ext>
                  </a:extLst>
                </a:gridCol>
              </a:tblGrid>
              <a:tr h="328210">
                <a:tc>
                  <a:txBody>
                    <a:bodyPr/>
                    <a:lstStyle/>
                    <a:p>
                      <a:pPr marL="0" marR="0">
                        <a:lnSpc>
                          <a:spcPct val="107000"/>
                        </a:lnSpc>
                        <a:spcBef>
                          <a:spcPts val="0"/>
                        </a:spcBef>
                        <a:spcAft>
                          <a:spcPts val="0"/>
                        </a:spcAft>
                      </a:pPr>
                      <a:r>
                        <a:rPr lang="en-US" sz="900" dirty="0">
                          <a:effectLst/>
                        </a:rPr>
                        <a:t>IBM Tier Equivalent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Tier 1/Tier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Tier 2/3/ Archive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Tier 3/Tier 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62761161"/>
                  </a:ext>
                </a:extLst>
              </a:tr>
              <a:tr h="733895">
                <a:tc>
                  <a:txBody>
                    <a:bodyPr/>
                    <a:lstStyle/>
                    <a:p>
                      <a:pPr marL="0" marR="0">
                        <a:lnSpc>
                          <a:spcPct val="107000"/>
                        </a:lnSpc>
                        <a:spcBef>
                          <a:spcPts val="0"/>
                        </a:spcBef>
                        <a:spcAft>
                          <a:spcPts val="0"/>
                        </a:spcAft>
                      </a:pPr>
                      <a:r>
                        <a:rPr lang="en-US" sz="900">
                          <a:effectLst/>
                        </a:rPr>
                        <a:t>NetApp Platform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solidFill>
                            <a:srgbClr val="FF0000"/>
                          </a:solidFill>
                          <a:effectLst/>
                        </a:rPr>
                        <a:t>FAS8200 (HA Pair)</a:t>
                      </a:r>
                      <a:endPar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solidFill>
                            <a:srgbClr val="FF0000"/>
                          </a:solidFill>
                          <a:effectLst/>
                        </a:rPr>
                        <a:t>FAS9000 (HA Pair)</a:t>
                      </a:r>
                    </a:p>
                    <a:p>
                      <a:pPr marL="0" marR="0" algn="ctr">
                        <a:lnSpc>
                          <a:spcPct val="107000"/>
                        </a:lnSpc>
                        <a:spcBef>
                          <a:spcPts val="0"/>
                        </a:spcBef>
                        <a:spcAft>
                          <a:spcPts val="0"/>
                        </a:spcAft>
                      </a:pPr>
                      <a:r>
                        <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Requires approval</a:t>
                      </a:r>
                    </a:p>
                  </a:txBody>
                  <a:tcPr marL="68580" marR="68580" marT="0" marB="0"/>
                </a:tc>
                <a:tc>
                  <a:txBody>
                    <a:bodyPr/>
                    <a:lstStyle/>
                    <a:p>
                      <a:pPr marL="0" marR="0" algn="ctr">
                        <a:lnSpc>
                          <a:spcPct val="107000"/>
                        </a:lnSpc>
                        <a:spcBef>
                          <a:spcPts val="0"/>
                        </a:spcBef>
                        <a:spcAft>
                          <a:spcPts val="0"/>
                        </a:spcAft>
                      </a:pPr>
                      <a:r>
                        <a:rPr lang="en-US" sz="900" dirty="0">
                          <a:solidFill>
                            <a:srgbClr val="FF0000"/>
                          </a:solidFill>
                          <a:effectLst/>
                        </a:rPr>
                        <a:t>FAS8200 (HA Pair)</a:t>
                      </a:r>
                      <a:endPar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36703898"/>
                  </a:ext>
                </a:extLst>
              </a:tr>
              <a:tr h="440337">
                <a:tc>
                  <a:txBody>
                    <a:bodyPr/>
                    <a:lstStyle/>
                    <a:p>
                      <a:pPr marL="0" marR="0">
                        <a:lnSpc>
                          <a:spcPct val="107000"/>
                        </a:lnSpc>
                        <a:spcBef>
                          <a:spcPts val="0"/>
                        </a:spcBef>
                        <a:spcAft>
                          <a:spcPts val="0"/>
                        </a:spcAft>
                      </a:pPr>
                      <a:r>
                        <a:rPr lang="en-US" sz="900">
                          <a:effectLst/>
                        </a:rPr>
                        <a:t>Disk Configuration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48 X 1.2TB SAS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60 X 10TB SATA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 X 4TB SATA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09056794"/>
                  </a:ext>
                </a:extLst>
              </a:tr>
              <a:tr h="211478">
                <a:tc>
                  <a:txBody>
                    <a:bodyPr/>
                    <a:lstStyle/>
                    <a:p>
                      <a:pPr marL="0" marR="0">
                        <a:lnSpc>
                          <a:spcPct val="107000"/>
                        </a:lnSpc>
                        <a:spcBef>
                          <a:spcPts val="0"/>
                        </a:spcBef>
                        <a:spcAft>
                          <a:spcPts val="0"/>
                        </a:spcAft>
                      </a:pPr>
                      <a:r>
                        <a:rPr lang="en-US" sz="900" dirty="0">
                          <a:effectLst/>
                        </a:rPr>
                        <a:t>Disk Type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72078068"/>
                  </a:ext>
                </a:extLst>
              </a:tr>
              <a:tr h="293558">
                <a:tc>
                  <a:txBody>
                    <a:bodyPr/>
                    <a:lstStyle/>
                    <a:p>
                      <a:pPr marL="0" marR="0">
                        <a:lnSpc>
                          <a:spcPct val="107000"/>
                        </a:lnSpc>
                        <a:spcBef>
                          <a:spcPts val="0"/>
                        </a:spcBef>
                        <a:spcAft>
                          <a:spcPts val="0"/>
                        </a:spcAft>
                      </a:pPr>
                      <a:r>
                        <a:rPr lang="en-US" sz="900">
                          <a:effectLst/>
                        </a:rPr>
                        <a:t>Usable Capacity (TiB)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33.3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352.1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32.7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68507498"/>
                  </a:ext>
                </a:extLst>
              </a:tr>
              <a:tr h="293558">
                <a:tc>
                  <a:txBody>
                    <a:bodyPr/>
                    <a:lstStyle/>
                    <a:p>
                      <a:pPr marL="0" marR="0">
                        <a:lnSpc>
                          <a:spcPct val="107000"/>
                        </a:lnSpc>
                        <a:spcBef>
                          <a:spcPts val="0"/>
                        </a:spcBef>
                        <a:spcAft>
                          <a:spcPts val="0"/>
                        </a:spcAft>
                      </a:pPr>
                      <a:r>
                        <a:rPr lang="en-US" sz="900">
                          <a:effectLst/>
                        </a:rPr>
                        <a:t>Effective Capacity (TiB)**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66.6 - 166.5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704.2 - 1760.5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65.4 - 163.5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36393964"/>
                  </a:ext>
                </a:extLst>
              </a:tr>
              <a:tr h="211478">
                <a:tc>
                  <a:txBody>
                    <a:bodyPr/>
                    <a:lstStyle/>
                    <a:p>
                      <a:pPr marL="0" marR="0">
                        <a:lnSpc>
                          <a:spcPct val="107000"/>
                        </a:lnSpc>
                        <a:spcBef>
                          <a:spcPts val="0"/>
                        </a:spcBef>
                        <a:spcAft>
                          <a:spcPts val="0"/>
                        </a:spcAft>
                      </a:pPr>
                      <a:r>
                        <a:rPr lang="en-US" sz="900">
                          <a:effectLst/>
                        </a:rPr>
                        <a:t>$$$/EffectGB (2:1)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98581930"/>
                  </a:ext>
                </a:extLst>
              </a:tr>
              <a:tr h="293558">
                <a:tc>
                  <a:txBody>
                    <a:bodyPr/>
                    <a:lstStyle/>
                    <a:p>
                      <a:pPr marL="0" marR="0">
                        <a:lnSpc>
                          <a:spcPct val="107000"/>
                        </a:lnSpc>
                        <a:spcBef>
                          <a:spcPts val="0"/>
                        </a:spcBef>
                        <a:spcAft>
                          <a:spcPts val="0"/>
                        </a:spcAft>
                      </a:pPr>
                      <a:r>
                        <a:rPr lang="en-US" sz="900">
                          <a:effectLst/>
                        </a:rPr>
                        <a:t>Base/Max IOPS***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32K/320K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20K/179K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16K/160K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73241192"/>
                  </a:ext>
                </a:extLst>
              </a:tr>
              <a:tr h="211478">
                <a:tc>
                  <a:txBody>
                    <a:bodyPr/>
                    <a:lstStyle/>
                    <a:p>
                      <a:pPr marL="0" marR="0">
                        <a:lnSpc>
                          <a:spcPct val="107000"/>
                        </a:lnSpc>
                        <a:spcBef>
                          <a:spcPts val="0"/>
                        </a:spcBef>
                        <a:spcAft>
                          <a:spcPts val="0"/>
                        </a:spcAft>
                      </a:pPr>
                      <a:r>
                        <a:rPr lang="en-US" sz="900">
                          <a:effectLst/>
                        </a:rPr>
                        <a:t>Rack Units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92281894"/>
                  </a:ext>
                </a:extLst>
              </a:tr>
              <a:tr h="293558">
                <a:tc>
                  <a:txBody>
                    <a:bodyPr/>
                    <a:lstStyle/>
                    <a:p>
                      <a:pPr marL="0" marR="0">
                        <a:lnSpc>
                          <a:spcPct val="107000"/>
                        </a:lnSpc>
                        <a:spcBef>
                          <a:spcPts val="0"/>
                        </a:spcBef>
                        <a:spcAft>
                          <a:spcPts val="0"/>
                        </a:spcAft>
                      </a:pPr>
                      <a:r>
                        <a:rPr lang="en-US" sz="900">
                          <a:effectLst/>
                        </a:rPr>
                        <a:t>Supported Disk Type(s)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SATA/SAS/SSD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SATA/SAS/SSD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SATA/SAS/SSD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0446774"/>
                  </a:ext>
                </a:extLst>
              </a:tr>
              <a:tr h="733895">
                <a:tc>
                  <a:txBody>
                    <a:bodyPr/>
                    <a:lstStyle/>
                    <a:p>
                      <a:pPr marL="0" marR="0">
                        <a:lnSpc>
                          <a:spcPct val="107000"/>
                        </a:lnSpc>
                        <a:spcBef>
                          <a:spcPts val="0"/>
                        </a:spcBef>
                        <a:spcAft>
                          <a:spcPts val="0"/>
                        </a:spcAft>
                      </a:pPr>
                      <a:r>
                        <a:rPr lang="en-US" sz="900" dirty="0">
                          <a:effectLst/>
                        </a:rPr>
                        <a:t>Onboard </a:t>
                      </a:r>
                      <a:r>
                        <a:rPr lang="en-US" sz="900" dirty="0" err="1">
                          <a:effectLst/>
                        </a:rPr>
                        <a:t>FlashCache</a:t>
                      </a:r>
                      <a:r>
                        <a:rPr lang="en-US" sz="900" dirty="0">
                          <a:effectLst/>
                        </a:rPr>
                        <a:t> (</a:t>
                      </a:r>
                      <a:r>
                        <a:rPr lang="en-US" sz="900" dirty="0" err="1">
                          <a:effectLst/>
                        </a:rPr>
                        <a:t>NVMe</a:t>
                      </a:r>
                      <a:r>
                        <a:rPr lang="en-US" sz="900" dirty="0">
                          <a:effectLst/>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 TB included 4 TB maximum"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"4 TB included 16 TB maximum"</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 TB Included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1888345"/>
                  </a:ext>
                </a:extLst>
              </a:tr>
              <a:tr h="293558">
                <a:tc>
                  <a:txBody>
                    <a:bodyPr/>
                    <a:lstStyle/>
                    <a:p>
                      <a:pPr marL="0" marR="0">
                        <a:lnSpc>
                          <a:spcPct val="107000"/>
                        </a:lnSpc>
                        <a:spcBef>
                          <a:spcPts val="0"/>
                        </a:spcBef>
                        <a:spcAft>
                          <a:spcPts val="0"/>
                        </a:spcAft>
                      </a:pPr>
                      <a:r>
                        <a:rPr lang="en-US" sz="900">
                          <a:effectLst/>
                        </a:rPr>
                        <a:t>Max Nodes/Cluster (NAS/SAN)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38342399"/>
                  </a:ext>
                </a:extLst>
              </a:tr>
              <a:tr h="293558">
                <a:tc>
                  <a:txBody>
                    <a:bodyPr/>
                    <a:lstStyle/>
                    <a:p>
                      <a:pPr marL="0" marR="0">
                        <a:lnSpc>
                          <a:spcPct val="107000"/>
                        </a:lnSpc>
                        <a:spcBef>
                          <a:spcPts val="0"/>
                        </a:spcBef>
                        <a:spcAft>
                          <a:spcPts val="0"/>
                        </a:spcAft>
                      </a:pPr>
                      <a:r>
                        <a:rPr lang="en-US" sz="900">
                          <a:effectLst/>
                        </a:rPr>
                        <a:t>" Max Capacity(HA Pair)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7.3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14.4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7.3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98693578"/>
                  </a:ext>
                </a:extLst>
              </a:tr>
              <a:tr h="293558">
                <a:tc>
                  <a:txBody>
                    <a:bodyPr/>
                    <a:lstStyle/>
                    <a:p>
                      <a:pPr marL="0" marR="0">
                        <a:lnSpc>
                          <a:spcPct val="107000"/>
                        </a:lnSpc>
                        <a:spcBef>
                          <a:spcPts val="0"/>
                        </a:spcBef>
                        <a:spcAft>
                          <a:spcPts val="0"/>
                        </a:spcAft>
                      </a:pPr>
                      <a:r>
                        <a:rPr lang="en-US" sz="900">
                          <a:effectLst/>
                        </a:rPr>
                        <a:t>"Max Capacity(Cluster)"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175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346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175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54560974"/>
                  </a:ext>
                </a:extLst>
              </a:tr>
              <a:tr h="211478">
                <a:tc>
                  <a:txBody>
                    <a:bodyPr/>
                    <a:lstStyle/>
                    <a:p>
                      <a:pPr marL="0" marR="0">
                        <a:lnSpc>
                          <a:spcPct val="107000"/>
                        </a:lnSpc>
                        <a:spcBef>
                          <a:spcPts val="0"/>
                        </a:spcBef>
                        <a:spcAft>
                          <a:spcPts val="0"/>
                        </a:spcAft>
                      </a:pPr>
                      <a:r>
                        <a:rPr lang="en-US" sz="900">
                          <a:effectLst/>
                        </a:rPr>
                        <a:t>Express Pack?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85702748"/>
                  </a:ext>
                </a:extLst>
              </a:tr>
            </a:tbl>
          </a:graphicData>
        </a:graphic>
      </p:graphicFrame>
      <p:graphicFrame>
        <p:nvGraphicFramePr>
          <p:cNvPr id="6" name="Table 5">
            <a:extLst>
              <a:ext uri="{FF2B5EF4-FFF2-40B4-BE49-F238E27FC236}">
                <a16:creationId xmlns:a16="http://schemas.microsoft.com/office/drawing/2014/main" xmlns="" id="{7ADA0B8B-BF48-463A-80D8-878D9D69691A}"/>
              </a:ext>
            </a:extLst>
          </p:cNvPr>
          <p:cNvGraphicFramePr>
            <a:graphicFrameLocks noGrp="1"/>
          </p:cNvGraphicFramePr>
          <p:nvPr>
            <p:extLst>
              <p:ext uri="{D42A27DB-BD31-4B8C-83A1-F6EECF244321}">
                <p14:modId xmlns:p14="http://schemas.microsoft.com/office/powerpoint/2010/main" val="4150082594"/>
              </p:ext>
            </p:extLst>
          </p:nvPr>
        </p:nvGraphicFramePr>
        <p:xfrm>
          <a:off x="7391400" y="1103311"/>
          <a:ext cx="3276600" cy="5268910"/>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xmlns="" val="796426045"/>
                    </a:ext>
                  </a:extLst>
                </a:gridCol>
                <a:gridCol w="762000">
                  <a:extLst>
                    <a:ext uri="{9D8B030D-6E8A-4147-A177-3AD203B41FA5}">
                      <a16:colId xmlns:a16="http://schemas.microsoft.com/office/drawing/2014/main" xmlns="" val="3991548449"/>
                    </a:ext>
                  </a:extLst>
                </a:gridCol>
                <a:gridCol w="685800">
                  <a:extLst>
                    <a:ext uri="{9D8B030D-6E8A-4147-A177-3AD203B41FA5}">
                      <a16:colId xmlns:a16="http://schemas.microsoft.com/office/drawing/2014/main" xmlns="" val="2621251703"/>
                    </a:ext>
                  </a:extLst>
                </a:gridCol>
                <a:gridCol w="685800">
                  <a:extLst>
                    <a:ext uri="{9D8B030D-6E8A-4147-A177-3AD203B41FA5}">
                      <a16:colId xmlns:a16="http://schemas.microsoft.com/office/drawing/2014/main" xmlns="" val="252709649"/>
                    </a:ext>
                  </a:extLst>
                </a:gridCol>
              </a:tblGrid>
              <a:tr h="293519">
                <a:tc>
                  <a:txBody>
                    <a:bodyPr/>
                    <a:lstStyle/>
                    <a:p>
                      <a:pPr marL="0" marR="0">
                        <a:lnSpc>
                          <a:spcPct val="107000"/>
                        </a:lnSpc>
                        <a:spcBef>
                          <a:spcPts val="0"/>
                        </a:spcBef>
                        <a:spcAft>
                          <a:spcPts val="0"/>
                        </a:spcAft>
                      </a:pPr>
                      <a:r>
                        <a:rPr lang="en-US" sz="900" dirty="0">
                          <a:effectLst/>
                        </a:rPr>
                        <a:t>IBM Tier Equivalent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Tier 0/1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Tier 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Tier 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2839537"/>
                  </a:ext>
                </a:extLst>
              </a:tr>
              <a:tr h="530769">
                <a:tc>
                  <a:txBody>
                    <a:bodyPr/>
                    <a:lstStyle/>
                    <a:p>
                      <a:pPr marL="0" marR="0">
                        <a:lnSpc>
                          <a:spcPct val="107000"/>
                        </a:lnSpc>
                        <a:spcBef>
                          <a:spcPts val="0"/>
                        </a:spcBef>
                        <a:spcAft>
                          <a:spcPts val="0"/>
                        </a:spcAft>
                      </a:pPr>
                      <a:r>
                        <a:rPr lang="en-US" sz="900">
                          <a:effectLst/>
                        </a:rPr>
                        <a:t>NetApp Platform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solidFill>
                            <a:schemeClr val="tx1"/>
                          </a:solidFill>
                          <a:effectLst/>
                        </a:rPr>
                        <a:t>AFF A200 (HA Pair)</a:t>
                      </a:r>
                    </a:p>
                    <a:p>
                      <a:pPr marL="0" marR="0" algn="ctr">
                        <a:lnSpc>
                          <a:spcPct val="107000"/>
                        </a:lnSpc>
                        <a:spcBef>
                          <a:spcPts val="0"/>
                        </a:spcBef>
                        <a:spcAft>
                          <a:spcPts val="0"/>
                        </a:spcAft>
                      </a:pPr>
                      <a:r>
                        <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 PCI Slots</a:t>
                      </a:r>
                    </a:p>
                  </a:txBody>
                  <a:tcPr marL="68580" marR="68580" marT="0" marB="0"/>
                </a:tc>
                <a:tc>
                  <a:txBody>
                    <a:bodyPr/>
                    <a:lstStyle/>
                    <a:p>
                      <a:pPr marL="0" marR="0" algn="ctr">
                        <a:lnSpc>
                          <a:spcPct val="107000"/>
                        </a:lnSpc>
                        <a:spcBef>
                          <a:spcPts val="0"/>
                        </a:spcBef>
                        <a:spcAft>
                          <a:spcPts val="0"/>
                        </a:spcAft>
                      </a:pPr>
                      <a:r>
                        <a:rPr lang="en-US" sz="900" dirty="0">
                          <a:solidFill>
                            <a:srgbClr val="FF0000"/>
                          </a:solidFill>
                          <a:effectLst/>
                        </a:rPr>
                        <a:t>AFF A300 (HA Pair)</a:t>
                      </a:r>
                      <a:endPar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solidFill>
                            <a:srgbClr val="FF0000"/>
                          </a:solidFill>
                          <a:effectLst/>
                        </a:rPr>
                        <a:t>AFF A700S (HA Pair)</a:t>
                      </a:r>
                      <a:endParaRPr lang="en-US"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96513562"/>
                  </a:ext>
                </a:extLst>
              </a:tr>
              <a:tr h="440279">
                <a:tc>
                  <a:txBody>
                    <a:bodyPr/>
                    <a:lstStyle/>
                    <a:p>
                      <a:pPr marL="0" marR="0">
                        <a:lnSpc>
                          <a:spcPct val="107000"/>
                        </a:lnSpc>
                        <a:spcBef>
                          <a:spcPts val="0"/>
                        </a:spcBef>
                        <a:spcAft>
                          <a:spcPts val="0"/>
                        </a:spcAft>
                      </a:pPr>
                      <a:r>
                        <a:rPr lang="en-US" sz="900">
                          <a:effectLst/>
                        </a:rPr>
                        <a:t>Disk Configuration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12 X 960 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12 X 3.8TB 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 X 3.8TB 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60918257"/>
                  </a:ext>
                </a:extLst>
              </a:tr>
              <a:tr h="258544">
                <a:tc>
                  <a:txBody>
                    <a:bodyPr/>
                    <a:lstStyle/>
                    <a:p>
                      <a:pPr marL="0" marR="0">
                        <a:lnSpc>
                          <a:spcPct val="107000"/>
                        </a:lnSpc>
                        <a:spcBef>
                          <a:spcPts val="0"/>
                        </a:spcBef>
                        <a:spcAft>
                          <a:spcPts val="0"/>
                        </a:spcAft>
                      </a:pPr>
                      <a:r>
                        <a:rPr lang="en-US" sz="900" dirty="0">
                          <a:effectLst/>
                        </a:rPr>
                        <a:t>Disk Type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45473519"/>
                  </a:ext>
                </a:extLst>
              </a:tr>
              <a:tr h="293519">
                <a:tc>
                  <a:txBody>
                    <a:bodyPr/>
                    <a:lstStyle/>
                    <a:p>
                      <a:pPr marL="0" marR="0">
                        <a:lnSpc>
                          <a:spcPct val="107000"/>
                        </a:lnSpc>
                        <a:spcBef>
                          <a:spcPts val="0"/>
                        </a:spcBef>
                        <a:spcAft>
                          <a:spcPts val="0"/>
                        </a:spcAft>
                      </a:pPr>
                      <a:r>
                        <a:rPr lang="en-US" sz="900">
                          <a:effectLst/>
                        </a:rPr>
                        <a:t>Usable Capacity (TiB)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5.9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27.2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63.3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97688754"/>
                  </a:ext>
                </a:extLst>
              </a:tr>
              <a:tr h="293519">
                <a:tc>
                  <a:txBody>
                    <a:bodyPr/>
                    <a:lstStyle/>
                    <a:p>
                      <a:pPr marL="0" marR="0">
                        <a:lnSpc>
                          <a:spcPct val="107000"/>
                        </a:lnSpc>
                        <a:spcBef>
                          <a:spcPts val="0"/>
                        </a:spcBef>
                        <a:spcAft>
                          <a:spcPts val="0"/>
                        </a:spcAft>
                      </a:pPr>
                      <a:r>
                        <a:rPr lang="en-US" sz="900">
                          <a:effectLst/>
                        </a:rPr>
                        <a:t>Effective Capacity (TiB)**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11.8 - 29.5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54.4 – 136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126.6 - 316.5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88600253"/>
                  </a:ext>
                </a:extLst>
              </a:tr>
              <a:tr h="293519">
                <a:tc>
                  <a:txBody>
                    <a:bodyPr/>
                    <a:lstStyle/>
                    <a:p>
                      <a:pPr marL="0" marR="0">
                        <a:lnSpc>
                          <a:spcPct val="107000"/>
                        </a:lnSpc>
                        <a:spcBef>
                          <a:spcPts val="0"/>
                        </a:spcBef>
                        <a:spcAft>
                          <a:spcPts val="0"/>
                        </a:spcAft>
                      </a:pPr>
                      <a:r>
                        <a:rPr lang="en-US" sz="900">
                          <a:effectLst/>
                        </a:rPr>
                        <a:t>$$$/EffectGB (2:1)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29735339"/>
                  </a:ext>
                </a:extLst>
              </a:tr>
              <a:tr h="293519">
                <a:tc>
                  <a:txBody>
                    <a:bodyPr/>
                    <a:lstStyle/>
                    <a:p>
                      <a:pPr marL="0" marR="0">
                        <a:lnSpc>
                          <a:spcPct val="107000"/>
                        </a:lnSpc>
                        <a:spcBef>
                          <a:spcPts val="0"/>
                        </a:spcBef>
                        <a:spcAft>
                          <a:spcPts val="0"/>
                        </a:spcAft>
                      </a:pPr>
                      <a:r>
                        <a:rPr lang="en-US" sz="900">
                          <a:effectLst/>
                        </a:rPr>
                        <a:t>Base/Max IOPS***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156K/156K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68K/295K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366K/1.8M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94851893"/>
                  </a:ext>
                </a:extLst>
              </a:tr>
              <a:tr h="258544">
                <a:tc>
                  <a:txBody>
                    <a:bodyPr/>
                    <a:lstStyle/>
                    <a:p>
                      <a:pPr marL="0" marR="0">
                        <a:lnSpc>
                          <a:spcPct val="107000"/>
                        </a:lnSpc>
                        <a:spcBef>
                          <a:spcPts val="0"/>
                        </a:spcBef>
                        <a:spcAft>
                          <a:spcPts val="0"/>
                        </a:spcAft>
                      </a:pPr>
                      <a:r>
                        <a:rPr lang="en-US" sz="900">
                          <a:effectLst/>
                        </a:rPr>
                        <a:t>Rack Units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47476556"/>
                  </a:ext>
                </a:extLst>
              </a:tr>
              <a:tr h="293519">
                <a:tc>
                  <a:txBody>
                    <a:bodyPr/>
                    <a:lstStyle/>
                    <a:p>
                      <a:pPr marL="0" marR="0">
                        <a:lnSpc>
                          <a:spcPct val="107000"/>
                        </a:lnSpc>
                        <a:spcBef>
                          <a:spcPts val="0"/>
                        </a:spcBef>
                        <a:spcAft>
                          <a:spcPts val="0"/>
                        </a:spcAft>
                      </a:pPr>
                      <a:r>
                        <a:rPr lang="en-US" sz="900">
                          <a:effectLst/>
                        </a:rPr>
                        <a:t>Supported Disk Type(s)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SSD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36414619"/>
                  </a:ext>
                </a:extLst>
              </a:tr>
              <a:tr h="440279">
                <a:tc>
                  <a:txBody>
                    <a:bodyPr/>
                    <a:lstStyle/>
                    <a:p>
                      <a:pPr marL="0" marR="0">
                        <a:lnSpc>
                          <a:spcPct val="107000"/>
                        </a:lnSpc>
                        <a:spcBef>
                          <a:spcPts val="0"/>
                        </a:spcBef>
                        <a:spcAft>
                          <a:spcPts val="0"/>
                        </a:spcAft>
                      </a:pPr>
                      <a:r>
                        <a:rPr lang="en-US" sz="900">
                          <a:effectLst/>
                        </a:rPr>
                        <a:t>Onboard FlashCache (NVMe)*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N/A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N/A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N/A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69925820"/>
                  </a:ext>
                </a:extLst>
              </a:tr>
              <a:tr h="440279">
                <a:tc>
                  <a:txBody>
                    <a:bodyPr/>
                    <a:lstStyle/>
                    <a:p>
                      <a:pPr marL="0" marR="0">
                        <a:lnSpc>
                          <a:spcPct val="107000"/>
                        </a:lnSpc>
                        <a:spcBef>
                          <a:spcPts val="0"/>
                        </a:spcBef>
                        <a:spcAft>
                          <a:spcPts val="0"/>
                        </a:spcAft>
                      </a:pPr>
                      <a:r>
                        <a:rPr lang="en-US" sz="900" dirty="0">
                          <a:effectLst/>
                        </a:rPr>
                        <a:t>Max Nodes/Cluster (NAS/SAN)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8/8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24/12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30701794"/>
                  </a:ext>
                </a:extLst>
              </a:tr>
              <a:tr h="440279">
                <a:tc>
                  <a:txBody>
                    <a:bodyPr/>
                    <a:lstStyle/>
                    <a:p>
                      <a:pPr marL="0" marR="0">
                        <a:lnSpc>
                          <a:spcPct val="107000"/>
                        </a:lnSpc>
                        <a:spcBef>
                          <a:spcPts val="0"/>
                        </a:spcBef>
                        <a:spcAft>
                          <a:spcPts val="0"/>
                        </a:spcAft>
                      </a:pPr>
                      <a:r>
                        <a:rPr lang="en-US" sz="900">
                          <a:effectLst/>
                        </a:rPr>
                        <a:t>" Max Capacity(HA Pair)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2.2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5.9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3.3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71823175"/>
                  </a:ext>
                </a:extLst>
              </a:tr>
              <a:tr h="440279">
                <a:tc>
                  <a:txBody>
                    <a:bodyPr/>
                    <a:lstStyle/>
                    <a:p>
                      <a:pPr marL="0" marR="0">
                        <a:lnSpc>
                          <a:spcPct val="107000"/>
                        </a:lnSpc>
                        <a:spcBef>
                          <a:spcPts val="0"/>
                        </a:spcBef>
                        <a:spcAft>
                          <a:spcPts val="0"/>
                        </a:spcAft>
                      </a:pPr>
                      <a:r>
                        <a:rPr lang="en-US" sz="900">
                          <a:effectLst/>
                        </a:rPr>
                        <a:t>"Max Capacity(Cluster)"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18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142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79 PB</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76945279"/>
                  </a:ext>
                </a:extLst>
              </a:tr>
              <a:tr h="258544">
                <a:tc>
                  <a:txBody>
                    <a:bodyPr/>
                    <a:lstStyle/>
                    <a:p>
                      <a:pPr marL="0" marR="0">
                        <a:lnSpc>
                          <a:spcPct val="107000"/>
                        </a:lnSpc>
                        <a:spcBef>
                          <a:spcPts val="0"/>
                        </a:spcBef>
                        <a:spcAft>
                          <a:spcPts val="0"/>
                        </a:spcAft>
                      </a:pPr>
                      <a:r>
                        <a:rPr lang="en-US" sz="900">
                          <a:effectLst/>
                        </a:rPr>
                        <a:t>Express Pack?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a:effectLst/>
                        </a:rPr>
                        <a: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900" dirty="0">
                          <a:effectLst/>
                        </a:rPr>
                        <a:t>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16685373"/>
                  </a:ext>
                </a:extLst>
              </a:tr>
            </a:tbl>
          </a:graphicData>
        </a:graphic>
      </p:graphicFrame>
      <p:sp>
        <p:nvSpPr>
          <p:cNvPr id="2" name="Arrow: Down 1">
            <a:extLst>
              <a:ext uri="{FF2B5EF4-FFF2-40B4-BE49-F238E27FC236}">
                <a16:creationId xmlns:a16="http://schemas.microsoft.com/office/drawing/2014/main" xmlns="" id="{3B06F362-7CB9-4FBC-AA04-8F753588B444}"/>
              </a:ext>
            </a:extLst>
          </p:cNvPr>
          <p:cNvSpPr/>
          <p:nvPr/>
        </p:nvSpPr>
        <p:spPr bwMode="auto">
          <a:xfrm>
            <a:off x="9372600" y="457200"/>
            <a:ext cx="457200" cy="64293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3" name="TextBox 2">
            <a:extLst>
              <a:ext uri="{FF2B5EF4-FFF2-40B4-BE49-F238E27FC236}">
                <a16:creationId xmlns:a16="http://schemas.microsoft.com/office/drawing/2014/main" xmlns="" id="{022B6C67-F096-4B8A-B258-27F2D0E63579}"/>
              </a:ext>
            </a:extLst>
          </p:cNvPr>
          <p:cNvSpPr txBox="1"/>
          <p:nvPr/>
        </p:nvSpPr>
        <p:spPr>
          <a:xfrm>
            <a:off x="9220200" y="673913"/>
            <a:ext cx="838200" cy="276999"/>
          </a:xfrm>
          <a:prstGeom prst="rect">
            <a:avLst/>
          </a:prstGeom>
          <a:noFill/>
        </p:spPr>
        <p:txBody>
          <a:bodyPr wrap="square" rtlCol="0">
            <a:spAutoFit/>
          </a:bodyPr>
          <a:lstStyle/>
          <a:p>
            <a:r>
              <a:rPr lang="en-US" sz="1200" dirty="0">
                <a:solidFill>
                  <a:srgbClr val="FF0000"/>
                </a:solidFill>
              </a:rPr>
              <a:t>Preferred</a:t>
            </a:r>
          </a:p>
        </p:txBody>
      </p:sp>
      <p:sp>
        <p:nvSpPr>
          <p:cNvPr id="8" name="Arrow: Down 7">
            <a:extLst>
              <a:ext uri="{FF2B5EF4-FFF2-40B4-BE49-F238E27FC236}">
                <a16:creationId xmlns:a16="http://schemas.microsoft.com/office/drawing/2014/main" xmlns="" id="{13C932B7-7EF4-43EE-91CA-46B255DB723C}"/>
              </a:ext>
            </a:extLst>
          </p:cNvPr>
          <p:cNvSpPr/>
          <p:nvPr/>
        </p:nvSpPr>
        <p:spPr bwMode="auto">
          <a:xfrm>
            <a:off x="5486400" y="490537"/>
            <a:ext cx="457200" cy="64293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9" name="TextBox 8">
            <a:extLst>
              <a:ext uri="{FF2B5EF4-FFF2-40B4-BE49-F238E27FC236}">
                <a16:creationId xmlns:a16="http://schemas.microsoft.com/office/drawing/2014/main" xmlns="" id="{E55BDA0D-4476-4598-AD83-06A87844D453}"/>
              </a:ext>
            </a:extLst>
          </p:cNvPr>
          <p:cNvSpPr txBox="1"/>
          <p:nvPr/>
        </p:nvSpPr>
        <p:spPr>
          <a:xfrm>
            <a:off x="5334000" y="707250"/>
            <a:ext cx="838200" cy="276999"/>
          </a:xfrm>
          <a:prstGeom prst="rect">
            <a:avLst/>
          </a:prstGeom>
          <a:noFill/>
        </p:spPr>
        <p:txBody>
          <a:bodyPr wrap="square" rtlCol="0">
            <a:spAutoFit/>
          </a:bodyPr>
          <a:lstStyle/>
          <a:p>
            <a:r>
              <a:rPr lang="en-US" sz="1200" dirty="0">
                <a:solidFill>
                  <a:srgbClr val="FF0000"/>
                </a:solidFill>
              </a:rPr>
              <a:t>Preferred</a:t>
            </a:r>
          </a:p>
        </p:txBody>
      </p:sp>
      <p:sp>
        <p:nvSpPr>
          <p:cNvPr id="7" name="Multiplication Sign 6">
            <a:extLst>
              <a:ext uri="{FF2B5EF4-FFF2-40B4-BE49-F238E27FC236}">
                <a16:creationId xmlns:a16="http://schemas.microsoft.com/office/drawing/2014/main" xmlns="" id="{61C51A50-2822-4B20-B4D9-7F39B3CFEBEA}"/>
              </a:ext>
            </a:extLst>
          </p:cNvPr>
          <p:cNvSpPr/>
          <p:nvPr/>
        </p:nvSpPr>
        <p:spPr bwMode="auto">
          <a:xfrm>
            <a:off x="8610600" y="1679576"/>
            <a:ext cx="685800" cy="5559425"/>
          </a:xfrm>
          <a:prstGeom prst="mathMultiply">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11" name="Arrow: Down 10">
            <a:extLst>
              <a:ext uri="{FF2B5EF4-FFF2-40B4-BE49-F238E27FC236}">
                <a16:creationId xmlns:a16="http://schemas.microsoft.com/office/drawing/2014/main" xmlns="" id="{D70C113E-4CC3-4B9F-BE3F-833ADC1E2EB9}"/>
              </a:ext>
            </a:extLst>
          </p:cNvPr>
          <p:cNvSpPr/>
          <p:nvPr/>
        </p:nvSpPr>
        <p:spPr bwMode="auto">
          <a:xfrm>
            <a:off x="6858000" y="490537"/>
            <a:ext cx="457200" cy="64293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Clr>
                <a:srgbClr val="000000"/>
              </a:buClr>
              <a:buSzPct val="100000"/>
            </a:pPr>
            <a:endParaRPr lang="en-US">
              <a:latin typeface="Arial" charset="0"/>
              <a:cs typeface="Arial" charset="0"/>
            </a:endParaRPr>
          </a:p>
        </p:txBody>
      </p:sp>
      <p:sp>
        <p:nvSpPr>
          <p:cNvPr id="12" name="TextBox 11">
            <a:extLst>
              <a:ext uri="{FF2B5EF4-FFF2-40B4-BE49-F238E27FC236}">
                <a16:creationId xmlns:a16="http://schemas.microsoft.com/office/drawing/2014/main" xmlns="" id="{206E0D10-C89B-4CAD-93F3-AE7F0B36B944}"/>
              </a:ext>
            </a:extLst>
          </p:cNvPr>
          <p:cNvSpPr txBox="1"/>
          <p:nvPr/>
        </p:nvSpPr>
        <p:spPr>
          <a:xfrm>
            <a:off x="6705600" y="707250"/>
            <a:ext cx="838200" cy="276999"/>
          </a:xfrm>
          <a:prstGeom prst="rect">
            <a:avLst/>
          </a:prstGeom>
          <a:noFill/>
        </p:spPr>
        <p:txBody>
          <a:bodyPr wrap="square" rtlCol="0">
            <a:spAutoFit/>
          </a:bodyPr>
          <a:lstStyle/>
          <a:p>
            <a:r>
              <a:rPr lang="en-US" sz="1200" dirty="0">
                <a:solidFill>
                  <a:srgbClr val="FF0000"/>
                </a:solidFill>
              </a:rPr>
              <a:t>Preferred</a:t>
            </a:r>
          </a:p>
        </p:txBody>
      </p:sp>
      <p:sp>
        <p:nvSpPr>
          <p:cNvPr id="10" name="Title 9">
            <a:extLst>
              <a:ext uri="{FF2B5EF4-FFF2-40B4-BE49-F238E27FC236}">
                <a16:creationId xmlns:a16="http://schemas.microsoft.com/office/drawing/2014/main" xmlns="" id="{FF4AEBB4-48E3-5244-9199-D08CB1447EA4}"/>
              </a:ext>
            </a:extLst>
          </p:cNvPr>
          <p:cNvSpPr>
            <a:spLocks noGrp="1"/>
          </p:cNvSpPr>
          <p:nvPr>
            <p:ph type="title"/>
          </p:nvPr>
        </p:nvSpPr>
        <p:spPr/>
        <p:txBody>
          <a:bodyPr/>
          <a:lstStyle/>
          <a:p>
            <a:r>
              <a:rPr lang="en-US" altLang="en-US" dirty="0"/>
              <a:t>Strategic Standard Building Blocks</a:t>
            </a:r>
            <a:br>
              <a:rPr lang="en-US" altLang="en-US" dirty="0"/>
            </a:br>
            <a:endParaRPr lang="en-US" dirty="0"/>
          </a:p>
        </p:txBody>
      </p:sp>
    </p:spTree>
    <p:extLst>
      <p:ext uri="{BB962C8B-B14F-4D97-AF65-F5344CB8AC3E}">
        <p14:creationId xmlns:p14="http://schemas.microsoft.com/office/powerpoint/2010/main" val="411935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CC050B6-62EB-C145-B346-103806E81AAD}"/>
              </a:ext>
            </a:extLst>
          </p:cNvPr>
          <p:cNvSpPr txBox="1">
            <a:spLocks/>
          </p:cNvSpPr>
          <p:nvPr/>
        </p:nvSpPr>
        <p:spPr bwMode="auto">
          <a:xfrm>
            <a:off x="1905000" y="6475677"/>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on premise - storage fabric</a:t>
            </a:r>
          </a:p>
        </p:txBody>
      </p:sp>
      <p:sp>
        <p:nvSpPr>
          <p:cNvPr id="2" name="Title 1">
            <a:extLst>
              <a:ext uri="{FF2B5EF4-FFF2-40B4-BE49-F238E27FC236}">
                <a16:creationId xmlns:a16="http://schemas.microsoft.com/office/drawing/2014/main" xmlns="" id="{DF00CF48-D56A-D643-9397-E6C07F170461}"/>
              </a:ext>
            </a:extLst>
          </p:cNvPr>
          <p:cNvSpPr>
            <a:spLocks noGrp="1"/>
          </p:cNvSpPr>
          <p:nvPr>
            <p:ph type="title"/>
          </p:nvPr>
        </p:nvSpPr>
        <p:spPr>
          <a:xfrm>
            <a:off x="101600" y="447674"/>
            <a:ext cx="11175999" cy="466726"/>
          </a:xfrm>
        </p:spPr>
        <p:txBody>
          <a:bodyPr/>
          <a:lstStyle/>
          <a:p>
            <a:r>
              <a:rPr lang="en-GB" dirty="0"/>
              <a:t>On Premise – ‘Storage Fabric’ Decision Tree</a:t>
            </a:r>
            <a:endParaRPr lang="en-US" dirty="0"/>
          </a:p>
        </p:txBody>
      </p:sp>
      <p:pic>
        <p:nvPicPr>
          <p:cNvPr id="3" name="Picture 2">
            <a:extLst>
              <a:ext uri="{FF2B5EF4-FFF2-40B4-BE49-F238E27FC236}">
                <a16:creationId xmlns:a16="http://schemas.microsoft.com/office/drawing/2014/main" xmlns="" id="{F832EC5A-4381-4049-BB8D-D16C3E24EFDA}"/>
              </a:ext>
            </a:extLst>
          </p:cNvPr>
          <p:cNvPicPr>
            <a:picLocks noChangeAspect="1"/>
          </p:cNvPicPr>
          <p:nvPr/>
        </p:nvPicPr>
        <p:blipFill>
          <a:blip r:embed="rId2"/>
          <a:stretch>
            <a:fillRect/>
          </a:stretch>
        </p:blipFill>
        <p:spPr>
          <a:xfrm>
            <a:off x="-152400" y="685800"/>
            <a:ext cx="12530666" cy="5638800"/>
          </a:xfrm>
          <a:prstGeom prst="rect">
            <a:avLst/>
          </a:prstGeom>
        </p:spPr>
      </p:pic>
      <p:sp>
        <p:nvSpPr>
          <p:cNvPr id="5" name="Text Box 36">
            <a:extLst>
              <a:ext uri="{FF2B5EF4-FFF2-40B4-BE49-F238E27FC236}">
                <a16:creationId xmlns:a16="http://schemas.microsoft.com/office/drawing/2014/main" xmlns="" id="{FA9D5719-0530-E744-A440-2E11B1B9C307}"/>
              </a:ext>
            </a:extLst>
          </p:cNvPr>
          <p:cNvSpPr txBox="1">
            <a:spLocks noChangeArrowheads="1"/>
          </p:cNvSpPr>
          <p:nvPr/>
        </p:nvSpPr>
        <p:spPr bwMode="auto">
          <a:xfrm>
            <a:off x="6019800" y="5562600"/>
            <a:ext cx="3036557" cy="307777"/>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See Slide 61 – 62 for contact details</a:t>
            </a:r>
            <a:endParaRPr lang="en-US" altLang="en-US" sz="1400" dirty="0">
              <a:solidFill>
                <a:srgbClr val="000000"/>
              </a:solidFill>
            </a:endParaRPr>
          </a:p>
        </p:txBody>
      </p:sp>
    </p:spTree>
    <p:extLst>
      <p:ext uri="{BB962C8B-B14F-4D97-AF65-F5344CB8AC3E}">
        <p14:creationId xmlns:p14="http://schemas.microsoft.com/office/powerpoint/2010/main" val="1801195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IBM </a:t>
            </a:r>
            <a:r>
              <a:rPr lang="en-US" dirty="0" err="1"/>
              <a:t>MainFrame</a:t>
            </a:r>
            <a:r>
              <a:rPr lang="en-US" dirty="0"/>
              <a:t> Building Blocks</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2006453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2209800" y="1295400"/>
            <a:ext cx="3276600" cy="914400"/>
          </a:xfrm>
          <a:prstGeom prst="cube">
            <a:avLst>
              <a:gd name="adj" fmla="val 25000"/>
            </a:avLst>
          </a:pr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900" dirty="0">
                <a:solidFill>
                  <a:srgbClr val="000000"/>
                </a:solidFill>
              </a:rPr>
              <a:t>Raid6 on DS8884</a:t>
            </a:r>
          </a:p>
          <a:p>
            <a:pPr>
              <a:defRPr/>
            </a:pPr>
            <a:r>
              <a:rPr lang="en-US" altLang="x-none" sz="900" dirty="0">
                <a:solidFill>
                  <a:srgbClr val="000000"/>
                </a:solidFill>
              </a:rPr>
              <a:t>600 gig 10K FC drives</a:t>
            </a:r>
          </a:p>
          <a:p>
            <a:pPr>
              <a:defRPr/>
            </a:pPr>
            <a:r>
              <a:rPr lang="en-US" altLang="x-none" sz="900" dirty="0">
                <a:solidFill>
                  <a:srgbClr val="000000"/>
                </a:solidFill>
              </a:rPr>
              <a:t>SSD/Flash as need to satisfy performance requirements</a:t>
            </a:r>
          </a:p>
          <a:p>
            <a:pPr>
              <a:defRPr/>
            </a:pPr>
            <a:r>
              <a:rPr lang="en-US" altLang="x-none" sz="900" dirty="0">
                <a:solidFill>
                  <a:srgbClr val="000000"/>
                </a:solidFill>
              </a:rPr>
              <a:t>128 gig cache</a:t>
            </a:r>
          </a:p>
        </p:txBody>
      </p:sp>
      <p:sp>
        <p:nvSpPr>
          <p:cNvPr id="38915" name="AutoShape 3"/>
          <p:cNvSpPr>
            <a:spLocks noChangeArrowheads="1"/>
          </p:cNvSpPr>
          <p:nvPr/>
        </p:nvSpPr>
        <p:spPr bwMode="auto">
          <a:xfrm>
            <a:off x="3578225" y="2286001"/>
            <a:ext cx="3657600" cy="962025"/>
          </a:xfrm>
          <a:prstGeom prst="cube">
            <a:avLst>
              <a:gd name="adj" fmla="val 25000"/>
            </a:avLst>
          </a:pr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900" dirty="0">
                <a:solidFill>
                  <a:srgbClr val="000000"/>
                </a:solidFill>
              </a:rPr>
              <a:t>Raid6 on DS8886</a:t>
            </a:r>
          </a:p>
          <a:p>
            <a:pPr>
              <a:defRPr/>
            </a:pPr>
            <a:r>
              <a:rPr lang="en-US" altLang="x-none" sz="900" dirty="0">
                <a:solidFill>
                  <a:srgbClr val="000000"/>
                </a:solidFill>
              </a:rPr>
              <a:t>600 gig 10K FC drives  </a:t>
            </a:r>
          </a:p>
          <a:p>
            <a:pPr>
              <a:defRPr/>
            </a:pPr>
            <a:r>
              <a:rPr lang="en-US" altLang="x-none" sz="900" dirty="0">
                <a:solidFill>
                  <a:srgbClr val="000000"/>
                </a:solidFill>
              </a:rPr>
              <a:t>20% SSD/Flash </a:t>
            </a:r>
          </a:p>
          <a:p>
            <a:pPr>
              <a:defRPr/>
            </a:pPr>
            <a:r>
              <a:rPr lang="en-US" altLang="x-none" sz="900" dirty="0">
                <a:solidFill>
                  <a:srgbClr val="000000"/>
                </a:solidFill>
              </a:rPr>
              <a:t>256 gig cache</a:t>
            </a:r>
          </a:p>
        </p:txBody>
      </p:sp>
      <p:sp>
        <p:nvSpPr>
          <p:cNvPr id="38916" name="AutoShape 4"/>
          <p:cNvSpPr>
            <a:spLocks noChangeArrowheads="1"/>
          </p:cNvSpPr>
          <p:nvPr/>
        </p:nvSpPr>
        <p:spPr bwMode="auto">
          <a:xfrm>
            <a:off x="4800600" y="3352800"/>
            <a:ext cx="4114800" cy="1295400"/>
          </a:xfrm>
          <a:prstGeom prst="cube">
            <a:avLst>
              <a:gd name="adj" fmla="val 25000"/>
            </a:avLst>
          </a:pr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900" dirty="0">
                <a:solidFill>
                  <a:srgbClr val="000000"/>
                </a:solidFill>
              </a:rPr>
              <a:t>Raid6 on DS8886</a:t>
            </a:r>
          </a:p>
          <a:p>
            <a:pPr>
              <a:defRPr/>
            </a:pPr>
            <a:r>
              <a:rPr lang="en-US" altLang="x-none" sz="900" dirty="0">
                <a:solidFill>
                  <a:srgbClr val="000000"/>
                </a:solidFill>
              </a:rPr>
              <a:t>600 gig 10K FC drives</a:t>
            </a:r>
          </a:p>
          <a:p>
            <a:pPr>
              <a:defRPr/>
            </a:pPr>
            <a:r>
              <a:rPr lang="en-US" altLang="x-none" sz="900" dirty="0">
                <a:solidFill>
                  <a:srgbClr val="000000"/>
                </a:solidFill>
              </a:rPr>
              <a:t>20% SSD/Flash </a:t>
            </a:r>
          </a:p>
          <a:p>
            <a:pPr>
              <a:defRPr/>
            </a:pPr>
            <a:r>
              <a:rPr lang="en-US" altLang="x-none" sz="900" dirty="0">
                <a:solidFill>
                  <a:srgbClr val="000000"/>
                </a:solidFill>
              </a:rPr>
              <a:t>512 gig cache/1TB cache for higher IOP </a:t>
            </a:r>
            <a:r>
              <a:rPr lang="en-US" altLang="x-none" sz="900" dirty="0" err="1">
                <a:solidFill>
                  <a:srgbClr val="000000"/>
                </a:solidFill>
              </a:rPr>
              <a:t>meeds</a:t>
            </a:r>
            <a:endParaRPr lang="en-US" altLang="x-none" sz="900" dirty="0">
              <a:solidFill>
                <a:srgbClr val="000000"/>
              </a:solidFill>
            </a:endParaRPr>
          </a:p>
          <a:p>
            <a:pPr>
              <a:defRPr/>
            </a:pPr>
            <a:r>
              <a:rPr lang="en-US" altLang="x-none" sz="700" dirty="0">
                <a:solidFill>
                  <a:srgbClr val="000000"/>
                </a:solidFill>
              </a:rPr>
              <a:t>(NOTE; if used on the MF space, must be segregated to test workload only and fenced from all production data, and Flash / FC drives must also be in place </a:t>
            </a:r>
          </a:p>
        </p:txBody>
      </p:sp>
      <p:sp>
        <p:nvSpPr>
          <p:cNvPr id="38917" name="AutoShape 5"/>
          <p:cNvSpPr>
            <a:spLocks noChangeArrowheads="1"/>
          </p:cNvSpPr>
          <p:nvPr/>
        </p:nvSpPr>
        <p:spPr bwMode="auto">
          <a:xfrm>
            <a:off x="6705600" y="4800600"/>
            <a:ext cx="3124200" cy="1219200"/>
          </a:xfrm>
          <a:prstGeom prst="cube">
            <a:avLst>
              <a:gd name="adj" fmla="val 25000"/>
            </a:avLst>
          </a:pr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900">
                <a:solidFill>
                  <a:srgbClr val="000000"/>
                </a:solidFill>
              </a:rPr>
              <a:t>Raid6 for 'production' copy</a:t>
            </a:r>
          </a:p>
          <a:p>
            <a:pPr>
              <a:defRPr/>
            </a:pPr>
            <a:r>
              <a:rPr lang="en-US" altLang="x-none" sz="900">
                <a:solidFill>
                  <a:srgbClr val="000000"/>
                </a:solidFill>
              </a:rPr>
              <a:t>Raid5 for 'B', 'C'  copy </a:t>
            </a:r>
          </a:p>
          <a:p>
            <a:pPr>
              <a:defRPr/>
            </a:pPr>
            <a:r>
              <a:rPr lang="en-US" altLang="x-none" sz="900">
                <a:solidFill>
                  <a:srgbClr val="000000"/>
                </a:solidFill>
              </a:rPr>
              <a:t>Thin provisioning for 'C' Copy</a:t>
            </a:r>
          </a:p>
          <a:p>
            <a:pPr>
              <a:defRPr/>
            </a:pPr>
            <a:r>
              <a:rPr lang="en-US" altLang="x-none" sz="900">
                <a:solidFill>
                  <a:srgbClr val="000000"/>
                </a:solidFill>
              </a:rPr>
              <a:t>600 gig 10K FC drives </a:t>
            </a:r>
          </a:p>
          <a:p>
            <a:pPr>
              <a:defRPr/>
            </a:pPr>
            <a:r>
              <a:rPr lang="en-US" altLang="x-none" sz="900">
                <a:solidFill>
                  <a:srgbClr val="000000"/>
                </a:solidFill>
              </a:rPr>
              <a:t>10-20% SSD/Flash (depends on target size) </a:t>
            </a:r>
          </a:p>
          <a:p>
            <a:pPr>
              <a:defRPr/>
            </a:pPr>
            <a:r>
              <a:rPr lang="en-US" altLang="x-none" sz="900">
                <a:solidFill>
                  <a:srgbClr val="000000"/>
                </a:solidFill>
              </a:rPr>
              <a:t>512 gig cache (depends on target size) </a:t>
            </a:r>
          </a:p>
        </p:txBody>
      </p:sp>
      <p:sp>
        <p:nvSpPr>
          <p:cNvPr id="38918" name="Rectangle 6"/>
          <p:cNvSpPr>
            <a:spLocks noChangeArrowheads="1"/>
          </p:cNvSpPr>
          <p:nvPr/>
        </p:nvSpPr>
        <p:spPr bwMode="auto">
          <a:xfrm>
            <a:off x="2362201" y="1295400"/>
            <a:ext cx="3042669"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200">
                <a:solidFill>
                  <a:srgbClr val="2D2DB9"/>
                </a:solidFill>
              </a:rPr>
              <a:t>SMALL ENVIRONMENT  (1-25TB usable)</a:t>
            </a:r>
          </a:p>
        </p:txBody>
      </p:sp>
      <p:sp>
        <p:nvSpPr>
          <p:cNvPr id="38919" name="Rectangle 7"/>
          <p:cNvSpPr>
            <a:spLocks noChangeArrowheads="1"/>
          </p:cNvSpPr>
          <p:nvPr/>
        </p:nvSpPr>
        <p:spPr bwMode="auto">
          <a:xfrm>
            <a:off x="3810000" y="2286000"/>
            <a:ext cx="32766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200" dirty="0">
                <a:solidFill>
                  <a:srgbClr val="2D2DB9"/>
                </a:solidFill>
              </a:rPr>
              <a:t>MEDIUM ENVIRONMENT (26-100TB usable)</a:t>
            </a:r>
          </a:p>
        </p:txBody>
      </p:sp>
      <p:sp>
        <p:nvSpPr>
          <p:cNvPr id="38920" name="Rectangle 8"/>
          <p:cNvSpPr>
            <a:spLocks noChangeArrowheads="1"/>
          </p:cNvSpPr>
          <p:nvPr/>
        </p:nvSpPr>
        <p:spPr bwMode="auto">
          <a:xfrm>
            <a:off x="5029200" y="3381375"/>
            <a:ext cx="37338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200">
                <a:solidFill>
                  <a:srgbClr val="2D2DB9"/>
                </a:solidFill>
              </a:rPr>
              <a:t>LARGE ENVIRONMENT (100TB usable and higher)</a:t>
            </a:r>
          </a:p>
        </p:txBody>
      </p:sp>
      <p:sp>
        <p:nvSpPr>
          <p:cNvPr id="38921" name="Rectangle 9"/>
          <p:cNvSpPr>
            <a:spLocks noChangeArrowheads="1"/>
          </p:cNvSpPr>
          <p:nvPr/>
        </p:nvSpPr>
        <p:spPr bwMode="auto">
          <a:xfrm>
            <a:off x="7140575" y="4829175"/>
            <a:ext cx="215326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200">
                <a:solidFill>
                  <a:srgbClr val="2D2DB9"/>
                </a:solidFill>
              </a:rPr>
              <a:t>GLOBAL MIRROR TARGET </a:t>
            </a:r>
          </a:p>
        </p:txBody>
      </p:sp>
      <p:sp>
        <p:nvSpPr>
          <p:cNvPr id="2" name="Title 1">
            <a:extLst>
              <a:ext uri="{FF2B5EF4-FFF2-40B4-BE49-F238E27FC236}">
                <a16:creationId xmlns:a16="http://schemas.microsoft.com/office/drawing/2014/main" xmlns="" id="{107BD547-8007-EB4B-84C0-9FE38181A86E}"/>
              </a:ext>
            </a:extLst>
          </p:cNvPr>
          <p:cNvSpPr>
            <a:spLocks noGrp="1"/>
          </p:cNvSpPr>
          <p:nvPr>
            <p:ph type="title"/>
          </p:nvPr>
        </p:nvSpPr>
        <p:spPr/>
        <p:txBody>
          <a:bodyPr/>
          <a:lstStyle/>
          <a:p>
            <a:pPr>
              <a:defRPr/>
            </a:pPr>
            <a:r>
              <a:rPr lang="en-US" altLang="x-none" dirty="0"/>
              <a:t>Mainframe Storage</a:t>
            </a:r>
            <a:br>
              <a:rPr lang="en-US" altLang="x-none" dirty="0"/>
            </a:br>
            <a:endParaRPr lang="en-US" dirty="0"/>
          </a:p>
        </p:txBody>
      </p:sp>
    </p:spTree>
    <p:extLst>
      <p:ext uri="{BB962C8B-B14F-4D97-AF65-F5344CB8AC3E}">
        <p14:creationId xmlns:p14="http://schemas.microsoft.com/office/powerpoint/2010/main" val="1406530421"/>
      </p:ext>
    </p:extLst>
  </p:cSld>
  <p:clrMapOvr>
    <a:masterClrMapping/>
  </p:clrMapOvr>
  <p:transition spd="med">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228600" y="1660611"/>
            <a:ext cx="9542464" cy="340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2pPr>
            <a:lvl3pPr marL="627063" indent="-28575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FFFFFF"/>
                </a:solidFill>
                <a:latin typeface="Arial" charset="0"/>
                <a:ea typeface="MS PGothic" charset="-128"/>
                <a:cs typeface="MS PGothic" charset="-128"/>
              </a:defRPr>
            </a:lvl9pPr>
          </a:lstStyle>
          <a:p>
            <a:pPr>
              <a:spcAft>
                <a:spcPts val="600"/>
              </a:spcAft>
              <a:buFont typeface="Wingdings" charset="2"/>
              <a:buChar char=""/>
              <a:defRPr/>
            </a:pPr>
            <a:r>
              <a:rPr lang="en-US" altLang="x-none" sz="1400" dirty="0">
                <a:solidFill>
                  <a:srgbClr val="000000"/>
                </a:solidFill>
              </a:rPr>
              <a:t>Up to 12 TB raw flash capacity per enclosure </a:t>
            </a:r>
          </a:p>
          <a:p>
            <a:pPr lvl="2">
              <a:spcAft>
                <a:spcPts val="600"/>
              </a:spcAft>
              <a:buFont typeface="Arial" charset="0"/>
              <a:buChar char="•"/>
              <a:defRPr/>
            </a:pPr>
            <a:r>
              <a:rPr lang="en-US" altLang="x-none" sz="1400" dirty="0">
                <a:solidFill>
                  <a:srgbClr val="000000"/>
                </a:solidFill>
              </a:rPr>
              <a:t>400GB x 30 Flash cards 1.8</a:t>
            </a:r>
            <a:r>
              <a:rPr lang="en-US" altLang="x-none" sz="1400" dirty="0">
                <a:solidFill>
                  <a:srgbClr val="000000"/>
                </a:solidFill>
                <a:ea typeface="SimSun" charset="-122"/>
                <a:cs typeface="SimSun" charset="-122"/>
              </a:rPr>
              <a:t>″ = 4 arrays </a:t>
            </a:r>
          </a:p>
          <a:p>
            <a:pPr lvl="2">
              <a:spcAft>
                <a:spcPts val="600"/>
              </a:spcAft>
              <a:buFont typeface="Arial" charset="0"/>
              <a:buChar char="•"/>
              <a:defRPr/>
            </a:pPr>
            <a:r>
              <a:rPr lang="en-US" altLang="x-none" sz="1400" dirty="0">
                <a:solidFill>
                  <a:srgbClr val="000000"/>
                </a:solidFill>
              </a:rPr>
              <a:t>2-array version with 16 flash drives</a:t>
            </a:r>
          </a:p>
          <a:p>
            <a:pPr>
              <a:spcAft>
                <a:spcPts val="600"/>
              </a:spcAft>
              <a:buFont typeface="Wingdings" charset="2"/>
              <a:buChar char=""/>
              <a:defRPr/>
            </a:pPr>
            <a:r>
              <a:rPr lang="en-US" altLang="x-none" sz="1400" dirty="0">
                <a:solidFill>
                  <a:srgbClr val="000000"/>
                </a:solidFill>
              </a:rPr>
              <a:t>Up to 4 Flash Enclosures/System </a:t>
            </a:r>
          </a:p>
          <a:p>
            <a:pPr lvl="2">
              <a:spcAft>
                <a:spcPts val="600"/>
              </a:spcAft>
              <a:buFont typeface="Arial" charset="0"/>
              <a:buChar char="•"/>
              <a:defRPr/>
            </a:pPr>
            <a:r>
              <a:rPr lang="en-US" altLang="x-none" sz="1400" dirty="0">
                <a:solidFill>
                  <a:srgbClr val="000000"/>
                </a:solidFill>
              </a:rPr>
              <a:t>Up to 48 TB raw per system</a:t>
            </a:r>
          </a:p>
          <a:p>
            <a:pPr>
              <a:spcAft>
                <a:spcPts val="600"/>
              </a:spcAft>
              <a:buFont typeface="Wingdings" charset="2"/>
              <a:buChar char=""/>
              <a:defRPr/>
            </a:pPr>
            <a:r>
              <a:rPr lang="en-US" altLang="x-none" sz="1400" dirty="0">
                <a:solidFill>
                  <a:srgbClr val="000000"/>
                </a:solidFill>
              </a:rPr>
              <a:t>Hybrid DS8886 system allows up to 120 Flash cards </a:t>
            </a:r>
            <a:br>
              <a:rPr lang="en-US" altLang="x-none" sz="1400" dirty="0">
                <a:solidFill>
                  <a:srgbClr val="000000"/>
                </a:solidFill>
              </a:rPr>
            </a:br>
            <a:r>
              <a:rPr lang="en-US" altLang="x-none" sz="1400" dirty="0">
                <a:solidFill>
                  <a:srgbClr val="000000"/>
                </a:solidFill>
              </a:rPr>
              <a:t>plus 1536 2.5</a:t>
            </a:r>
            <a:r>
              <a:rPr lang="en-US" altLang="x-none" sz="1400" dirty="0">
                <a:solidFill>
                  <a:srgbClr val="000000"/>
                </a:solidFill>
                <a:ea typeface="SimSun" charset="-122"/>
                <a:cs typeface="SimSun" charset="-122"/>
              </a:rPr>
              <a:t>″</a:t>
            </a:r>
            <a:r>
              <a:rPr lang="en-US" altLang="x-none" sz="1400" dirty="0">
                <a:solidFill>
                  <a:srgbClr val="000000"/>
                </a:solidFill>
              </a:rPr>
              <a:t> HDDs</a:t>
            </a:r>
          </a:p>
          <a:p>
            <a:pPr>
              <a:spcAft>
                <a:spcPts val="600"/>
              </a:spcAft>
              <a:buFont typeface="Wingdings" charset="2"/>
              <a:buChar char=""/>
              <a:defRPr/>
            </a:pPr>
            <a:r>
              <a:rPr lang="en-US" altLang="x-none" sz="1400" dirty="0">
                <a:solidFill>
                  <a:srgbClr val="000000"/>
                </a:solidFill>
              </a:rPr>
              <a:t>High-performance flash enclosure fits into existing DS8886 bay</a:t>
            </a:r>
          </a:p>
          <a:p>
            <a:pPr>
              <a:spcAft>
                <a:spcPts val="600"/>
              </a:spcAft>
              <a:buFont typeface="Wingdings" charset="2"/>
              <a:buChar char=""/>
              <a:defRPr/>
            </a:pPr>
            <a:r>
              <a:rPr lang="en-US" altLang="x-none" sz="1400" dirty="0">
                <a:solidFill>
                  <a:srgbClr val="000000"/>
                </a:solidFill>
              </a:rPr>
              <a:t>Field MES available for DS8886 at GA</a:t>
            </a:r>
          </a:p>
          <a:p>
            <a:pPr>
              <a:spcAft>
                <a:spcPts val="600"/>
              </a:spcAft>
              <a:buFont typeface="Wingdings" charset="2"/>
              <a:buChar char=""/>
              <a:defRPr/>
            </a:pPr>
            <a:r>
              <a:rPr lang="en-US" altLang="x-none" sz="1400" dirty="0">
                <a:solidFill>
                  <a:srgbClr val="000000"/>
                </a:solidFill>
              </a:rPr>
              <a:t>Configuration</a:t>
            </a:r>
          </a:p>
          <a:p>
            <a:pPr lvl="2">
              <a:spcAft>
                <a:spcPts val="600"/>
              </a:spcAft>
              <a:buFont typeface="Arial" charset="0"/>
              <a:buChar char="•"/>
              <a:defRPr/>
            </a:pPr>
            <a:r>
              <a:rPr lang="en-US" altLang="x-none" sz="1400" dirty="0">
                <a:solidFill>
                  <a:srgbClr val="000000"/>
                </a:solidFill>
              </a:rPr>
              <a:t>Small environments – all </a:t>
            </a:r>
            <a:r>
              <a:rPr lang="en-US" altLang="x-none" sz="1400" dirty="0" err="1">
                <a:solidFill>
                  <a:srgbClr val="000000"/>
                </a:solidFill>
              </a:rPr>
              <a:t>BlueHawk</a:t>
            </a:r>
            <a:endParaRPr lang="en-US" altLang="x-none" sz="1400" dirty="0">
              <a:solidFill>
                <a:srgbClr val="000000"/>
              </a:solidFill>
            </a:endParaRPr>
          </a:p>
          <a:p>
            <a:pPr lvl="2">
              <a:spcAft>
                <a:spcPts val="600"/>
              </a:spcAft>
              <a:buFont typeface="Arial" charset="0"/>
              <a:buChar char="•"/>
              <a:defRPr/>
            </a:pPr>
            <a:r>
              <a:rPr lang="en-US" altLang="x-none" sz="1400" dirty="0">
                <a:solidFill>
                  <a:srgbClr val="000000"/>
                </a:solidFill>
              </a:rPr>
              <a:t>Large environments – combination of </a:t>
            </a:r>
            <a:r>
              <a:rPr lang="en-US" altLang="x-none" sz="1400" dirty="0" err="1">
                <a:solidFill>
                  <a:srgbClr val="000000"/>
                </a:solidFill>
              </a:rPr>
              <a:t>BlueHawk</a:t>
            </a:r>
            <a:r>
              <a:rPr lang="en-US" altLang="x-none" sz="1400" dirty="0">
                <a:solidFill>
                  <a:srgbClr val="000000"/>
                </a:solidFill>
              </a:rPr>
              <a:t> and 300GB 15K using Easy Tier</a:t>
            </a:r>
          </a:p>
        </p:txBody>
      </p:sp>
      <p:pic>
        <p:nvPicPr>
          <p:cNvPr id="39938" name="Picture 2" descr="bluehaw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928688"/>
            <a:ext cx="1219200" cy="4271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9939" name="Text Box 3"/>
          <p:cNvSpPr txBox="1">
            <a:spLocks noChangeArrowheads="1"/>
          </p:cNvSpPr>
          <p:nvPr/>
        </p:nvSpPr>
        <p:spPr bwMode="auto">
          <a:xfrm>
            <a:off x="228601" y="1211348"/>
            <a:ext cx="6857998" cy="465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lnSpc>
                <a:spcPct val="89000"/>
              </a:lnSpc>
              <a:defRPr/>
            </a:pPr>
            <a:r>
              <a:rPr lang="en-US" altLang="x-none" sz="2000" b="1" dirty="0">
                <a:solidFill>
                  <a:srgbClr val="000000"/>
                </a:solidFill>
              </a:rPr>
              <a:t>TPF Environments – High Performance Flash Enclosure</a:t>
            </a:r>
          </a:p>
          <a:p>
            <a:pPr>
              <a:lnSpc>
                <a:spcPct val="89000"/>
              </a:lnSpc>
              <a:defRPr/>
            </a:pPr>
            <a:r>
              <a:rPr lang="en-US" altLang="x-none" sz="1400" b="1" dirty="0">
                <a:solidFill>
                  <a:srgbClr val="000000"/>
                </a:solidFill>
              </a:rPr>
              <a:t>A.K.A </a:t>
            </a:r>
            <a:r>
              <a:rPr lang="en-US" altLang="x-none" sz="1400" b="1" dirty="0" err="1">
                <a:solidFill>
                  <a:srgbClr val="000000"/>
                </a:solidFill>
              </a:rPr>
              <a:t>Bluehawk</a:t>
            </a:r>
            <a:r>
              <a:rPr lang="en-US" altLang="x-none" sz="1400" b="1" dirty="0">
                <a:solidFill>
                  <a:srgbClr val="000000"/>
                </a:solidFill>
              </a:rPr>
              <a:t> – required (risk if not done)</a:t>
            </a:r>
          </a:p>
        </p:txBody>
      </p:sp>
      <p:sp>
        <p:nvSpPr>
          <p:cNvPr id="39941" name="Text Box 5"/>
          <p:cNvSpPr txBox="1">
            <a:spLocks noChangeArrowheads="1"/>
          </p:cNvSpPr>
          <p:nvPr/>
        </p:nvSpPr>
        <p:spPr bwMode="auto">
          <a:xfrm>
            <a:off x="228600" y="5094374"/>
            <a:ext cx="10688638"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lnSpc>
                <a:spcPct val="89000"/>
              </a:lnSpc>
              <a:defRPr/>
            </a:pPr>
            <a:r>
              <a:rPr lang="en-US" altLang="x-none" sz="2000" b="1" dirty="0">
                <a:solidFill>
                  <a:srgbClr val="000000"/>
                </a:solidFill>
              </a:rPr>
              <a:t>Standard Configuration</a:t>
            </a:r>
          </a:p>
        </p:txBody>
      </p:sp>
      <p:sp>
        <p:nvSpPr>
          <p:cNvPr id="39942" name="Rectangle 6"/>
          <p:cNvSpPr>
            <a:spLocks noChangeArrowheads="1"/>
          </p:cNvSpPr>
          <p:nvPr/>
        </p:nvSpPr>
        <p:spPr bwMode="auto">
          <a:xfrm>
            <a:off x="228600" y="5316624"/>
            <a:ext cx="992029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marL="282575" indent="-282575">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1pPr>
            <a:lvl2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2pPr>
            <a:lvl3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3pPr>
            <a:lvl4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4pPr>
            <a:lvl5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FFFFFF"/>
                </a:solidFill>
                <a:latin typeface="Arial" panose="020B0604020202020204" pitchFamily="34" charset="0"/>
                <a:ea typeface="MS PGothic" panose="020B0600070205080204" pitchFamily="34" charset="-128"/>
              </a:defRPr>
            </a:lvl9pPr>
          </a:lstStyle>
          <a:p>
            <a:pPr>
              <a:buFont typeface="Wingdings" panose="05000000000000000000" pitchFamily="2" charset="2"/>
              <a:buChar char=""/>
            </a:pPr>
            <a:r>
              <a:rPr lang="en-US" sz="1400" dirty="0">
                <a:solidFill>
                  <a:srgbClr val="000000"/>
                </a:solidFill>
              </a:rPr>
              <a:t>All 600GB 10K using Easy Tier, Hyper-PAV and </a:t>
            </a:r>
            <a:r>
              <a:rPr lang="en-US" sz="1400" dirty="0" err="1">
                <a:solidFill>
                  <a:srgbClr val="000000"/>
                </a:solidFill>
              </a:rPr>
              <a:t>zHPF</a:t>
            </a:r>
            <a:r>
              <a:rPr lang="en-US" sz="1400" dirty="0">
                <a:solidFill>
                  <a:srgbClr val="000000"/>
                </a:solidFill>
              </a:rPr>
              <a:t> – RAID6</a:t>
            </a:r>
          </a:p>
          <a:p>
            <a:pPr>
              <a:buFont typeface="Wingdings" panose="05000000000000000000" pitchFamily="2" charset="2"/>
              <a:buChar char=""/>
            </a:pPr>
            <a:r>
              <a:rPr lang="en-US" sz="1400" dirty="0">
                <a:solidFill>
                  <a:srgbClr val="000000"/>
                </a:solidFill>
              </a:rPr>
              <a:t>DS8884 can be used for smaller environments – 50TB or less approx. </a:t>
            </a:r>
          </a:p>
        </p:txBody>
      </p:sp>
      <p:sp>
        <p:nvSpPr>
          <p:cNvPr id="39943" name="Rectangle 7"/>
          <p:cNvSpPr>
            <a:spLocks noChangeArrowheads="1"/>
          </p:cNvSpPr>
          <p:nvPr/>
        </p:nvSpPr>
        <p:spPr bwMode="auto">
          <a:xfrm>
            <a:off x="228600" y="5906042"/>
            <a:ext cx="10210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400" b="1" dirty="0">
                <a:solidFill>
                  <a:srgbClr val="000000"/>
                </a:solidFill>
              </a:rPr>
              <a:t>Recommendation is to partner with STG in </a:t>
            </a:r>
            <a:r>
              <a:rPr lang="en-US" altLang="x-none" sz="1400" b="1" dirty="0" err="1">
                <a:solidFill>
                  <a:srgbClr val="000000"/>
                </a:solidFill>
              </a:rPr>
              <a:t>solutioning</a:t>
            </a:r>
            <a:r>
              <a:rPr lang="en-US" altLang="x-none" sz="1400" b="1" dirty="0">
                <a:solidFill>
                  <a:srgbClr val="000000"/>
                </a:solidFill>
              </a:rPr>
              <a:t> here. Super high Performance solutions may require SSDs w/RAID10.</a:t>
            </a:r>
          </a:p>
        </p:txBody>
      </p:sp>
      <p:sp>
        <p:nvSpPr>
          <p:cNvPr id="39944" name="Rectangle 8"/>
          <p:cNvSpPr>
            <a:spLocks noChangeArrowheads="1"/>
          </p:cNvSpPr>
          <p:nvPr/>
        </p:nvSpPr>
        <p:spPr bwMode="auto">
          <a:xfrm>
            <a:off x="3048000" y="6518276"/>
            <a:ext cx="5791200"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S PGothic" charset="-128"/>
                <a:cs typeface="MS PGothic" charset="-128"/>
              </a:defRPr>
            </a:lvl9pPr>
          </a:lstStyle>
          <a:p>
            <a:pPr>
              <a:defRPr/>
            </a:pPr>
            <a:r>
              <a:rPr lang="en-US" altLang="x-none" sz="1100" b="1" dirty="0">
                <a:solidFill>
                  <a:srgbClr val="FF0000"/>
                </a:solidFill>
              </a:rPr>
              <a:t>All IBM Storage except XIV is now RAID6 and V5030 and V7000 are DRAID6 </a:t>
            </a:r>
          </a:p>
        </p:txBody>
      </p:sp>
      <p:sp>
        <p:nvSpPr>
          <p:cNvPr id="2" name="Title 1">
            <a:extLst>
              <a:ext uri="{FF2B5EF4-FFF2-40B4-BE49-F238E27FC236}">
                <a16:creationId xmlns:a16="http://schemas.microsoft.com/office/drawing/2014/main" xmlns="" id="{71DD3851-005B-8347-8384-958B848653C8}"/>
              </a:ext>
            </a:extLst>
          </p:cNvPr>
          <p:cNvSpPr>
            <a:spLocks noGrp="1"/>
          </p:cNvSpPr>
          <p:nvPr>
            <p:ph type="title"/>
          </p:nvPr>
        </p:nvSpPr>
        <p:spPr>
          <a:xfrm>
            <a:off x="101600" y="447674"/>
            <a:ext cx="10989733" cy="765178"/>
          </a:xfrm>
        </p:spPr>
        <p:txBody>
          <a:bodyPr/>
          <a:lstStyle/>
          <a:p>
            <a:pPr>
              <a:defRPr/>
            </a:pPr>
            <a:r>
              <a:rPr lang="en-US" altLang="x-none" dirty="0"/>
              <a:t>Mainframe Storage – DS8886</a:t>
            </a:r>
            <a:r>
              <a:rPr lang="en-US" altLang="x-none" sz="2000" dirty="0"/>
              <a:t/>
            </a:r>
            <a:br>
              <a:rPr lang="en-US" altLang="x-none" sz="2000" dirty="0"/>
            </a:br>
            <a:r>
              <a:rPr lang="en-US" altLang="x-none" sz="2000" dirty="0"/>
              <a:t>w/Easy Tier, Hyper-PAV and </a:t>
            </a:r>
            <a:r>
              <a:rPr lang="en-US" altLang="x-none" sz="2000" dirty="0" err="1"/>
              <a:t>zHPF</a:t>
            </a:r>
            <a:r>
              <a:rPr lang="en-US" altLang="x-none" sz="2000" dirty="0"/>
              <a:t> (High Performance FICON)</a:t>
            </a:r>
            <a:endParaRPr lang="en-US" dirty="0"/>
          </a:p>
        </p:txBody>
      </p:sp>
    </p:spTree>
    <p:extLst>
      <p:ext uri="{BB962C8B-B14F-4D97-AF65-F5344CB8AC3E}">
        <p14:creationId xmlns:p14="http://schemas.microsoft.com/office/powerpoint/2010/main" val="356821120"/>
      </p:ext>
    </p:extLst>
  </p:cSld>
  <p:clrMapOvr>
    <a:masterClrMapping/>
  </p:clrMapOvr>
  <p:transition spd="med">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IBM Strategic Storage IBM All Flash</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783597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b="1" dirty="0">
                <a:solidFill>
                  <a:schemeClr val="accent2"/>
                </a:solidFill>
              </a:rPr>
              <a:t>IBM </a:t>
            </a:r>
            <a:r>
              <a:rPr lang="en-US" altLang="en-US" b="1" dirty="0" err="1">
                <a:solidFill>
                  <a:schemeClr val="accent2"/>
                </a:solidFill>
              </a:rPr>
              <a:t>FlashSystems</a:t>
            </a:r>
            <a:r>
              <a:rPr lang="en-US" altLang="en-US" b="1" dirty="0">
                <a:solidFill>
                  <a:schemeClr val="accent2"/>
                </a:solidFill>
              </a:rPr>
              <a:t> Guidance</a:t>
            </a:r>
            <a:r>
              <a:rPr lang="en-US" altLang="en-US" sz="2000" b="1" dirty="0"/>
              <a:t/>
            </a:r>
            <a:br>
              <a:rPr lang="en-US" altLang="en-US" sz="2000" b="1" dirty="0"/>
            </a:br>
            <a:r>
              <a:rPr lang="en-US" altLang="en-US" sz="2000" b="1" dirty="0"/>
              <a:t/>
            </a:r>
            <a:br>
              <a:rPr lang="en-US" altLang="en-US" sz="2000" b="1" dirty="0"/>
            </a:br>
            <a:r>
              <a:rPr lang="en-US" altLang="en-US" sz="2000" b="1" dirty="0"/>
              <a:t>D</a:t>
            </a:r>
            <a:r>
              <a:rPr lang="en-US" altLang="en-US" sz="2000" dirty="0"/>
              <a:t>esigned to provide very low latency high-quantity IOPs</a:t>
            </a:r>
            <a:br>
              <a:rPr lang="en-US" altLang="en-US" sz="2000" dirty="0"/>
            </a:br>
            <a:endParaRPr lang="en-US" altLang="en-US" sz="2000" dirty="0"/>
          </a:p>
        </p:txBody>
      </p:sp>
      <p:sp>
        <p:nvSpPr>
          <p:cNvPr id="117763" name="Rectangle 3"/>
          <p:cNvSpPr>
            <a:spLocks noGrp="1" noChangeArrowheads="1"/>
          </p:cNvSpPr>
          <p:nvPr>
            <p:ph idx="1"/>
          </p:nvPr>
        </p:nvSpPr>
        <p:spPr>
          <a:xfrm>
            <a:off x="152400" y="1752601"/>
            <a:ext cx="11055351" cy="3505200"/>
          </a:xfrm>
          <a:extLs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We have introduced a new Strategy in this document regarding Flash.</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We are moving from a traditional SVC Spectrum Virtualized environment.</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We have developed two new solution building blocks that are Flash centric.</a:t>
            </a:r>
          </a:p>
          <a:p>
            <a:pPr lvl="1">
              <a:lnSpc>
                <a:spcPct val="80000"/>
              </a:lnSpc>
              <a:spcBef>
                <a:spcPts val="1200"/>
              </a:spcBef>
              <a:buClr>
                <a:schemeClr val="tx1"/>
              </a:buClr>
              <a:buFont typeface="Wingdings" panose="05000000000000000000" pitchFamily="2" charset="2"/>
              <a:buChar char="§"/>
              <a:defRPr/>
            </a:pPr>
            <a:r>
              <a:rPr lang="en-US" altLang="en-US" sz="1600" dirty="0">
                <a:solidFill>
                  <a:schemeClr val="tx1"/>
                </a:solidFill>
                <a:latin typeface="Helv" charset="0"/>
              </a:rPr>
              <a:t>All Flash using the IBM A9000 POD</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Both of these new solutions allow us to provide outstanding optimization</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Both of these options support Fiber Channel or iSCSI connections</a:t>
            </a:r>
          </a:p>
          <a:p>
            <a:pPr lvl="1">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Note: AIX does not support iSCSI</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Price per GB is very competitive compared to the Gartner guide </a:t>
            </a:r>
          </a:p>
          <a:p>
            <a:pPr>
              <a:lnSpc>
                <a:spcPct val="80000"/>
              </a:lnSpc>
              <a:spcBef>
                <a:spcPts val="1200"/>
              </a:spcBef>
              <a:buClr>
                <a:schemeClr val="tx1"/>
              </a:buClr>
              <a:buFont typeface="Wingdings" panose="05000000000000000000" pitchFamily="2" charset="2"/>
              <a:buChar char="§"/>
              <a:defRPr/>
            </a:pPr>
            <a:r>
              <a:rPr lang="en-US" altLang="en-US" dirty="0">
                <a:solidFill>
                  <a:schemeClr val="tx1"/>
                </a:solidFill>
                <a:latin typeface="Helv" charset="0"/>
              </a:rPr>
              <a:t>Simplified less problematic more easily managed infrastructure</a:t>
            </a:r>
          </a:p>
        </p:txBody>
      </p:sp>
    </p:spTree>
    <p:extLst>
      <p:ext uri="{BB962C8B-B14F-4D97-AF65-F5344CB8AC3E}">
        <p14:creationId xmlns:p14="http://schemas.microsoft.com/office/powerpoint/2010/main" val="1290060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
          <p:cNvSpPr>
            <a:spLocks noChangeArrowheads="1"/>
          </p:cNvSpPr>
          <p:nvPr/>
        </p:nvSpPr>
        <p:spPr bwMode="auto">
          <a:xfrm>
            <a:off x="1676400" y="1030288"/>
            <a:ext cx="87630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1pPr>
            <a:lvl2pPr marL="7985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2pPr>
            <a:lvl3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3pPr>
            <a:lvl4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4pPr>
            <a:lvl5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4040D0"/>
              </a:buClr>
              <a:buSzPct val="120000"/>
              <a:buFont typeface="Arial" panose="020B0604020202020204" pitchFamily="34" charset="0"/>
              <a:buNone/>
            </a:pPr>
            <a:endParaRPr lang="en-US" altLang="en-US" sz="1400">
              <a:solidFill>
                <a:srgbClr val="000000"/>
              </a:solidFill>
            </a:endParaRPr>
          </a:p>
          <a:p>
            <a:pPr eaLnBrk="1" hangingPunct="1">
              <a:spcAft>
                <a:spcPts val="175"/>
              </a:spcAft>
              <a:buClr>
                <a:srgbClr val="4040D0"/>
              </a:buClr>
              <a:buSzPct val="120000"/>
            </a:pPr>
            <a:endParaRPr lang="en-US" altLang="en-US" sz="1400">
              <a:solidFill>
                <a:srgbClr val="000000"/>
              </a:solidFill>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p:txBody>
      </p:sp>
      <p:sp>
        <p:nvSpPr>
          <p:cNvPr id="114690" name="Text Box 2"/>
          <p:cNvSpPr txBox="1">
            <a:spLocks noChangeArrowheads="1"/>
          </p:cNvSpPr>
          <p:nvPr/>
        </p:nvSpPr>
        <p:spPr bwMode="auto">
          <a:xfrm>
            <a:off x="304800" y="508953"/>
            <a:ext cx="8763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563"/>
              </a:spcBef>
              <a:buSzPct val="100000"/>
            </a:pPr>
            <a:r>
              <a:rPr lang="en-US" altLang="en-US" sz="2500" b="1" dirty="0">
                <a:solidFill>
                  <a:srgbClr val="3333CC"/>
                </a:solidFill>
                <a:ea typeface="SimSun" panose="02010600030101010101" pitchFamily="2" charset="-122"/>
              </a:rPr>
              <a:t>SVC Fronted A9000 Solution Guidance</a:t>
            </a:r>
          </a:p>
        </p:txBody>
      </p:sp>
      <p:sp>
        <p:nvSpPr>
          <p:cNvPr id="114691" name="Text Box 3"/>
          <p:cNvSpPr txBox="1">
            <a:spLocks noChangeArrowheads="1"/>
          </p:cNvSpPr>
          <p:nvPr/>
        </p:nvSpPr>
        <p:spPr bwMode="auto">
          <a:xfrm>
            <a:off x="2611438" y="164147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SimSun" panose="02010600030101010101" pitchFamily="2" charset="-122"/>
            </a:endParaRPr>
          </a:p>
        </p:txBody>
      </p:sp>
      <p:sp>
        <p:nvSpPr>
          <p:cNvPr id="114692" name="Rectangle 4"/>
          <p:cNvSpPr>
            <a:spLocks noChangeArrowheads="1"/>
          </p:cNvSpPr>
          <p:nvPr/>
        </p:nvSpPr>
        <p:spPr bwMode="auto">
          <a:xfrm>
            <a:off x="304800" y="1143000"/>
            <a:ext cx="11277600" cy="509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General guidance:  </a:t>
            </a:r>
            <a:r>
              <a:rPr lang="en-US" altLang="en-US" sz="1300" dirty="0">
                <a:solidFill>
                  <a:srgbClr val="000000"/>
                </a:solidFill>
                <a:ea typeface="SimSun" panose="02010600030101010101" pitchFamily="2" charset="-122"/>
                <a:hlinkClick r:id="rId3"/>
              </a:rPr>
              <a:t>http://www.redbooks.ibm.com/abstracts/redp5408.html?Open&amp;pdfbookmark</a:t>
            </a:r>
            <a:endParaRPr lang="en-US" altLang="en-US" sz="1300" dirty="0">
              <a:solidFill>
                <a:srgbClr val="000000"/>
              </a:solidFill>
              <a:ea typeface="SimSun" panose="02010600030101010101" pitchFamily="2" charset="-122"/>
            </a:endParaRP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SVC 7.8.1 or higher firmware required</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A9000 Gen2 POD unit (9836-425 / 9838-425) approved for use behind SVC (2145-DH8, SV1 Only)</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Includes 3 controller units and 1 flash enclosure</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The 3.6 TB, 8.5 TB, 18 TB sized flash modules are recommended due to space savings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Use an effective capacity ratio of 2.5:1 when calculating volume size allocations to the SVC cluster</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If the savings ratio is greater than 2.5:1 and additional A9000 volumes will be created, then exception approval required by GTS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No SVC RTC (real time compression) allowed, due to A9000 compression be default</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No SVC software based encryption allowed, encryption can be enabled at the A9000 layer</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A patch </a:t>
            </a:r>
            <a:r>
              <a:rPr lang="en-US" altLang="en-US" sz="1300" b="1" dirty="0">
                <a:solidFill>
                  <a:srgbClr val="000000"/>
                </a:solidFill>
                <a:ea typeface="SimSun" panose="02010600030101010101" pitchFamily="2" charset="-122"/>
              </a:rPr>
              <a:t>MUST </a:t>
            </a:r>
            <a:r>
              <a:rPr lang="en-US" altLang="en-US" sz="1300" dirty="0">
                <a:solidFill>
                  <a:srgbClr val="000000"/>
                </a:solidFill>
                <a:ea typeface="SimSun" panose="02010600030101010101" pitchFamily="2" charset="-122"/>
              </a:rPr>
              <a:t>be applied to set aside physical capacity (300 GB default, use 600 GB per GTS), in case of the A9000’s physical capacity being overrun (proper monitoring prevents an out of capacity issue from occurring):</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The patch installation can be completed remotely</a:t>
            </a:r>
          </a:p>
          <a:p>
            <a:pPr lvl="3"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TA opens a Watson ‘Apply Patch’ activity</a:t>
            </a:r>
          </a:p>
          <a:p>
            <a:pPr lvl="3"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TA schedules a planned date to apply the patch remotely through XRSC</a:t>
            </a:r>
          </a:p>
          <a:p>
            <a:pPr lvl="3"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Location of patch listed under PMS page (SvcOopNotifierV1.tar.gz) - </a:t>
            </a:r>
            <a:r>
              <a:rPr lang="en-US" altLang="en-US" sz="1300" dirty="0">
                <a:solidFill>
                  <a:srgbClr val="000000"/>
                </a:solidFill>
                <a:ea typeface="SimSun" panose="02010600030101010101" pitchFamily="2" charset="-122"/>
                <a:hlinkClick r:id="rId4"/>
              </a:rPr>
              <a:t>https://wiki.xiv.ibm.com/display/XEST/PMS+for+Patch+Management+Utility</a:t>
            </a:r>
            <a:endParaRPr lang="en-US" altLang="en-US" sz="1300" dirty="0">
              <a:solidFill>
                <a:srgbClr val="000000"/>
              </a:solidFill>
              <a:ea typeface="SimSun" panose="02010600030101010101" pitchFamily="2" charset="-122"/>
            </a:endParaRPr>
          </a:p>
          <a:p>
            <a:pPr lvl="3"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Instructions to apply via PMS - </a:t>
            </a:r>
            <a:r>
              <a:rPr lang="en-US" altLang="en-US" sz="1300" dirty="0">
                <a:solidFill>
                  <a:srgbClr val="000000"/>
                </a:solidFill>
                <a:ea typeface="SimSun" panose="02010600030101010101" pitchFamily="2" charset="-122"/>
                <a:hlinkClick r:id="rId5"/>
              </a:rPr>
              <a:t>https://wiki.xiv.ibm.com/pages/viewpage.action?pageId=126574275</a:t>
            </a:r>
            <a:endParaRPr lang="en-US" altLang="en-US" sz="1300" dirty="0">
              <a:solidFill>
                <a:srgbClr val="000000"/>
              </a:solidFill>
              <a:ea typeface="SimSun" panose="02010600030101010101" pitchFamily="2" charset="-122"/>
            </a:endParaRP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Details of the issue:  </a:t>
            </a:r>
            <a:r>
              <a:rPr lang="en-US" altLang="en-US" sz="1300" dirty="0">
                <a:solidFill>
                  <a:srgbClr val="000000"/>
                </a:solidFill>
                <a:ea typeface="SimSun" panose="02010600030101010101" pitchFamily="2" charset="-122"/>
                <a:hlinkClick r:id="rId6"/>
              </a:rPr>
              <a:t>http://www-01.ibm.com/support/docview.wss?uid=ssg1S1010564</a:t>
            </a:r>
            <a:endParaRPr lang="en-US" altLang="en-US" sz="1300" dirty="0">
              <a:solidFill>
                <a:srgbClr val="000000"/>
              </a:solidFill>
              <a:ea typeface="SimSun" panose="02010600030101010101" pitchFamily="2" charset="-122"/>
            </a:endParaRP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Thick provisioning at the SVC level is supported</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Thin provisioning at the SVC level is supported, only if the SVC pool/</a:t>
            </a:r>
            <a:r>
              <a:rPr lang="en-US" altLang="en-US" sz="1300" dirty="0" err="1">
                <a:solidFill>
                  <a:srgbClr val="000000"/>
                </a:solidFill>
                <a:ea typeface="SimSun" panose="02010600030101010101" pitchFamily="2" charset="-122"/>
              </a:rPr>
              <a:t>mdiskgroup</a:t>
            </a:r>
            <a:r>
              <a:rPr lang="en-US" altLang="en-US" sz="1300" dirty="0">
                <a:solidFill>
                  <a:srgbClr val="000000"/>
                </a:solidFill>
                <a:ea typeface="SimSun" panose="02010600030101010101" pitchFamily="2" charset="-122"/>
              </a:rPr>
              <a:t> for the A9000 is not over-subscribed (virtual capacity not allowed to be larger than pool/</a:t>
            </a:r>
            <a:r>
              <a:rPr lang="en-US" altLang="en-US" sz="1300" dirty="0" err="1">
                <a:solidFill>
                  <a:srgbClr val="000000"/>
                </a:solidFill>
                <a:ea typeface="SimSun" panose="02010600030101010101" pitchFamily="2" charset="-122"/>
              </a:rPr>
              <a:t>mdiskgroup</a:t>
            </a:r>
            <a:r>
              <a:rPr lang="en-US" altLang="en-US" sz="1300" dirty="0">
                <a:solidFill>
                  <a:srgbClr val="000000"/>
                </a:solidFill>
                <a:ea typeface="SimSun" panose="02010600030101010101" pitchFamily="2" charset="-122"/>
              </a:rPr>
              <a:t> capacity) – GTS preferred</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Allows consumption based billing to continue to occur at the SVC level, and not after the A9000 space savings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SVC </a:t>
            </a:r>
            <a:r>
              <a:rPr lang="en-US" altLang="en-US" sz="1300" dirty="0" err="1">
                <a:solidFill>
                  <a:srgbClr val="000000"/>
                </a:solidFill>
                <a:ea typeface="SimSun" panose="02010600030101010101" pitchFamily="2" charset="-122"/>
              </a:rPr>
              <a:t>mdisks</a:t>
            </a:r>
            <a:r>
              <a:rPr lang="en-US" altLang="en-US" sz="1300" dirty="0">
                <a:solidFill>
                  <a:srgbClr val="000000"/>
                </a:solidFill>
                <a:ea typeface="SimSun" panose="02010600030101010101" pitchFamily="2" charset="-122"/>
              </a:rPr>
              <a:t> (backend volumes) from A9000 should be set to the following via “</a:t>
            </a:r>
            <a:r>
              <a:rPr lang="en-US" altLang="en-US" sz="1300" dirty="0" err="1">
                <a:solidFill>
                  <a:srgbClr val="000000"/>
                </a:solidFill>
                <a:ea typeface="SimSun" panose="02010600030101010101" pitchFamily="2" charset="-122"/>
              </a:rPr>
              <a:t>chmdisk</a:t>
            </a:r>
            <a:r>
              <a:rPr lang="en-US" altLang="en-US" sz="1300" dirty="0">
                <a:solidFill>
                  <a:srgbClr val="000000"/>
                </a:solidFill>
                <a:ea typeface="SimSun" panose="02010600030101010101" pitchFamily="2" charset="-122"/>
              </a:rPr>
              <a:t>” command: (Flash only Pool)</a:t>
            </a:r>
          </a:p>
          <a:p>
            <a:pPr lvl="2"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Tier = “</a:t>
            </a:r>
            <a:r>
              <a:rPr lang="en-US" altLang="en-US" sz="1300" dirty="0" err="1">
                <a:solidFill>
                  <a:srgbClr val="000000"/>
                </a:solidFill>
                <a:ea typeface="SimSun" panose="02010600030101010101" pitchFamily="2" charset="-122"/>
              </a:rPr>
              <a:t>ssd</a:t>
            </a:r>
            <a:r>
              <a:rPr lang="en-US" altLang="en-US" sz="1300" dirty="0">
                <a:solidFill>
                  <a:srgbClr val="000000"/>
                </a:solidFill>
                <a:ea typeface="SimSun" panose="02010600030101010101" pitchFamily="2" charset="-122"/>
              </a:rPr>
              <a:t>”</a:t>
            </a:r>
          </a:p>
          <a:p>
            <a:pPr lvl="2" eaLnBrk="1" hangingPunct="1">
              <a:buClr>
                <a:srgbClr val="3333CC"/>
              </a:buClr>
              <a:buSzPct val="100000"/>
              <a:buFont typeface="Wingdings" panose="05000000000000000000" pitchFamily="2" charset="2"/>
              <a:buChar char=""/>
            </a:pPr>
            <a:r>
              <a:rPr lang="en-US" altLang="en-US" sz="1300" dirty="0" err="1">
                <a:solidFill>
                  <a:srgbClr val="000000"/>
                </a:solidFill>
                <a:ea typeface="SimSun" panose="02010600030101010101" pitchFamily="2" charset="-122"/>
              </a:rPr>
              <a:t>Easytierload</a:t>
            </a:r>
            <a:r>
              <a:rPr lang="en-US" altLang="en-US" sz="1300" dirty="0">
                <a:solidFill>
                  <a:srgbClr val="000000"/>
                </a:solidFill>
                <a:ea typeface="SimSun" panose="02010600030101010101" pitchFamily="2" charset="-122"/>
              </a:rPr>
              <a:t> = “</a:t>
            </a:r>
            <a:r>
              <a:rPr lang="en-US" altLang="en-US" sz="1300" dirty="0" err="1">
                <a:solidFill>
                  <a:srgbClr val="000000"/>
                </a:solidFill>
                <a:ea typeface="SimSun" panose="02010600030101010101" pitchFamily="2" charset="-122"/>
              </a:rPr>
              <a:t>very_high</a:t>
            </a:r>
            <a:r>
              <a:rPr lang="en-US" altLang="en-US" sz="1300" dirty="0">
                <a:solidFill>
                  <a:srgbClr val="000000"/>
                </a:solidFill>
                <a:ea typeface="SimSun" panose="02010600030101010101" pitchFamily="2" charset="-122"/>
              </a:rPr>
              <a:t>”</a:t>
            </a:r>
          </a:p>
        </p:txBody>
      </p:sp>
      <p:sp>
        <p:nvSpPr>
          <p:cNvPr id="114693" name="Footer Placeholder 1"/>
          <p:cNvSpPr txBox="1">
            <a:spLocks/>
          </p:cNvSpPr>
          <p:nvPr/>
        </p:nvSpPr>
        <p:spPr bwMode="auto">
          <a:xfrm>
            <a:off x="1981200" y="6477000"/>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IBM Internal Use</a:t>
            </a:r>
          </a:p>
        </p:txBody>
      </p:sp>
    </p:spTree>
    <p:extLst>
      <p:ext uri="{BB962C8B-B14F-4D97-AF65-F5344CB8AC3E}">
        <p14:creationId xmlns:p14="http://schemas.microsoft.com/office/powerpoint/2010/main" val="114709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
          <p:cNvSpPr>
            <a:spLocks noChangeArrowheads="1"/>
          </p:cNvSpPr>
          <p:nvPr/>
        </p:nvSpPr>
        <p:spPr bwMode="auto">
          <a:xfrm>
            <a:off x="1676400" y="1030288"/>
            <a:ext cx="87630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1pPr>
            <a:lvl2pPr marL="7985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2pPr>
            <a:lvl3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3pPr>
            <a:lvl4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4pPr>
            <a:lvl5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4040D0"/>
              </a:buClr>
              <a:buSzPct val="120000"/>
              <a:buFont typeface="Arial" panose="020B0604020202020204" pitchFamily="34" charset="0"/>
              <a:buNone/>
            </a:pPr>
            <a:endParaRPr lang="en-US" altLang="en-US" sz="1400">
              <a:solidFill>
                <a:srgbClr val="000000"/>
              </a:solidFill>
            </a:endParaRPr>
          </a:p>
          <a:p>
            <a:pPr eaLnBrk="1" hangingPunct="1">
              <a:spcAft>
                <a:spcPts val="175"/>
              </a:spcAft>
              <a:buClr>
                <a:srgbClr val="4040D0"/>
              </a:buClr>
              <a:buSzPct val="120000"/>
            </a:pPr>
            <a:endParaRPr lang="en-US" altLang="en-US" sz="1400">
              <a:solidFill>
                <a:srgbClr val="000000"/>
              </a:solidFill>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a:solidFill>
                <a:srgbClr val="000000"/>
              </a:solidFill>
              <a:ea typeface="SimSun" panose="02010600030101010101" pitchFamily="2" charset="-122"/>
            </a:endParaRPr>
          </a:p>
        </p:txBody>
      </p:sp>
      <p:sp>
        <p:nvSpPr>
          <p:cNvPr id="114690" name="Text Box 2"/>
          <p:cNvSpPr txBox="1">
            <a:spLocks noChangeArrowheads="1"/>
          </p:cNvSpPr>
          <p:nvPr/>
        </p:nvSpPr>
        <p:spPr bwMode="auto">
          <a:xfrm>
            <a:off x="381000" y="532115"/>
            <a:ext cx="8763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9000"/>
              </a:lnSpc>
              <a:spcBef>
                <a:spcPts val="1563"/>
              </a:spcBef>
              <a:buSzPct val="100000"/>
            </a:pPr>
            <a:r>
              <a:rPr lang="en-US" altLang="en-US" sz="2400" b="1" dirty="0">
                <a:solidFill>
                  <a:srgbClr val="3333CC"/>
                </a:solidFill>
                <a:ea typeface="SimSun" panose="02010600030101010101" pitchFamily="2" charset="-122"/>
              </a:rPr>
              <a:t>SVC Fronted A9000 Solution Guidance (cont.)</a:t>
            </a:r>
          </a:p>
        </p:txBody>
      </p:sp>
      <p:sp>
        <p:nvSpPr>
          <p:cNvPr id="114691" name="Text Box 3"/>
          <p:cNvSpPr txBox="1">
            <a:spLocks noChangeArrowheads="1"/>
          </p:cNvSpPr>
          <p:nvPr/>
        </p:nvSpPr>
        <p:spPr bwMode="auto">
          <a:xfrm>
            <a:off x="2611438" y="164147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SimSun" panose="02010600030101010101" pitchFamily="2" charset="-122"/>
            </a:endParaRPr>
          </a:p>
        </p:txBody>
      </p:sp>
      <p:sp>
        <p:nvSpPr>
          <p:cNvPr id="114692" name="Rectangle 4"/>
          <p:cNvSpPr>
            <a:spLocks noChangeArrowheads="1"/>
          </p:cNvSpPr>
          <p:nvPr/>
        </p:nvSpPr>
        <p:spPr bwMode="auto">
          <a:xfrm>
            <a:off x="381000" y="984250"/>
            <a:ext cx="11049000" cy="31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3333CC"/>
              </a:buClr>
              <a:buSzPct val="100000"/>
              <a:buFont typeface="Wingdings" panose="05000000000000000000" pitchFamily="2" charset="2"/>
              <a:buChar char=""/>
            </a:pPr>
            <a:r>
              <a:rPr lang="en-US" altLang="en-US" sz="1400" b="1" dirty="0">
                <a:solidFill>
                  <a:srgbClr val="000000"/>
                </a:solidFill>
                <a:ea typeface="SimSun" panose="02010600030101010101" pitchFamily="2" charset="-122"/>
              </a:rPr>
              <a:t>A9000 VOLUME GUIDANCE</a:t>
            </a:r>
          </a:p>
          <a:p>
            <a:pPr lvl="2" eaLnBrk="1" hangingPunct="1">
              <a:buClr>
                <a:srgbClr val="3333CC"/>
              </a:buClr>
              <a:buSzPct val="100000"/>
              <a:buFont typeface="Wingdings" panose="05000000000000000000" pitchFamily="2" charset="2"/>
              <a:buChar char=""/>
            </a:pPr>
            <a:endParaRPr lang="en-US" altLang="en-US" sz="1400" dirty="0">
              <a:solidFill>
                <a:srgbClr val="000000"/>
              </a:solidFill>
              <a:ea typeface="SimSun" panose="02010600030101010101" pitchFamily="2" charset="-122"/>
            </a:endParaRPr>
          </a:p>
          <a:p>
            <a:pPr lvl="2"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Assumption:  2 out of 4 FC ports will be zoned to the SVC cluster, from each of the three controllers (6 x FC ports total)</a:t>
            </a:r>
          </a:p>
          <a:p>
            <a:pPr lvl="2"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Create 24* volumes on the A9000 to be presented to the SVC cluster</a:t>
            </a:r>
          </a:p>
          <a:p>
            <a:pPr lvl="2"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Calculate decimal size of volumes (assume only 90% of effective capacity can be allocated):</a:t>
            </a:r>
          </a:p>
          <a:p>
            <a:pPr lvl="3"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(physical capacity) * (savings ratio) * (90%) / (number of volumes)</a:t>
            </a:r>
          </a:p>
          <a:p>
            <a:pPr lvl="3"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Volume size for 3.6 TB unit:</a:t>
            </a:r>
          </a:p>
          <a:p>
            <a:pPr lvl="4"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((36 TB) * (2.5) * (0.90)) / (24) = 3.375 TB</a:t>
            </a:r>
          </a:p>
          <a:p>
            <a:pPr lvl="3"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Volume size for 8.5 TB unit:</a:t>
            </a:r>
          </a:p>
          <a:p>
            <a:pPr lvl="4"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((85 TB) * (2.5) * (0.90)) / (24) = 7.96 TB</a:t>
            </a:r>
          </a:p>
          <a:p>
            <a:pPr marL="1657350" lvl="3" indent="-285750" eaLnBrk="1" hangingPunct="1">
              <a:buClr>
                <a:srgbClr val="3333CC"/>
              </a:buClr>
              <a:buSzPct val="100000"/>
              <a:buFont typeface="Wingdings" pitchFamily="2" charset="2"/>
              <a:buChar char="§"/>
            </a:pPr>
            <a:r>
              <a:rPr lang="en-US" altLang="en-US" sz="1400" dirty="0">
                <a:solidFill>
                  <a:srgbClr val="000000"/>
                </a:solidFill>
                <a:ea typeface="SimSun" panose="02010600030101010101" pitchFamily="2" charset="-122"/>
              </a:rPr>
              <a:t>Volume Size for 18.0 TB unit:</a:t>
            </a:r>
          </a:p>
          <a:p>
            <a:pPr lvl="4" eaLnBrk="1" hangingPunct="1">
              <a:buClr>
                <a:srgbClr val="3333CC"/>
              </a:buClr>
              <a:buSzPct val="100000"/>
              <a:buFont typeface="Wingdings" panose="05000000000000000000" pitchFamily="2" charset="2"/>
              <a:buChar char=""/>
            </a:pPr>
            <a:r>
              <a:rPr lang="en-US" altLang="en-US" sz="1400" dirty="0">
                <a:solidFill>
                  <a:srgbClr val="000000"/>
                </a:solidFill>
                <a:ea typeface="SimSun" panose="02010600030101010101" pitchFamily="2" charset="-122"/>
              </a:rPr>
              <a:t>((180 TB) * (2.5) *(0.90)) / (24) = 11.25 TB</a:t>
            </a:r>
          </a:p>
          <a:p>
            <a:pPr lvl="4" eaLnBrk="1" hangingPunct="1">
              <a:buClr>
                <a:srgbClr val="3333CC"/>
              </a:buClr>
              <a:buSzPct val="100000"/>
              <a:buFont typeface="Wingdings" panose="05000000000000000000" pitchFamily="2" charset="2"/>
              <a:buChar char=""/>
            </a:pPr>
            <a:endParaRPr lang="en-US" altLang="en-US" sz="1400" dirty="0">
              <a:solidFill>
                <a:srgbClr val="000000"/>
              </a:solidFill>
              <a:ea typeface="SimSun" panose="02010600030101010101" pitchFamily="2" charset="-122"/>
            </a:endParaRPr>
          </a:p>
          <a:p>
            <a:pPr marL="227013" lvl="1" indent="0" eaLnBrk="1" hangingPunct="1">
              <a:buClr>
                <a:srgbClr val="3333CC"/>
              </a:buClr>
              <a:buSzPct val="100000"/>
            </a:pPr>
            <a:r>
              <a:rPr lang="en-US" altLang="en-US" sz="1400" dirty="0">
                <a:solidFill>
                  <a:srgbClr val="000000"/>
                </a:solidFill>
                <a:ea typeface="SimSun" panose="02010600030101010101" pitchFamily="2" charset="-122"/>
              </a:rPr>
              <a:t>Note: * GTS IS has deviated from guidance provided from REDP5408 to meet Q value for </a:t>
            </a:r>
            <a:r>
              <a:rPr lang="en-US" altLang="en-US" sz="1400" dirty="0" err="1">
                <a:solidFill>
                  <a:srgbClr val="000000"/>
                </a:solidFill>
                <a:ea typeface="SimSun" panose="02010600030101010101" pitchFamily="2" charset="-122"/>
              </a:rPr>
              <a:t>Mdisk</a:t>
            </a:r>
            <a:r>
              <a:rPr lang="en-US" altLang="en-US" sz="1400" dirty="0">
                <a:solidFill>
                  <a:srgbClr val="000000"/>
                </a:solidFill>
                <a:ea typeface="SimSun" panose="02010600030101010101" pitchFamily="2" charset="-122"/>
              </a:rPr>
              <a:t> on Spectrum Virtualize Controller</a:t>
            </a:r>
          </a:p>
        </p:txBody>
      </p:sp>
      <p:sp>
        <p:nvSpPr>
          <p:cNvPr id="114693" name="Footer Placeholder 1"/>
          <p:cNvSpPr txBox="1">
            <a:spLocks/>
          </p:cNvSpPr>
          <p:nvPr/>
        </p:nvSpPr>
        <p:spPr bwMode="auto">
          <a:xfrm>
            <a:off x="1981200" y="6477000"/>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IBM Internal Use</a:t>
            </a:r>
          </a:p>
        </p:txBody>
      </p:sp>
    </p:spTree>
    <p:extLst>
      <p:ext uri="{BB962C8B-B14F-4D97-AF65-F5344CB8AC3E}">
        <p14:creationId xmlns:p14="http://schemas.microsoft.com/office/powerpoint/2010/main" val="8150868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
          <p:cNvSpPr>
            <a:spLocks noChangeArrowheads="1"/>
          </p:cNvSpPr>
          <p:nvPr/>
        </p:nvSpPr>
        <p:spPr bwMode="auto">
          <a:xfrm>
            <a:off x="1676400" y="1030288"/>
            <a:ext cx="87630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1pPr>
            <a:lvl2pPr marL="798513" indent="-341313">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2pPr>
            <a:lvl3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3pPr>
            <a:lvl4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4pPr>
            <a:lvl5pPr>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 pos="10856913" algn="l"/>
              </a:tabLst>
              <a:defRPr>
                <a:solidFill>
                  <a:srgbClr val="FFFFFF"/>
                </a:solidFill>
                <a:latin typeface="Arial" panose="020B0604020202020204" pitchFamily="34" charset="0"/>
                <a:ea typeface="MS PGothic" panose="020B0600070205080204" pitchFamily="34" charset="-128"/>
              </a:defRPr>
            </a:lvl9pPr>
          </a:lstStyle>
          <a:p>
            <a:pPr lvl="1" eaLnBrk="1" hangingPunct="1">
              <a:buClr>
                <a:srgbClr val="4040D0"/>
              </a:buClr>
              <a:buSzPct val="120000"/>
              <a:buFont typeface="Arial" panose="020B0604020202020204" pitchFamily="34" charset="0"/>
              <a:buNone/>
            </a:pPr>
            <a:endParaRPr lang="en-US" altLang="en-US" sz="1400" dirty="0">
              <a:solidFill>
                <a:srgbClr val="000000"/>
              </a:solidFill>
            </a:endParaRPr>
          </a:p>
          <a:p>
            <a:pPr eaLnBrk="1" hangingPunct="1">
              <a:spcAft>
                <a:spcPts val="175"/>
              </a:spcAft>
              <a:buClr>
                <a:srgbClr val="4040D0"/>
              </a:buClr>
              <a:buSzPct val="120000"/>
            </a:pPr>
            <a:endParaRPr lang="en-US" altLang="en-US" sz="1400" dirty="0">
              <a:solidFill>
                <a:srgbClr val="000000"/>
              </a:solidFill>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a:p>
            <a:pPr eaLnBrk="1" hangingPunct="1">
              <a:spcAft>
                <a:spcPts val="175"/>
              </a:spcAft>
              <a:buClr>
                <a:srgbClr val="4040D0"/>
              </a:buClr>
              <a:buSzPct val="120000"/>
            </a:pPr>
            <a:endParaRPr lang="en-US" altLang="en-US" sz="1400" dirty="0">
              <a:solidFill>
                <a:srgbClr val="000000"/>
              </a:solidFill>
              <a:ea typeface="SimSun" panose="02010600030101010101" pitchFamily="2" charset="-122"/>
            </a:endParaRPr>
          </a:p>
        </p:txBody>
      </p:sp>
      <p:sp>
        <p:nvSpPr>
          <p:cNvPr id="114690" name="Text Box 2"/>
          <p:cNvSpPr txBox="1">
            <a:spLocks noChangeArrowheads="1"/>
          </p:cNvSpPr>
          <p:nvPr/>
        </p:nvSpPr>
        <p:spPr bwMode="auto">
          <a:xfrm>
            <a:off x="88575" y="525528"/>
            <a:ext cx="9183046" cy="43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algn="ctr" eaLnBrk="1" hangingPunct="1">
              <a:lnSpc>
                <a:spcPct val="89000"/>
              </a:lnSpc>
              <a:spcBef>
                <a:spcPts val="1563"/>
              </a:spcBef>
              <a:buSzPct val="100000"/>
            </a:pPr>
            <a:r>
              <a:rPr lang="en-US" altLang="en-US" sz="2500" b="1" dirty="0">
                <a:solidFill>
                  <a:srgbClr val="3333CC"/>
                </a:solidFill>
                <a:ea typeface="SimSun" panose="02010600030101010101" pitchFamily="2" charset="-122"/>
              </a:rPr>
              <a:t>IBM FlashSystem A9000 / A9000R </a:t>
            </a:r>
            <a:r>
              <a:rPr lang="en-US" altLang="en-US" sz="2500" b="1" dirty="0" err="1">
                <a:solidFill>
                  <a:srgbClr val="3333CC"/>
                </a:solidFill>
                <a:ea typeface="SimSun" panose="02010600030101010101" pitchFamily="2" charset="-122"/>
              </a:rPr>
              <a:t>HyperSwap</a:t>
            </a:r>
            <a:r>
              <a:rPr lang="en-US" altLang="en-US" sz="2500" b="1" dirty="0">
                <a:solidFill>
                  <a:srgbClr val="3333CC"/>
                </a:solidFill>
                <a:ea typeface="SimSun" panose="02010600030101010101" pitchFamily="2" charset="-122"/>
              </a:rPr>
              <a:t> </a:t>
            </a:r>
            <a:r>
              <a:rPr lang="mr-IN" altLang="en-US" sz="2500" b="1" dirty="0">
                <a:solidFill>
                  <a:srgbClr val="3333CC"/>
                </a:solidFill>
                <a:ea typeface="SimSun" panose="02010600030101010101" pitchFamily="2" charset="-122"/>
              </a:rPr>
              <a:t>–</a:t>
            </a:r>
            <a:r>
              <a:rPr lang="en-US" altLang="en-US" sz="2500" b="1" dirty="0">
                <a:solidFill>
                  <a:srgbClr val="3333CC"/>
                </a:solidFill>
                <a:ea typeface="SimSun" panose="02010600030101010101" pitchFamily="2" charset="-122"/>
              </a:rPr>
              <a:t> HA Design</a:t>
            </a:r>
          </a:p>
        </p:txBody>
      </p:sp>
      <p:sp>
        <p:nvSpPr>
          <p:cNvPr id="114691" name="Text Box 3"/>
          <p:cNvSpPr txBox="1">
            <a:spLocks noChangeArrowheads="1"/>
          </p:cNvSpPr>
          <p:nvPr/>
        </p:nvSpPr>
        <p:spPr bwMode="auto">
          <a:xfrm>
            <a:off x="2611438" y="164147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SimSun" panose="02010600030101010101" pitchFamily="2" charset="-122"/>
            </a:endParaRPr>
          </a:p>
        </p:txBody>
      </p:sp>
      <p:sp>
        <p:nvSpPr>
          <p:cNvPr id="114692" name="Rectangle 4"/>
          <p:cNvSpPr>
            <a:spLocks noChangeArrowheads="1"/>
          </p:cNvSpPr>
          <p:nvPr/>
        </p:nvSpPr>
        <p:spPr bwMode="auto">
          <a:xfrm>
            <a:off x="88575" y="1030288"/>
            <a:ext cx="5480050" cy="544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1pPr>
            <a:lvl2pPr marL="4556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2pPr>
            <a:lvl3pPr marL="9128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S PGothic" panose="020B0600070205080204" pitchFamily="34" charset="-128"/>
              </a:defRPr>
            </a:lvl9pPr>
          </a:lstStyle>
          <a:p>
            <a:pPr marL="169863" lvl="1" indent="0" eaLnBrk="1" hangingPunct="1">
              <a:buClr>
                <a:srgbClr val="3333CC"/>
              </a:buClr>
              <a:buSzPct val="100000"/>
            </a:pPr>
            <a:r>
              <a:rPr lang="en-US" altLang="en-US" sz="1300" b="1" dirty="0">
                <a:solidFill>
                  <a:srgbClr val="000000"/>
                </a:solidFill>
                <a:ea typeface="SimSun" panose="02010600030101010101" pitchFamily="2" charset="-122"/>
              </a:rPr>
              <a:t>GTS Specific Best Practices</a:t>
            </a:r>
            <a:r>
              <a:rPr lang="en-US" altLang="en-US" sz="1300" b="1" dirty="0">
                <a:solidFill>
                  <a:srgbClr val="000000"/>
                </a:solidFill>
                <a:ea typeface="SimSun" panose="02010600030101010101" pitchFamily="2" charset="-122"/>
                <a:sym typeface="Wingdings" pitchFamily="2" charset="2"/>
              </a:rPr>
              <a:t>:</a:t>
            </a:r>
            <a:r>
              <a:rPr lang="en-US" altLang="en-US" sz="1300" b="1" dirty="0">
                <a:solidFill>
                  <a:srgbClr val="000000"/>
                </a:solidFill>
                <a:ea typeface="SimSun" panose="02010600030101010101" pitchFamily="2" charset="-122"/>
              </a:rPr>
              <a:t> </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Preferably Red Hat Enterprise Linux for Quorum Witness. Register using this </a:t>
            </a:r>
            <a:r>
              <a:rPr lang="en-US" altLang="en-US" sz="1300" dirty="0">
                <a:solidFill>
                  <a:srgbClr val="000000"/>
                </a:solidFill>
                <a:ea typeface="SimSun" panose="02010600030101010101" pitchFamily="2" charset="-122"/>
                <a:hlinkClick r:id="rId3"/>
              </a:rPr>
              <a:t>link</a:t>
            </a:r>
            <a:r>
              <a:rPr lang="en-US" altLang="en-US" sz="1300" baseline="30000" dirty="0">
                <a:solidFill>
                  <a:srgbClr val="000000"/>
                </a:solidFill>
                <a:ea typeface="SimSun" panose="02010600030101010101" pitchFamily="2" charset="-122"/>
              </a:rPr>
              <a:t>1</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Setup replication port zoning (a minimum of 2 as Initiators and 2 as Targets on each A9K) per guidance.</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Use a dedicated VM for Hyper-Scale Manager</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Copy Quorum Witness Certificate into HSM to register A9Ks.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Ensure A9K’s and Quorum Witness are on a different routable network/subnet to each other.</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Install Host Attachment Kit (HAK) 2.9 or later for Flash A9K on Client Host. Map HyperSwap Volume from both A9K’s. Client Host uses Active/Preferred Path(s) from Primary A9K. </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Use default ‘</a:t>
            </a:r>
            <a:r>
              <a:rPr lang="en-US" altLang="en-US" sz="1300" dirty="0" err="1">
                <a:solidFill>
                  <a:srgbClr val="000000"/>
                </a:solidFill>
                <a:ea typeface="SimSun" panose="02010600030101010101" pitchFamily="2" charset="-122"/>
              </a:rPr>
              <a:t>multipath.conf</a:t>
            </a:r>
            <a:r>
              <a:rPr lang="en-US" altLang="en-US" sz="1300" dirty="0">
                <a:solidFill>
                  <a:srgbClr val="000000"/>
                </a:solidFill>
                <a:ea typeface="SimSun" panose="02010600030101010101" pitchFamily="2" charset="-122"/>
              </a:rPr>
              <a:t>’ file, created by HAK.  </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Test automatic fail-over and manual fail-back before placing in Production Use for new builds.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If VMware follow this kb </a:t>
            </a:r>
            <a:r>
              <a:rPr lang="en-US" sz="1300" dirty="0">
                <a:hlinkClick r:id="rId4"/>
              </a:rPr>
              <a:t>https://kb.vmware.com/s/article/2151070</a:t>
            </a:r>
            <a:endParaRPr lang="en-US" sz="1300" dirty="0"/>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Ensure a Pre-Go Live checklist is completed by a GTS Architect for new builds.</a:t>
            </a:r>
          </a:p>
          <a:p>
            <a:pPr marL="169863" lvl="1" indent="0" eaLnBrk="1" hangingPunct="1">
              <a:buClr>
                <a:srgbClr val="3333CC"/>
              </a:buClr>
              <a:buSzPct val="100000"/>
            </a:pPr>
            <a:endParaRPr lang="en-US" altLang="en-US" sz="1300" b="1" dirty="0">
              <a:solidFill>
                <a:srgbClr val="000000"/>
              </a:solidFill>
              <a:ea typeface="SimSun" panose="02010600030101010101" pitchFamily="2" charset="-122"/>
            </a:endParaRPr>
          </a:p>
          <a:p>
            <a:pPr marL="169863" lvl="1" indent="0" eaLnBrk="1" hangingPunct="1">
              <a:buClr>
                <a:srgbClr val="3333CC"/>
              </a:buClr>
              <a:buSzPct val="100000"/>
            </a:pPr>
            <a:r>
              <a:rPr lang="en-US" altLang="en-US" sz="1300" b="1" dirty="0">
                <a:solidFill>
                  <a:srgbClr val="000000"/>
                </a:solidFill>
                <a:ea typeface="SimSun" panose="02010600030101010101" pitchFamily="2" charset="-122"/>
              </a:rPr>
              <a:t>Recommended Configuration</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Storage High Availability solution (HyperSwap) A9K/R </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Please follow this Redbook where appropriate </a:t>
            </a:r>
            <a:r>
              <a:rPr lang="en-US" altLang="en-US" sz="1300" b="1" dirty="0">
                <a:solidFill>
                  <a:schemeClr val="tx1"/>
                </a:solidFill>
                <a:ea typeface="SimSun" panose="02010600030101010101" pitchFamily="2" charset="-122"/>
                <a:hlinkClick r:id="rId5"/>
              </a:rPr>
              <a:t>https://www.redbooks.ibm.com/redpapers/pdfs/redp5434.pdf</a:t>
            </a:r>
            <a:endParaRPr lang="en-US" altLang="en-US" sz="1300" b="1" dirty="0">
              <a:solidFill>
                <a:schemeClr val="tx1"/>
              </a:solidFill>
              <a:ea typeface="SimSun" panose="02010600030101010101" pitchFamily="2" charset="-122"/>
            </a:endParaRP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Establish Local Site Mirroring between A9K units.</a:t>
            </a:r>
          </a:p>
          <a:p>
            <a:pPr lvl="1" eaLnBrk="1" hangingPunct="1">
              <a:buClr>
                <a:srgbClr val="3333CC"/>
              </a:buClr>
              <a:buSzPct val="100000"/>
              <a:buFont typeface="Wingdings" panose="05000000000000000000" pitchFamily="2" charset="2"/>
              <a:buChar char=""/>
            </a:pPr>
            <a:r>
              <a:rPr lang="en-US" altLang="en-US" sz="1300" dirty="0">
                <a:solidFill>
                  <a:srgbClr val="000000"/>
                </a:solidFill>
                <a:ea typeface="SimSun" panose="02010600030101010101" pitchFamily="2" charset="-122"/>
              </a:rPr>
              <a:t>Ensure a Dedicated Virtual Machine (which isn’t dependent on the SAN) is used for the Quorum Witness</a:t>
            </a:r>
          </a:p>
          <a:p>
            <a:pPr marL="169863" lvl="1" indent="0" eaLnBrk="1" hangingPunct="1">
              <a:buClr>
                <a:srgbClr val="3333CC"/>
              </a:buClr>
              <a:buSzPct val="100000"/>
            </a:pPr>
            <a:endParaRPr lang="en-US" altLang="en-US" sz="1000" dirty="0">
              <a:solidFill>
                <a:srgbClr val="000000"/>
              </a:solidFill>
              <a:ea typeface="SimSun" panose="02010600030101010101" pitchFamily="2" charset="-122"/>
            </a:endParaRPr>
          </a:p>
        </p:txBody>
      </p:sp>
      <p:sp>
        <p:nvSpPr>
          <p:cNvPr id="114693" name="Footer Placeholder 1"/>
          <p:cNvSpPr txBox="1">
            <a:spLocks/>
          </p:cNvSpPr>
          <p:nvPr/>
        </p:nvSpPr>
        <p:spPr bwMode="auto">
          <a:xfrm>
            <a:off x="1981200" y="6477000"/>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IBM Internal Use</a:t>
            </a:r>
          </a:p>
        </p:txBody>
      </p:sp>
      <p:pic>
        <p:nvPicPr>
          <p:cNvPr id="7" name="Picture 6">
            <a:extLst>
              <a:ext uri="{FF2B5EF4-FFF2-40B4-BE49-F238E27FC236}">
                <a16:creationId xmlns:a16="http://schemas.microsoft.com/office/drawing/2014/main" xmlns="" id="{72501069-B7FC-5145-8B81-BC808B74FA00}"/>
              </a:ext>
            </a:extLst>
          </p:cNvPr>
          <p:cNvPicPr>
            <a:picLocks noChangeAspect="1"/>
          </p:cNvPicPr>
          <p:nvPr/>
        </p:nvPicPr>
        <p:blipFill>
          <a:blip r:embed="rId6"/>
          <a:stretch>
            <a:fillRect/>
          </a:stretch>
        </p:blipFill>
        <p:spPr>
          <a:xfrm>
            <a:off x="5943600" y="1030288"/>
            <a:ext cx="5791200" cy="4867977"/>
          </a:xfrm>
          <a:prstGeom prst="rect">
            <a:avLst/>
          </a:prstGeom>
        </p:spPr>
      </p:pic>
      <p:sp>
        <p:nvSpPr>
          <p:cNvPr id="2" name="Rectangle 1"/>
          <p:cNvSpPr/>
          <p:nvPr/>
        </p:nvSpPr>
        <p:spPr>
          <a:xfrm>
            <a:off x="5568625" y="6020817"/>
            <a:ext cx="5091458" cy="276999"/>
          </a:xfrm>
          <a:prstGeom prst="rect">
            <a:avLst/>
          </a:prstGeom>
        </p:spPr>
        <p:txBody>
          <a:bodyPr wrap="none">
            <a:spAutoFit/>
          </a:bodyPr>
          <a:lstStyle/>
          <a:p>
            <a:pPr marL="457200" lvl="1" indent="0" eaLnBrk="1" hangingPunct="1">
              <a:buClr>
                <a:srgbClr val="3333CC"/>
              </a:buClr>
              <a:buSzPct val="100000"/>
            </a:pPr>
            <a:r>
              <a:rPr lang="en-US" altLang="en-US" sz="1200" b="1" dirty="0">
                <a:solidFill>
                  <a:srgbClr val="000000"/>
                </a:solidFill>
                <a:ea typeface="SimSun" panose="02010600030101010101" pitchFamily="2" charset="-122"/>
              </a:rPr>
              <a:t>*** See Best Practices Community for additional guidance ***</a:t>
            </a:r>
          </a:p>
        </p:txBody>
      </p:sp>
    </p:spTree>
    <p:extLst>
      <p:ext uri="{BB962C8B-B14F-4D97-AF65-F5344CB8AC3E}">
        <p14:creationId xmlns:p14="http://schemas.microsoft.com/office/powerpoint/2010/main" val="15118840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20595-0D99-475A-82F0-AFE8506D364E}"/>
              </a:ext>
            </a:extLst>
          </p:cNvPr>
          <p:cNvSpPr>
            <a:spLocks noGrp="1"/>
          </p:cNvSpPr>
          <p:nvPr>
            <p:ph type="title"/>
          </p:nvPr>
        </p:nvSpPr>
        <p:spPr/>
        <p:txBody>
          <a:bodyPr/>
          <a:lstStyle/>
          <a:p>
            <a:r>
              <a:rPr lang="en-US" dirty="0"/>
              <a:t>IBM Strategic Storage SVC Detail</a:t>
            </a:r>
          </a:p>
        </p:txBody>
      </p:sp>
      <p:sp>
        <p:nvSpPr>
          <p:cNvPr id="3" name="Text Placeholder 2">
            <a:extLst>
              <a:ext uri="{FF2B5EF4-FFF2-40B4-BE49-F238E27FC236}">
                <a16:creationId xmlns:a16="http://schemas.microsoft.com/office/drawing/2014/main" xmlns="" id="{FEBBF53D-2D22-4970-B44A-741D474F2B36}"/>
              </a:ext>
            </a:extLst>
          </p:cNvPr>
          <p:cNvSpPr>
            <a:spLocks noGrp="1"/>
          </p:cNvSpPr>
          <p:nvPr>
            <p:ph type="body" idx="1"/>
          </p:nvPr>
        </p:nvSpPr>
        <p:spPr/>
        <p:txBody>
          <a:bodyPr/>
          <a:lstStyle/>
          <a:p>
            <a:r>
              <a:rPr lang="en-US" dirty="0"/>
              <a:t>GTS Global Storage Strategy </a:t>
            </a:r>
          </a:p>
        </p:txBody>
      </p:sp>
    </p:spTree>
    <p:extLst>
      <p:ext uri="{BB962C8B-B14F-4D97-AF65-F5344CB8AC3E}">
        <p14:creationId xmlns:p14="http://schemas.microsoft.com/office/powerpoint/2010/main" val="35924975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1"/>
          <p:cNvSpPr txBox="1">
            <a:spLocks noChangeArrowheads="1"/>
          </p:cNvSpPr>
          <p:nvPr/>
        </p:nvSpPr>
        <p:spPr bwMode="auto">
          <a:xfrm>
            <a:off x="152400" y="985839"/>
            <a:ext cx="11811000"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anose="020B0604020202020204" pitchFamily="34" charset="0"/>
                <a:ea typeface="MS PGothic" panose="020B0600070205080204" pitchFamily="34" charset="-128"/>
              </a:defRPr>
            </a:lvl9pPr>
          </a:lstStyle>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SAN Volume Controller is now an exception basis only.  See slide 31 for details.</a:t>
            </a:r>
          </a:p>
          <a:p>
            <a:pPr lvl="1"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For smaller environments (like remote office, </a:t>
            </a:r>
            <a:r>
              <a:rPr lang="en-US" altLang="en-US" sz="1600" dirty="0" err="1">
                <a:solidFill>
                  <a:srgbClr val="000000"/>
                </a:solidFill>
                <a:ea typeface="SimSun" panose="02010600030101010101" pitchFamily="2" charset="-122"/>
              </a:rPr>
              <a:t>etc</a:t>
            </a:r>
            <a:r>
              <a:rPr lang="en-US" altLang="en-US" sz="1600" dirty="0">
                <a:solidFill>
                  <a:srgbClr val="000000"/>
                </a:solidFill>
                <a:ea typeface="SimSun" panose="02010600030101010101" pitchFamily="2" charset="-122"/>
              </a:rPr>
              <a:t>), we are approving using Storwize V5030 or V7000 gen2+ without external SVC nodes. Real Time Compression with v7000 gen2+ only.  It does not allow virtualizing other DISK subsystems behind the Storwize. 100TB or smaller </a:t>
            </a:r>
            <a:r>
              <a:rPr lang="en-US" altLang="en-US" sz="1600" dirty="0" err="1">
                <a:solidFill>
                  <a:srgbClr val="000000"/>
                </a:solidFill>
                <a:ea typeface="SimSun" panose="02010600030101010101" pitchFamily="2" charset="-122"/>
              </a:rPr>
              <a:t>envs</a:t>
            </a:r>
            <a:r>
              <a:rPr lang="en-US" altLang="en-US" sz="1600" dirty="0">
                <a:solidFill>
                  <a:srgbClr val="000000"/>
                </a:solidFill>
                <a:ea typeface="SimSun" panose="02010600030101010101" pitchFamily="2" charset="-122"/>
              </a:rPr>
              <a:t> (total size) for v5030, 200 TB for v7000 gen2+</a:t>
            </a:r>
          </a:p>
          <a:p>
            <a:pPr eaLnBrk="1" hangingPunct="1">
              <a:lnSpc>
                <a:spcPct val="85000"/>
              </a:lnSpc>
              <a:spcBef>
                <a:spcPts val="600"/>
              </a:spcBef>
              <a:buClr>
                <a:schemeClr val="tx1"/>
              </a:buClr>
              <a:buSzPct val="120000"/>
              <a:buFont typeface="Wingdings" panose="05000000000000000000" pitchFamily="2" charset="2"/>
              <a:buChar char=""/>
            </a:pPr>
            <a:r>
              <a:rPr lang="en-GB" altLang="en-US" sz="1600" dirty="0">
                <a:solidFill>
                  <a:schemeClr val="tx1"/>
                </a:solidFill>
              </a:rPr>
              <a:t>SV1 nodes require one compression assist cards and three FC cards. See our global best practices for port layout. For </a:t>
            </a:r>
            <a:r>
              <a:rPr lang="en-GB" altLang="en-US" sz="1600" dirty="0" err="1">
                <a:solidFill>
                  <a:schemeClr val="tx1"/>
                </a:solidFill>
              </a:rPr>
              <a:t>envs</a:t>
            </a:r>
            <a:r>
              <a:rPr lang="en-GB" altLang="en-US" sz="1600" dirty="0">
                <a:solidFill>
                  <a:schemeClr val="tx1"/>
                </a:solidFill>
              </a:rPr>
              <a:t> using extensive RTC, use dual compression assist cards.  </a:t>
            </a:r>
          </a:p>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Recommendation is to include a spare node for new clusters. See spare node best practices.</a:t>
            </a:r>
          </a:p>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As for what data can and cannot go behind SVC, SVC is no longer strategic. There are special cases where very I/O intensive data that requires sub 2ms response time for all IOs may be excluded from SVC and dedicated to very specific technology to ensure isolation for those applications. This is rare but does occasionally occur. DISK Magic and performance studies should be done before any data is relocated to SVC/IBM Storage solutions.</a:t>
            </a:r>
          </a:p>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Expectation for SV1 is 200k IOPs per IOGRP. 1.5PB of usable capacity allowed behind 8 node cluster. In order to exceed, you need a month of performance data to understand your peak loads. You can go higher if performance reporting shows acceptable performance below max. Spectrum Control (TPC) 5.1 or higher required for all SVC deployments.</a:t>
            </a:r>
          </a:p>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See SVC Best practices to ensure you deploy logically and physically correctly. PGL process required. </a:t>
            </a:r>
          </a:p>
          <a:p>
            <a:pPr eaLnBrk="1" hangingPunct="1">
              <a:lnSpc>
                <a:spcPct val="85000"/>
              </a:lnSpc>
              <a:spcBef>
                <a:spcPts val="600"/>
              </a:spcBef>
              <a:buClr>
                <a:schemeClr val="tx1"/>
              </a:buClr>
              <a:buSzPct val="120000"/>
              <a:buFont typeface="Wingdings" panose="05000000000000000000" pitchFamily="2" charset="2"/>
              <a:buChar char=""/>
            </a:pPr>
            <a:r>
              <a:rPr lang="en-US" altLang="en-US" sz="1600" dirty="0">
                <a:solidFill>
                  <a:srgbClr val="000000"/>
                </a:solidFill>
                <a:ea typeface="SimSun" panose="02010600030101010101" pitchFamily="2" charset="-122"/>
              </a:rPr>
              <a:t>VMAX Guidance. General recommendation is to not use VMAX behind SVC with CG8s. It is suitable as a conversion mechanism to IBM (image mode for conversion only). </a:t>
            </a:r>
            <a:r>
              <a:rPr lang="en-US" altLang="en-US" sz="1600" u="sng" dirty="0">
                <a:solidFill>
                  <a:srgbClr val="000000"/>
                </a:solidFill>
                <a:ea typeface="SimSun" panose="02010600030101010101" pitchFamily="2" charset="-122"/>
              </a:rPr>
              <a:t>We however do support VMAX behind DH8 and SV1 SVC nodes. Strategy allows for VMAX FAST use but not Thin or SRDF; Thin and replication will be run at SVC level. You do need TPC with this and back-end limit LUN size of 2TB.</a:t>
            </a:r>
            <a:endParaRPr lang="en-US" altLang="en-US" sz="1600" b="1" dirty="0">
              <a:solidFill>
                <a:srgbClr val="000000"/>
              </a:solidFill>
              <a:ea typeface="SimSun" panose="02010600030101010101" pitchFamily="2" charset="-122"/>
            </a:endParaRPr>
          </a:p>
        </p:txBody>
      </p:sp>
      <p:sp>
        <p:nvSpPr>
          <p:cNvPr id="2" name="Title 1">
            <a:extLst>
              <a:ext uri="{FF2B5EF4-FFF2-40B4-BE49-F238E27FC236}">
                <a16:creationId xmlns:a16="http://schemas.microsoft.com/office/drawing/2014/main" xmlns="" id="{1A736B84-74D1-C147-96E7-32D6F0DC7212}"/>
              </a:ext>
            </a:extLst>
          </p:cNvPr>
          <p:cNvSpPr>
            <a:spLocks noGrp="1"/>
          </p:cNvSpPr>
          <p:nvPr>
            <p:ph type="title"/>
          </p:nvPr>
        </p:nvSpPr>
        <p:spPr/>
        <p:txBody>
          <a:bodyPr/>
          <a:lstStyle/>
          <a:p>
            <a:r>
              <a:rPr lang="en-GB" dirty="0"/>
              <a:t>Storwize Virtualization (SVC) – SV1 model</a:t>
            </a:r>
            <a:endParaRPr lang="en-US" dirty="0"/>
          </a:p>
        </p:txBody>
      </p:sp>
    </p:spTree>
    <p:extLst>
      <p:ext uri="{BB962C8B-B14F-4D97-AF65-F5344CB8AC3E}">
        <p14:creationId xmlns:p14="http://schemas.microsoft.com/office/powerpoint/2010/main" val="343663351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318E713-0CDD-4F42-AE7B-A2C4FC400065}"/>
              </a:ext>
            </a:extLst>
          </p:cNvPr>
          <p:cNvSpPr txBox="1">
            <a:spLocks/>
          </p:cNvSpPr>
          <p:nvPr/>
        </p:nvSpPr>
        <p:spPr bwMode="auto">
          <a:xfrm>
            <a:off x="2320926" y="6476379"/>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b="1" cap="all">
                <a:solidFill>
                  <a:srgbClr val="000000"/>
                </a:solidFill>
                <a:latin typeface="+mj-lt"/>
                <a:ea typeface="MS PGothic" panose="020B0600070205080204" pitchFamily="34" charset="-128"/>
                <a:cs typeface="+mj-cs"/>
              </a:defRPr>
            </a:lvl1pPr>
            <a:lvl2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2pPr>
            <a:lvl3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3pPr>
            <a:lvl4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4pPr>
            <a:lvl5pPr algn="l"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anose="020B0600070205080204" pitchFamily="34" charset="-128"/>
                <a:cs typeface="Arial" charset="0"/>
              </a:defRPr>
            </a:lvl5pPr>
            <a:lvl6pPr marL="25146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6pPr>
            <a:lvl7pPr marL="29718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7pPr>
            <a:lvl8pPr marL="34290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8pPr>
            <a:lvl9pPr marL="3886200" indent="-228600" algn="l" defTabSz="457200" rtl="0" fontAlgn="base">
              <a:spcBef>
                <a:spcPct val="0"/>
              </a:spcBef>
              <a:spcAft>
                <a:spcPct val="0"/>
              </a:spcAft>
              <a:buClr>
                <a:srgbClr val="000000"/>
              </a:buClr>
              <a:buSzPct val="100000"/>
              <a:buFont typeface="Times New Roman" pitchFamily="18" charset="0"/>
              <a:defRPr sz="4400">
                <a:solidFill>
                  <a:srgbClr val="000000"/>
                </a:solidFill>
                <a:latin typeface="Arial" charset="0"/>
                <a:cs typeface="Arial" charset="0"/>
              </a:defRPr>
            </a:lvl9pPr>
          </a:lstStyle>
          <a:p>
            <a:r>
              <a:rPr lang="en-US" sz="1600" kern="0" dirty="0">
                <a:solidFill>
                  <a:schemeClr val="bg1"/>
                </a:solidFill>
                <a:latin typeface="+mn-lt"/>
              </a:rPr>
              <a:t>Storage Strategy - Decision Trees - Ibm cloud block</a:t>
            </a:r>
          </a:p>
        </p:txBody>
      </p:sp>
      <p:sp>
        <p:nvSpPr>
          <p:cNvPr id="2" name="Title 1">
            <a:extLst>
              <a:ext uri="{FF2B5EF4-FFF2-40B4-BE49-F238E27FC236}">
                <a16:creationId xmlns:a16="http://schemas.microsoft.com/office/drawing/2014/main" xmlns="" id="{A4BAF640-85AA-A647-BA19-D33EFC07737A}"/>
              </a:ext>
            </a:extLst>
          </p:cNvPr>
          <p:cNvSpPr>
            <a:spLocks noGrp="1"/>
          </p:cNvSpPr>
          <p:nvPr>
            <p:ph type="title"/>
          </p:nvPr>
        </p:nvSpPr>
        <p:spPr>
          <a:xfrm>
            <a:off x="101601" y="447674"/>
            <a:ext cx="7747000" cy="466726"/>
          </a:xfrm>
        </p:spPr>
        <p:txBody>
          <a:bodyPr/>
          <a:lstStyle/>
          <a:p>
            <a:r>
              <a:rPr lang="en-GB" dirty="0"/>
              <a:t>IBM Cloud – ‘Block’ Storage Decision Tree</a:t>
            </a:r>
            <a:endParaRPr lang="en-US" dirty="0"/>
          </a:p>
        </p:txBody>
      </p:sp>
      <p:sp>
        <p:nvSpPr>
          <p:cNvPr id="12" name="Text Box 36">
            <a:extLst>
              <a:ext uri="{FF2B5EF4-FFF2-40B4-BE49-F238E27FC236}">
                <a16:creationId xmlns:a16="http://schemas.microsoft.com/office/drawing/2014/main" xmlns="" id="{4E3F3B43-8341-2D4F-A12A-F93D207CAF77}"/>
              </a:ext>
            </a:extLst>
          </p:cNvPr>
          <p:cNvSpPr txBox="1">
            <a:spLocks noChangeArrowheads="1"/>
          </p:cNvSpPr>
          <p:nvPr/>
        </p:nvSpPr>
        <p:spPr bwMode="auto">
          <a:xfrm>
            <a:off x="7467600" y="521808"/>
            <a:ext cx="3544247" cy="523220"/>
          </a:xfrm>
          <a:prstGeom prst="rect">
            <a:avLst/>
          </a:prstGeom>
          <a:solidFill>
            <a:schemeClr val="accent1">
              <a:lumMod val="75000"/>
              <a:alpha val="59999"/>
            </a:schemeClr>
          </a:solidFill>
          <a:ln w="9525">
            <a:solidFill>
              <a:schemeClr val="tx1"/>
            </a:solidFill>
            <a:miter lim="800000"/>
            <a:headEnd/>
            <a:tailEnd/>
          </a:ln>
        </p:spPr>
        <p:txBody>
          <a:bodyPr wrap="square">
            <a:spAutoFit/>
          </a:bodyPr>
          <a:lstStyle/>
          <a:p>
            <a:pPr>
              <a:spcBef>
                <a:spcPct val="50000"/>
              </a:spcBef>
            </a:pPr>
            <a:r>
              <a:rPr lang="en-GB" altLang="en-US" sz="1400" dirty="0">
                <a:solidFill>
                  <a:srgbClr val="000000"/>
                </a:solidFill>
              </a:rPr>
              <a:t>See Block Comparison table on Slide 49.</a:t>
            </a:r>
            <a:br>
              <a:rPr lang="en-GB" altLang="en-US" sz="1400" dirty="0">
                <a:solidFill>
                  <a:srgbClr val="000000"/>
                </a:solidFill>
              </a:rPr>
            </a:br>
            <a:r>
              <a:rPr lang="en-GB" altLang="en-US" sz="1400" dirty="0">
                <a:solidFill>
                  <a:srgbClr val="000000"/>
                </a:solidFill>
              </a:rPr>
              <a:t>See Cost Comparison table on Slide 52.</a:t>
            </a:r>
            <a:endParaRPr lang="en-US" altLang="en-US" sz="1400" dirty="0">
              <a:solidFill>
                <a:srgbClr val="000000"/>
              </a:solidFill>
            </a:endParaRPr>
          </a:p>
        </p:txBody>
      </p:sp>
      <p:pic>
        <p:nvPicPr>
          <p:cNvPr id="4" name="Picture 3">
            <a:extLst>
              <a:ext uri="{FF2B5EF4-FFF2-40B4-BE49-F238E27FC236}">
                <a16:creationId xmlns:a16="http://schemas.microsoft.com/office/drawing/2014/main" xmlns="" id="{9D850ADD-3979-304D-B502-6F0BD629D1E7}"/>
              </a:ext>
            </a:extLst>
          </p:cNvPr>
          <p:cNvPicPr>
            <a:picLocks noChangeAspect="1"/>
          </p:cNvPicPr>
          <p:nvPr/>
        </p:nvPicPr>
        <p:blipFill rotWithShape="1">
          <a:blip r:embed="rId3"/>
          <a:srcRect l="1330" t="1934" r="2091" b="1934"/>
          <a:stretch/>
        </p:blipFill>
        <p:spPr>
          <a:xfrm>
            <a:off x="0" y="990600"/>
            <a:ext cx="11963400" cy="5463600"/>
          </a:xfrm>
          <a:prstGeom prst="rect">
            <a:avLst/>
          </a:prstGeom>
        </p:spPr>
      </p:pic>
    </p:spTree>
    <p:extLst>
      <p:ext uri="{BB962C8B-B14F-4D97-AF65-F5344CB8AC3E}">
        <p14:creationId xmlns:p14="http://schemas.microsoft.com/office/powerpoint/2010/main" val="121288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Content Placeholder 2"/>
          <p:cNvSpPr txBox="1">
            <a:spLocks/>
          </p:cNvSpPr>
          <p:nvPr/>
        </p:nvSpPr>
        <p:spPr bwMode="auto">
          <a:xfrm>
            <a:off x="135467" y="990600"/>
            <a:ext cx="1182793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8275" indent="-168275">
              <a:spcBef>
                <a:spcPts val="600"/>
              </a:spcBef>
              <a:buClr>
                <a:srgbClr val="000000"/>
              </a:buClr>
              <a:buSzPct val="100000"/>
              <a:buFont typeface="Times New Roman" panose="02020603050405020304" pitchFamily="18" charset="0"/>
              <a:buChar char="•"/>
              <a:defRPr sz="1600">
                <a:solidFill>
                  <a:srgbClr val="000000"/>
                </a:solidFill>
                <a:latin typeface="Arial" panose="020B0604020202020204" pitchFamily="34" charset="0"/>
                <a:ea typeface="SimSun" panose="02010600030101010101" pitchFamily="2" charset="-122"/>
              </a:defRPr>
            </a:lvl1pPr>
            <a:lvl2pPr marL="508000" indent="-223838">
              <a:spcBef>
                <a:spcPts val="563"/>
              </a:spcBef>
              <a:buClr>
                <a:srgbClr val="000000"/>
              </a:buClr>
              <a:buSzPct val="100000"/>
              <a:buFont typeface="Times New Roman" panose="02020603050405020304" pitchFamily="18" charset="0"/>
              <a:buChar char="–"/>
              <a:defRPr sz="1500">
                <a:solidFill>
                  <a:srgbClr val="003399"/>
                </a:solidFill>
                <a:latin typeface="Arial" panose="020B0604020202020204" pitchFamily="34" charset="0"/>
                <a:ea typeface="SimSun" panose="02010600030101010101" pitchFamily="2" charset="-122"/>
              </a:defRPr>
            </a:lvl2pPr>
            <a:lvl3pPr marL="795338" indent="-171450">
              <a:spcBef>
                <a:spcPts val="563"/>
              </a:spcBef>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3pPr>
            <a:lvl4pPr marL="1598613" indent="-227013">
              <a:spcBef>
                <a:spcPts val="525"/>
              </a:spcBef>
              <a:buClr>
                <a:srgbClr val="000000"/>
              </a:buClr>
              <a:buSzPct val="100000"/>
              <a:buFont typeface="Times New Roman" panose="02020603050405020304" pitchFamily="18" charset="0"/>
              <a:buChar char="–"/>
              <a:defRPr sz="1400">
                <a:solidFill>
                  <a:srgbClr val="000000"/>
                </a:solidFill>
                <a:latin typeface="Arial" panose="020B0604020202020204" pitchFamily="34" charset="0"/>
                <a:ea typeface="SimSun" panose="02010600030101010101" pitchFamily="2" charset="-122"/>
              </a:defRPr>
            </a:lvl4pPr>
            <a:lvl5pPr marL="2054225" indent="-227013">
              <a:spcBef>
                <a:spcPts val="563"/>
              </a:spcBef>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5pPr>
            <a:lvl6pPr marL="2511425" indent="-227013" defTabSz="45720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6pPr>
            <a:lvl7pPr marL="2968625" indent="-227013" defTabSz="45720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7pPr>
            <a:lvl8pPr marL="3425825" indent="-227013" defTabSz="45720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8pPr>
            <a:lvl9pPr marL="3883025" indent="-227013" defTabSz="457200" eaLnBrk="0" fontAlgn="base" hangingPunct="0">
              <a:spcBef>
                <a:spcPts val="563"/>
              </a:spcBef>
              <a:spcAft>
                <a:spcPct val="0"/>
              </a:spcAft>
              <a:buClr>
                <a:srgbClr val="000000"/>
              </a:buClr>
              <a:buSzPct val="100000"/>
              <a:buFont typeface="Times New Roman" panose="02020603050405020304" pitchFamily="18" charset="0"/>
              <a:buChar char="»"/>
              <a:defRPr sz="1500">
                <a:solidFill>
                  <a:srgbClr val="000000"/>
                </a:solidFill>
                <a:latin typeface="Arial" panose="020B0604020202020204" pitchFamily="34" charset="0"/>
                <a:ea typeface="SimSun" panose="02010600030101010101" pitchFamily="2" charset="-122"/>
              </a:defRPr>
            </a:lvl9pPr>
          </a:lstStyle>
          <a:p>
            <a:pPr marL="0" indent="0" eaLnBrk="1" hangingPunct="1">
              <a:spcBef>
                <a:spcPct val="0"/>
              </a:spcBef>
              <a:buClr>
                <a:schemeClr val="tx1"/>
              </a:buClr>
              <a:buSzTx/>
              <a:buNone/>
            </a:pPr>
            <a:r>
              <a:rPr lang="en-US" altLang="en-US" b="1" dirty="0">
                <a:solidFill>
                  <a:schemeClr val="tx1"/>
                </a:solidFill>
                <a:ea typeface="MS PGothic" panose="020B0600070205080204" pitchFamily="34" charset="-128"/>
              </a:rPr>
              <a:t>GTS position and strategy:</a:t>
            </a:r>
          </a:p>
          <a:p>
            <a:pPr eaLnBrk="1" hangingPunct="1">
              <a:spcBef>
                <a:spcPct val="15000"/>
              </a:spcBef>
              <a:spcAft>
                <a:spcPct val="10000"/>
              </a:spcAft>
              <a:buClr>
                <a:schemeClr val="tx1"/>
              </a:buClr>
              <a:buSzPct val="90000"/>
              <a:buFont typeface="Wingdings" panose="05000000000000000000" pitchFamily="2" charset="2"/>
              <a:buChar char="§"/>
            </a:pPr>
            <a:r>
              <a:rPr lang="en-US" altLang="en-US" b="1" dirty="0">
                <a:solidFill>
                  <a:schemeClr val="tx1"/>
                </a:solidFill>
                <a:ea typeface="MS PGothic" panose="020B0600070205080204" pitchFamily="34" charset="-128"/>
              </a:rPr>
              <a:t>All new SVC cluster orders with high availability agreements/requirements should include spare a node (SV1) at each site</a:t>
            </a:r>
            <a:endParaRPr lang="en-US" altLang="en-US" dirty="0">
              <a:solidFill>
                <a:schemeClr val="tx1"/>
              </a:solidFill>
              <a:ea typeface="MS PGothic" panose="020B0600070205080204" pitchFamily="34" charset="-128"/>
            </a:endParaRPr>
          </a:p>
          <a:p>
            <a:pPr lvl="1" eaLnBrk="1" hangingPunct="1">
              <a:spcBef>
                <a:spcPct val="20000"/>
              </a:spcBef>
              <a:buClr>
                <a:schemeClr val="tx1"/>
              </a:buClr>
              <a:buSzTx/>
              <a:buFont typeface="Wingdings" panose="05000000000000000000" pitchFamily="2" charset="2"/>
              <a:buChar char="§"/>
            </a:pPr>
            <a:r>
              <a:rPr lang="en-US" altLang="en-US" sz="1600" dirty="0">
                <a:solidFill>
                  <a:schemeClr val="tx1"/>
                </a:solidFill>
                <a:ea typeface="MS PGothic" panose="020B0600070205080204" pitchFamily="34" charset="-128"/>
              </a:rPr>
              <a:t>We strongly recommend customer with 2 and 4 node SVC environments to purchase a spare node for seamless redundancy in the event of an extend node outage</a:t>
            </a:r>
          </a:p>
          <a:p>
            <a:pPr lvl="1" eaLnBrk="1" hangingPunct="1">
              <a:spcBef>
                <a:spcPct val="20000"/>
              </a:spcBef>
              <a:buClr>
                <a:schemeClr val="tx1"/>
              </a:buClr>
              <a:buSzTx/>
              <a:buFont typeface="Wingdings" panose="05000000000000000000" pitchFamily="2" charset="2"/>
              <a:buChar char="§"/>
            </a:pPr>
            <a:r>
              <a:rPr lang="en-US" altLang="en-US" sz="1600" dirty="0">
                <a:solidFill>
                  <a:schemeClr val="tx1"/>
                </a:solidFill>
                <a:ea typeface="MS PGothic" panose="020B0600070205080204" pitchFamily="34" charset="-128"/>
              </a:rPr>
              <a:t>Customers with 6 nodes or greater are required to have a spare node</a:t>
            </a:r>
          </a:p>
          <a:p>
            <a:pPr lvl="1" eaLnBrk="1" hangingPunct="1">
              <a:spcBef>
                <a:spcPct val="20000"/>
              </a:spcBef>
              <a:buClr>
                <a:schemeClr val="tx1"/>
              </a:buClr>
              <a:buSzTx/>
              <a:buFont typeface="Wingdings" panose="05000000000000000000" pitchFamily="2" charset="2"/>
              <a:buChar char="§"/>
            </a:pPr>
            <a:r>
              <a:rPr lang="en-US" altLang="en-US" sz="1600" dirty="0">
                <a:solidFill>
                  <a:schemeClr val="tx1"/>
                </a:solidFill>
                <a:ea typeface="MS PGothic" panose="020B0600070205080204" pitchFamily="34" charset="-128"/>
              </a:rPr>
              <a:t>Customers with high SLA requirements defining seamless operation and redundancy are required to have a spare node</a:t>
            </a:r>
          </a:p>
          <a:p>
            <a:pPr lvl="2" eaLnBrk="1" hangingPunct="1">
              <a:spcBef>
                <a:spcPct val="20000"/>
              </a:spcBef>
              <a:buClr>
                <a:schemeClr val="tx1"/>
              </a:buClr>
              <a:buSzPct val="90000"/>
              <a:buFont typeface="Wingdings" panose="05000000000000000000" pitchFamily="2" charset="2"/>
              <a:buChar char="§"/>
            </a:pPr>
            <a:r>
              <a:rPr lang="en-US" altLang="en-US" sz="1600" dirty="0">
                <a:solidFill>
                  <a:schemeClr val="tx1"/>
                </a:solidFill>
                <a:ea typeface="MS PGothic" panose="020B0600070205080204" pitchFamily="34" charset="-128"/>
              </a:rPr>
              <a:t>Additional cost will be associated to this new design, or RFS on existing (HA)</a:t>
            </a:r>
          </a:p>
          <a:p>
            <a:pPr eaLnBrk="1" hangingPunct="1">
              <a:spcBef>
                <a:spcPct val="0"/>
              </a:spcBef>
              <a:buClr>
                <a:schemeClr val="tx1"/>
              </a:buClr>
              <a:buSzTx/>
              <a:buFont typeface="Wingdings" panose="05000000000000000000" pitchFamily="2" charset="2"/>
              <a:buChar char="§"/>
            </a:pPr>
            <a:endParaRPr lang="en-US" altLang="en-US" b="1" dirty="0">
              <a:solidFill>
                <a:schemeClr val="tx1"/>
              </a:solidFill>
              <a:ea typeface="MS PGothic" panose="020B0600070205080204" pitchFamily="34" charset="-128"/>
            </a:endParaRPr>
          </a:p>
          <a:p>
            <a:pPr marL="0" indent="0" eaLnBrk="1" hangingPunct="1">
              <a:spcBef>
                <a:spcPct val="0"/>
              </a:spcBef>
              <a:buClr>
                <a:schemeClr val="tx1"/>
              </a:buClr>
              <a:buSzTx/>
              <a:buNone/>
            </a:pPr>
            <a:r>
              <a:rPr lang="en-US" altLang="en-US" b="1" dirty="0">
                <a:solidFill>
                  <a:schemeClr val="tx1"/>
                </a:solidFill>
                <a:ea typeface="MS PGothic" panose="020B0600070205080204" pitchFamily="34" charset="-128"/>
              </a:rPr>
              <a:t>Reason for GTS Position and strategy:</a:t>
            </a:r>
          </a:p>
          <a:p>
            <a:pPr eaLnBrk="1" hangingPunct="1">
              <a:spcBef>
                <a:spcPct val="0"/>
              </a:spcBef>
              <a:buClr>
                <a:schemeClr val="tx1"/>
              </a:buClr>
              <a:buSzTx/>
              <a:buFont typeface="Wingdings" panose="05000000000000000000" pitchFamily="2" charset="2"/>
              <a:buChar char="§"/>
            </a:pPr>
            <a:r>
              <a:rPr lang="en-US" altLang="en-US" b="1" dirty="0">
                <a:solidFill>
                  <a:schemeClr val="tx1"/>
                </a:solidFill>
                <a:ea typeface="MS PGothic" panose="020B0600070205080204" pitchFamily="34" charset="-128"/>
              </a:rPr>
              <a:t>The intention is to have a spare SVC node sitting on the SAN ready to be swapped in to a cluster should a node fail for any reason. </a:t>
            </a:r>
          </a:p>
          <a:p>
            <a:pPr eaLnBrk="1" hangingPunct="1">
              <a:spcBef>
                <a:spcPct val="0"/>
              </a:spcBef>
              <a:buClr>
                <a:schemeClr val="tx1"/>
              </a:buClr>
              <a:buSzTx/>
              <a:buFont typeface="Wingdings" panose="05000000000000000000" pitchFamily="2" charset="2"/>
              <a:buChar char="§"/>
            </a:pPr>
            <a:endParaRPr lang="en-US" altLang="en-US" b="1" dirty="0">
              <a:solidFill>
                <a:schemeClr val="tx1"/>
              </a:solidFill>
              <a:ea typeface="MS PGothic" panose="020B0600070205080204" pitchFamily="34" charset="-128"/>
            </a:endParaRPr>
          </a:p>
          <a:p>
            <a:pPr lvl="1" eaLnBrk="1" hangingPunct="1">
              <a:spcBef>
                <a:spcPct val="20000"/>
              </a:spcBef>
              <a:buClr>
                <a:schemeClr val="tx1"/>
              </a:buClr>
              <a:buSzTx/>
              <a:buFont typeface="Wingdings" panose="05000000000000000000" pitchFamily="2" charset="2"/>
              <a:buChar char="§"/>
            </a:pPr>
            <a:r>
              <a:rPr lang="en-US" altLang="en-US" sz="1600" dirty="0">
                <a:solidFill>
                  <a:schemeClr val="tx1"/>
                </a:solidFill>
                <a:ea typeface="MS PGothic" panose="020B0600070205080204" pitchFamily="34" charset="-128"/>
              </a:rPr>
              <a:t>Link to Best Practice Policy:</a:t>
            </a:r>
          </a:p>
          <a:p>
            <a:pPr lvl="2" eaLnBrk="1" hangingPunct="1">
              <a:spcBef>
                <a:spcPct val="20000"/>
              </a:spcBef>
              <a:buClr>
                <a:schemeClr val="tx1"/>
              </a:buClr>
              <a:buSzPct val="90000"/>
              <a:buFont typeface="Wingdings" panose="05000000000000000000" pitchFamily="2" charset="2"/>
              <a:buChar char="§"/>
            </a:pPr>
            <a:r>
              <a:rPr lang="en-US" altLang="en-US" sz="1600" dirty="0">
                <a:solidFill>
                  <a:schemeClr val="tx1"/>
                </a:solidFill>
                <a:ea typeface="MS PGothic" panose="020B0600070205080204" pitchFamily="34" charset="-128"/>
              </a:rPr>
              <a:t>go to link:  </a:t>
            </a:r>
            <a:r>
              <a:rPr lang="en-US" altLang="en-US" sz="1600" dirty="0">
                <a:solidFill>
                  <a:schemeClr val="tx1"/>
                </a:solidFill>
                <a:ea typeface="MS PGothic" panose="020B0600070205080204" pitchFamily="34" charset="-128"/>
                <a:hlinkClick r:id="rId3"/>
              </a:rPr>
              <a:t>ibm.biz/globalsvcbp</a:t>
            </a:r>
            <a:endParaRPr lang="en-US" altLang="en-US" sz="1600" dirty="0">
              <a:solidFill>
                <a:schemeClr val="tx1"/>
              </a:solidFill>
              <a:ea typeface="MS PGothic" panose="020B0600070205080204" pitchFamily="34" charset="-128"/>
            </a:endParaRPr>
          </a:p>
        </p:txBody>
      </p:sp>
      <p:sp>
        <p:nvSpPr>
          <p:cNvPr id="91138" name="TextBox 6"/>
          <p:cNvSpPr txBox="1">
            <a:spLocks noChangeArrowheads="1"/>
          </p:cNvSpPr>
          <p:nvPr/>
        </p:nvSpPr>
        <p:spPr bwMode="auto">
          <a:xfrm>
            <a:off x="7878764" y="5416550"/>
            <a:ext cx="249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t> </a:t>
            </a:r>
          </a:p>
        </p:txBody>
      </p:sp>
      <p:sp>
        <p:nvSpPr>
          <p:cNvPr id="2" name="Title 1">
            <a:extLst>
              <a:ext uri="{FF2B5EF4-FFF2-40B4-BE49-F238E27FC236}">
                <a16:creationId xmlns:a16="http://schemas.microsoft.com/office/drawing/2014/main" xmlns="" id="{1EE978D9-3EBF-A549-AA17-32325191875A}"/>
              </a:ext>
            </a:extLst>
          </p:cNvPr>
          <p:cNvSpPr>
            <a:spLocks noGrp="1"/>
          </p:cNvSpPr>
          <p:nvPr>
            <p:ph type="title"/>
          </p:nvPr>
        </p:nvSpPr>
        <p:spPr>
          <a:xfrm>
            <a:off x="101600" y="447674"/>
            <a:ext cx="11175999" cy="466726"/>
          </a:xfrm>
        </p:spPr>
        <p:txBody>
          <a:bodyPr/>
          <a:lstStyle/>
          <a:p>
            <a:r>
              <a:rPr lang="en-US" altLang="en-US" dirty="0">
                <a:solidFill>
                  <a:srgbClr val="3333CC"/>
                </a:solidFill>
                <a:ea typeface="SimSun" panose="02010600030101010101" pitchFamily="2" charset="-122"/>
              </a:rPr>
              <a:t>Storwize Virtualization (SVC) – Spare Node Requirement</a:t>
            </a:r>
            <a:endParaRPr lang="en-US" dirty="0"/>
          </a:p>
        </p:txBody>
      </p:sp>
    </p:spTree>
    <p:extLst>
      <p:ext uri="{BB962C8B-B14F-4D97-AF65-F5344CB8AC3E}">
        <p14:creationId xmlns:p14="http://schemas.microsoft.com/office/powerpoint/2010/main" val="35295336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152400" y="3305278"/>
            <a:ext cx="11811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altLang="en-US" sz="1400" b="1" dirty="0">
                <a:solidFill>
                  <a:schemeClr val="tx1"/>
                </a:solidFill>
              </a:rPr>
              <a:t>Stretch Cluster – Use for HA solutions where 3</a:t>
            </a:r>
            <a:r>
              <a:rPr lang="en-GB" altLang="en-US" sz="1400" b="1" baseline="30000" dirty="0">
                <a:solidFill>
                  <a:schemeClr val="tx1"/>
                </a:solidFill>
              </a:rPr>
              <a:t>rd</a:t>
            </a:r>
            <a:r>
              <a:rPr lang="en-GB" altLang="en-US" sz="1400" b="1" dirty="0">
                <a:solidFill>
                  <a:schemeClr val="tx1"/>
                </a:solidFill>
              </a:rPr>
              <a:t> distant DR site is required </a:t>
            </a:r>
          </a:p>
          <a:p>
            <a:r>
              <a:rPr lang="en-GB" altLang="en-US" sz="1400" dirty="0">
                <a:solidFill>
                  <a:schemeClr val="tx1"/>
                </a:solidFill>
              </a:rPr>
              <a:t>Stretch Cluster adds application awareness</a:t>
            </a:r>
          </a:p>
          <a:p>
            <a:pPr lvl="1"/>
            <a:r>
              <a:rPr lang="en-GB" altLang="en-US" sz="1400" dirty="0">
                <a:solidFill>
                  <a:schemeClr val="tx1"/>
                </a:solidFill>
              </a:rPr>
              <a:t>Group together multiple volumes to ensure application-wide failover</a:t>
            </a:r>
          </a:p>
          <a:p>
            <a:pPr lvl="1"/>
            <a:r>
              <a:rPr lang="en-GB" altLang="en-US" sz="1400" dirty="0">
                <a:solidFill>
                  <a:schemeClr val="tx1"/>
                </a:solidFill>
              </a:rPr>
              <a:t>Ensures at least one site has latest copy of all volumes in group</a:t>
            </a:r>
          </a:p>
          <a:p>
            <a:pPr lvl="1"/>
            <a:r>
              <a:rPr lang="en-GB" altLang="en-US" sz="1400" dirty="0">
                <a:solidFill>
                  <a:schemeClr val="tx1"/>
                </a:solidFill>
              </a:rPr>
              <a:t>Allows for Active Active across both locations (</a:t>
            </a:r>
            <a:r>
              <a:rPr lang="en-GB" altLang="en-US" sz="1400" dirty="0" err="1">
                <a:solidFill>
                  <a:schemeClr val="tx1"/>
                </a:solidFill>
              </a:rPr>
              <a:t>MetroMirror</a:t>
            </a:r>
            <a:r>
              <a:rPr lang="en-GB" altLang="en-US" sz="1400" dirty="0">
                <a:solidFill>
                  <a:schemeClr val="tx1"/>
                </a:solidFill>
              </a:rPr>
              <a:t> distance restrictions in play)</a:t>
            </a:r>
          </a:p>
          <a:p>
            <a:r>
              <a:rPr lang="en-GB" altLang="en-US" sz="1400" dirty="0">
                <a:solidFill>
                  <a:schemeClr val="tx1"/>
                </a:solidFill>
              </a:rPr>
              <a:t>Stretch Cluster Provides DR site (Third site Replication)</a:t>
            </a:r>
          </a:p>
          <a:p>
            <a:pPr lvl="1"/>
            <a:r>
              <a:rPr lang="en-GB" altLang="en-US" sz="1400" dirty="0">
                <a:solidFill>
                  <a:schemeClr val="tx1"/>
                </a:solidFill>
              </a:rPr>
              <a:t>As the Metro Mirror like function Active Active allows for synchronous data replication it also allows for a third location asynchronous replication to a DR location. No drop in performance in a disaster</a:t>
            </a:r>
          </a:p>
          <a:p>
            <a:r>
              <a:rPr lang="en-GB" altLang="en-US" sz="1400" dirty="0">
                <a:solidFill>
                  <a:schemeClr val="tx1"/>
                </a:solidFill>
              </a:rPr>
              <a:t>Stretch Cluster retains old consistent data during resynchronization</a:t>
            </a:r>
          </a:p>
          <a:p>
            <a:pPr lvl="1"/>
            <a:r>
              <a:rPr lang="en-GB" altLang="en-US" sz="1400" dirty="0">
                <a:solidFill>
                  <a:schemeClr val="tx1"/>
                </a:solidFill>
              </a:rPr>
              <a:t>Allows sites to continually provide disaster recover protection through lifecycle</a:t>
            </a:r>
          </a:p>
        </p:txBody>
      </p:sp>
      <p:sp>
        <p:nvSpPr>
          <p:cNvPr id="93187" name="Rectangle 4"/>
          <p:cNvSpPr>
            <a:spLocks noChangeArrowheads="1"/>
          </p:cNvSpPr>
          <p:nvPr/>
        </p:nvSpPr>
        <p:spPr bwMode="auto">
          <a:xfrm>
            <a:off x="152400" y="1295400"/>
            <a:ext cx="11811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altLang="en-US" sz="1400" b="1" dirty="0" err="1">
                <a:solidFill>
                  <a:schemeClr val="tx1"/>
                </a:solidFill>
              </a:rPr>
              <a:t>HyperSwap</a:t>
            </a:r>
            <a:r>
              <a:rPr lang="en-GB" altLang="en-US" sz="1400" b="1" dirty="0">
                <a:solidFill>
                  <a:schemeClr val="tx1"/>
                </a:solidFill>
              </a:rPr>
              <a:t> – Use for HA solutions where 3</a:t>
            </a:r>
            <a:r>
              <a:rPr lang="en-GB" altLang="en-US" sz="1400" b="1" baseline="30000" dirty="0">
                <a:solidFill>
                  <a:schemeClr val="tx1"/>
                </a:solidFill>
              </a:rPr>
              <a:t>rd</a:t>
            </a:r>
            <a:r>
              <a:rPr lang="en-GB" altLang="en-US" sz="1400" b="1" dirty="0">
                <a:solidFill>
                  <a:schemeClr val="tx1"/>
                </a:solidFill>
              </a:rPr>
              <a:t> distant DR site not required</a:t>
            </a:r>
          </a:p>
          <a:p>
            <a:r>
              <a:rPr lang="en-GB" altLang="en-US" sz="1400" dirty="0" err="1">
                <a:solidFill>
                  <a:schemeClr val="tx1"/>
                </a:solidFill>
              </a:rPr>
              <a:t>HyperSwap</a:t>
            </a:r>
            <a:r>
              <a:rPr lang="en-GB" altLang="en-US" sz="1400" dirty="0">
                <a:solidFill>
                  <a:schemeClr val="tx1"/>
                </a:solidFill>
              </a:rPr>
              <a:t> adds application awareness</a:t>
            </a:r>
          </a:p>
          <a:p>
            <a:pPr lvl="1"/>
            <a:r>
              <a:rPr lang="en-GB" altLang="en-US" sz="1400" dirty="0">
                <a:solidFill>
                  <a:schemeClr val="tx1"/>
                </a:solidFill>
              </a:rPr>
              <a:t>Group together multiple volumes to ensure application-wide failover</a:t>
            </a:r>
          </a:p>
          <a:p>
            <a:pPr lvl="1"/>
            <a:r>
              <a:rPr lang="en-GB" altLang="en-US" sz="1400" dirty="0">
                <a:solidFill>
                  <a:schemeClr val="tx1"/>
                </a:solidFill>
              </a:rPr>
              <a:t>Ensures at least one site has latest copy of all volumes in group</a:t>
            </a:r>
          </a:p>
          <a:p>
            <a:r>
              <a:rPr lang="en-GB" altLang="en-US" sz="1400" dirty="0" err="1">
                <a:solidFill>
                  <a:schemeClr val="tx1"/>
                </a:solidFill>
              </a:rPr>
              <a:t>HyperSwap</a:t>
            </a:r>
            <a:r>
              <a:rPr lang="en-GB" altLang="en-US" sz="1400" dirty="0">
                <a:solidFill>
                  <a:schemeClr val="tx1"/>
                </a:solidFill>
              </a:rPr>
              <a:t> caches in 2 IO groups</a:t>
            </a:r>
          </a:p>
          <a:p>
            <a:pPr lvl="1"/>
            <a:r>
              <a:rPr lang="en-GB" altLang="en-US" sz="1400" dirty="0">
                <a:solidFill>
                  <a:schemeClr val="tx1"/>
                </a:solidFill>
              </a:rPr>
              <a:t>If one site is unavailable, the remaining site has a full IO group with caching available</a:t>
            </a:r>
          </a:p>
          <a:p>
            <a:pPr lvl="1"/>
            <a:r>
              <a:rPr lang="en-GB" altLang="en-US" sz="1400" dirty="0">
                <a:solidFill>
                  <a:schemeClr val="tx1"/>
                </a:solidFill>
              </a:rPr>
              <a:t>No drop in performance in a disaster</a:t>
            </a:r>
          </a:p>
          <a:p>
            <a:r>
              <a:rPr lang="en-GB" altLang="en-US" sz="1400" dirty="0" err="1">
                <a:solidFill>
                  <a:schemeClr val="tx1"/>
                </a:solidFill>
              </a:rPr>
              <a:t>HyperSwap</a:t>
            </a:r>
            <a:r>
              <a:rPr lang="en-GB" altLang="en-US" sz="1400" dirty="0">
                <a:solidFill>
                  <a:schemeClr val="tx1"/>
                </a:solidFill>
              </a:rPr>
              <a:t> retains old consistent data during resynchronization</a:t>
            </a:r>
          </a:p>
          <a:p>
            <a:pPr lvl="1"/>
            <a:r>
              <a:rPr lang="en-GB" altLang="en-US" sz="1400" dirty="0">
                <a:solidFill>
                  <a:schemeClr val="tx1"/>
                </a:solidFill>
              </a:rPr>
              <a:t>Allows sites to continually provide disaster recover protection through lifecycle</a:t>
            </a:r>
          </a:p>
        </p:txBody>
      </p:sp>
      <p:sp>
        <p:nvSpPr>
          <p:cNvPr id="93188" name="Rectangle 2"/>
          <p:cNvSpPr>
            <a:spLocks noChangeArrowheads="1"/>
          </p:cNvSpPr>
          <p:nvPr/>
        </p:nvSpPr>
        <p:spPr bwMode="auto">
          <a:xfrm>
            <a:off x="1543050" y="5715000"/>
            <a:ext cx="9029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altLang="en-US" b="1" dirty="0">
                <a:solidFill>
                  <a:srgbClr val="2D2DB9"/>
                </a:solidFill>
              </a:rPr>
              <a:t>***** Encourage clients to leverage High Availability Solutions where required*****</a:t>
            </a:r>
          </a:p>
          <a:p>
            <a:r>
              <a:rPr lang="en-GB" altLang="en-US" b="1" dirty="0">
                <a:solidFill>
                  <a:srgbClr val="2D2DB9"/>
                </a:solidFill>
              </a:rPr>
              <a:t> </a:t>
            </a:r>
            <a:endParaRPr lang="en-US" altLang="en-US" dirty="0"/>
          </a:p>
        </p:txBody>
      </p:sp>
      <p:sp>
        <p:nvSpPr>
          <p:cNvPr id="2" name="Title 1">
            <a:extLst>
              <a:ext uri="{FF2B5EF4-FFF2-40B4-BE49-F238E27FC236}">
                <a16:creationId xmlns:a16="http://schemas.microsoft.com/office/drawing/2014/main" xmlns="" id="{867374B1-7587-8A40-A387-BAF613D139C9}"/>
              </a:ext>
            </a:extLst>
          </p:cNvPr>
          <p:cNvSpPr>
            <a:spLocks noGrp="1"/>
          </p:cNvSpPr>
          <p:nvPr>
            <p:ph type="title"/>
          </p:nvPr>
        </p:nvSpPr>
        <p:spPr/>
        <p:txBody>
          <a:bodyPr/>
          <a:lstStyle/>
          <a:p>
            <a:r>
              <a:rPr lang="en-US" altLang="en-US" dirty="0">
                <a:solidFill>
                  <a:srgbClr val="3333CC"/>
                </a:solidFill>
                <a:ea typeface="SimSun" panose="02010600030101010101" pitchFamily="2" charset="-122"/>
              </a:rPr>
              <a:t>Spectrum Virtualize – High Availability capabilities</a:t>
            </a:r>
            <a:br>
              <a:rPr lang="en-US" altLang="en-US" dirty="0">
                <a:solidFill>
                  <a:srgbClr val="3333CC"/>
                </a:solidFill>
                <a:ea typeface="SimSun" panose="02010600030101010101" pitchFamily="2" charset="-122"/>
              </a:rPr>
            </a:br>
            <a:r>
              <a:rPr lang="en-US" altLang="en-US" sz="2000" dirty="0">
                <a:solidFill>
                  <a:srgbClr val="3333CC"/>
                </a:solidFill>
                <a:ea typeface="SimSun" panose="02010600030101010101" pitchFamily="2" charset="-122"/>
              </a:rPr>
              <a:t>IBM </a:t>
            </a:r>
            <a:r>
              <a:rPr lang="en-US" altLang="en-US" sz="2000" dirty="0" err="1">
                <a:solidFill>
                  <a:srgbClr val="3333CC"/>
                </a:solidFill>
                <a:ea typeface="SimSun" panose="02010600030101010101" pitchFamily="2" charset="-122"/>
              </a:rPr>
              <a:t>HyperSwap</a:t>
            </a:r>
            <a:r>
              <a:rPr lang="en-US" altLang="en-US" sz="2000" dirty="0">
                <a:solidFill>
                  <a:srgbClr val="3333CC"/>
                </a:solidFill>
                <a:ea typeface="SimSun" panose="02010600030101010101" pitchFamily="2" charset="-122"/>
              </a:rPr>
              <a:t> &amp; IBM Stretch Cluster</a:t>
            </a:r>
            <a:endParaRPr lang="en-US" dirty="0"/>
          </a:p>
        </p:txBody>
      </p:sp>
    </p:spTree>
    <p:extLst>
      <p:ext uri="{BB962C8B-B14F-4D97-AF65-F5344CB8AC3E}">
        <p14:creationId xmlns:p14="http://schemas.microsoft.com/office/powerpoint/2010/main" val="1276468811"/>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0"/>
          <p:cNvSpPr>
            <a:spLocks noGrp="1" noChangeArrowheads="1"/>
          </p:cNvSpPr>
          <p:nvPr>
            <p:ph type="title"/>
          </p:nvPr>
        </p:nvSpPr>
        <p:spPr/>
        <p:txBody>
          <a:bodyPr vert="horz" wrap="square" lIns="91440" tIns="45720" rIns="91440" bIns="45720" numCol="1" anchor="t" anchorCtr="0" compatLnSpc="1">
            <a:prstTxWarp prst="textNoShape">
              <a:avLst/>
            </a:prstTxWarp>
          </a:bodyPr>
          <a:lstStyle/>
          <a:p>
            <a:pPr eaLnBrk="1" hangingPunct="1"/>
            <a:r>
              <a:rPr lang="en-US" altLang="en-US" sz="2400" b="1" dirty="0">
                <a:solidFill>
                  <a:schemeClr val="accent2"/>
                </a:solidFill>
              </a:rPr>
              <a:t>SVC Compression (RTC) use for new deals - requirements</a:t>
            </a:r>
            <a:br>
              <a:rPr lang="en-US" altLang="en-US" sz="2400" b="1" dirty="0">
                <a:solidFill>
                  <a:schemeClr val="accent2"/>
                </a:solidFill>
              </a:rPr>
            </a:br>
            <a:endParaRPr lang="en-US" altLang="en-US" sz="2400" dirty="0">
              <a:solidFill>
                <a:srgbClr val="FF0000"/>
              </a:solidFill>
            </a:endParaRPr>
          </a:p>
        </p:txBody>
      </p:sp>
      <p:sp>
        <p:nvSpPr>
          <p:cNvPr id="94210" name="Text Box 11"/>
          <p:cNvSpPr txBox="1">
            <a:spLocks noChangeArrowheads="1"/>
          </p:cNvSpPr>
          <p:nvPr/>
        </p:nvSpPr>
        <p:spPr bwMode="auto">
          <a:xfrm>
            <a:off x="152400" y="923925"/>
            <a:ext cx="11887200" cy="57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marL="342900" indent="-342900" defTabSz="823913">
              <a:defRPr>
                <a:solidFill>
                  <a:srgbClr val="FFFFFF"/>
                </a:solidFill>
                <a:latin typeface="Arial" panose="020B0604020202020204" pitchFamily="34" charset="0"/>
                <a:ea typeface="MS PGothic" panose="020B0600070205080204" pitchFamily="34" charset="-128"/>
              </a:defRPr>
            </a:lvl1pPr>
            <a:lvl2pPr marL="755650" indent="-342900" defTabSz="823913">
              <a:defRPr>
                <a:solidFill>
                  <a:srgbClr val="FFFFFF"/>
                </a:solidFill>
                <a:latin typeface="Arial" panose="020B0604020202020204" pitchFamily="34" charset="0"/>
                <a:ea typeface="MS PGothic" panose="020B0600070205080204" pitchFamily="34" charset="-128"/>
              </a:defRPr>
            </a:lvl2pPr>
            <a:lvl3pPr defTabSz="823913">
              <a:defRPr>
                <a:solidFill>
                  <a:srgbClr val="FFFFFF"/>
                </a:solidFill>
                <a:latin typeface="Arial" panose="020B0604020202020204" pitchFamily="34" charset="0"/>
                <a:ea typeface="MS PGothic" panose="020B0600070205080204" pitchFamily="34" charset="-128"/>
              </a:defRPr>
            </a:lvl3pPr>
            <a:lvl4pPr defTabSz="823913">
              <a:defRPr>
                <a:solidFill>
                  <a:srgbClr val="FFFFFF"/>
                </a:solidFill>
                <a:latin typeface="Arial" panose="020B0604020202020204" pitchFamily="34" charset="0"/>
                <a:ea typeface="MS PGothic" panose="020B0600070205080204" pitchFamily="34" charset="-128"/>
              </a:defRPr>
            </a:lvl4pPr>
            <a:lvl5pPr defTabSz="823913">
              <a:defRPr>
                <a:solidFill>
                  <a:srgbClr val="FFFFFF"/>
                </a:solidFill>
                <a:latin typeface="Arial" panose="020B0604020202020204" pitchFamily="34" charset="0"/>
                <a:ea typeface="MS PGothic" panose="020B0600070205080204" pitchFamily="34" charset="-128"/>
              </a:defRPr>
            </a:lvl5pPr>
            <a:lvl6pPr marL="25146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SV1s with dual compression cards are go forward strategy (If using the SVC is mandatory, see slide 31 for valid SVC deployments) </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DH8 allowed for older clusters provided 2</a:t>
            </a:r>
            <a:r>
              <a:rPr lang="en-GB" altLang="en-US" sz="1400" baseline="30000" dirty="0">
                <a:solidFill>
                  <a:schemeClr val="tx1"/>
                </a:solidFill>
              </a:rPr>
              <a:t>nd</a:t>
            </a:r>
            <a:r>
              <a:rPr lang="en-GB" altLang="en-US" sz="1400" dirty="0">
                <a:solidFill>
                  <a:schemeClr val="tx1"/>
                </a:solidFill>
              </a:rPr>
              <a:t> CPU and compression cards </a:t>
            </a:r>
            <a:endParaRPr lang="en-GB" altLang="en-US" sz="1400" dirty="0">
              <a:solidFill>
                <a:srgbClr val="000000"/>
              </a:solidFill>
              <a:latin typeface="Helv" charset="0"/>
            </a:endParaRP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Must be running R7.5 target level or above w/RTC licenses.</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A volume can be compressed and thin provided you are at target code level</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Only compress very compressible volumes. 40% demark is guidance (and above).</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512 LUN limit per IOGRP (2048 LUN limit per 8 node cluster)</a:t>
            </a:r>
          </a:p>
          <a:p>
            <a:pPr lvl="1" eaLnBrk="1" hangingPunct="1">
              <a:lnSpc>
                <a:spcPct val="85000"/>
              </a:lnSpc>
              <a:spcBef>
                <a:spcPts val="300"/>
              </a:spcBef>
              <a:buClr>
                <a:schemeClr val="tx1"/>
              </a:buClr>
              <a:buFont typeface="Wingdings" panose="05000000000000000000" pitchFamily="2" charset="2"/>
              <a:buChar char="§"/>
            </a:pPr>
            <a:r>
              <a:rPr lang="en-GB" altLang="en-US" sz="1400" dirty="0" err="1">
                <a:solidFill>
                  <a:schemeClr val="tx1"/>
                </a:solidFill>
              </a:rPr>
              <a:t>Solutioning</a:t>
            </a:r>
            <a:r>
              <a:rPr lang="en-GB" altLang="en-US" sz="1400" dirty="0">
                <a:solidFill>
                  <a:schemeClr val="tx1"/>
                </a:solidFill>
              </a:rPr>
              <a:t> assumption:  80% compression ratio across 30% of SVC environment</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Focus should be on databases. Sequential should be avoided. See best practices </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This yields a 24% storage reduction</a:t>
            </a:r>
          </a:p>
          <a:p>
            <a:pPr lvl="1" eaLnBrk="1" hangingPunct="1">
              <a:lnSpc>
                <a:spcPct val="85000"/>
              </a:lnSpc>
              <a:spcBef>
                <a:spcPts val="300"/>
              </a:spcBef>
              <a:buClr>
                <a:schemeClr val="tx1"/>
              </a:buClr>
              <a:buFont typeface="Wingdings" panose="05000000000000000000" pitchFamily="2" charset="2"/>
              <a:buChar char="§"/>
            </a:pPr>
            <a:r>
              <a:rPr lang="en-GB" altLang="en-US" sz="1400" dirty="0" err="1">
                <a:solidFill>
                  <a:schemeClr val="tx1"/>
                </a:solidFill>
              </a:rPr>
              <a:t>Labor</a:t>
            </a:r>
            <a:endParaRPr lang="en-GB" altLang="en-US" sz="1400" dirty="0">
              <a:solidFill>
                <a:schemeClr val="tx1"/>
              </a:solidFill>
            </a:endParaRP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5% uplift for year one for storage admin support (would cover both thin and compression if you did both)</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.5 </a:t>
            </a:r>
            <a:r>
              <a:rPr lang="en-GB" altLang="en-US" sz="1400" dirty="0" err="1">
                <a:solidFill>
                  <a:schemeClr val="tx1"/>
                </a:solidFill>
              </a:rPr>
              <a:t>addl</a:t>
            </a:r>
            <a:r>
              <a:rPr lang="en-GB" altLang="en-US" sz="1400" dirty="0">
                <a:solidFill>
                  <a:schemeClr val="tx1"/>
                </a:solidFill>
              </a:rPr>
              <a:t> server admin for duration of compression deployment (for compression assessment) band 7 (GR)</a:t>
            </a:r>
          </a:p>
          <a:p>
            <a:pPr lvl="2" eaLnBrk="1" hangingPunct="1">
              <a:lnSpc>
                <a:spcPct val="85000"/>
              </a:lnSpc>
              <a:spcBef>
                <a:spcPts val="300"/>
              </a:spcBef>
              <a:buClr>
                <a:schemeClr val="tx1"/>
              </a:buClr>
              <a:buFont typeface="Wingdings" panose="05000000000000000000" pitchFamily="2" charset="2"/>
              <a:buChar char="§"/>
            </a:pPr>
            <a:r>
              <a:rPr lang="en-GB" altLang="en-US" sz="1400" dirty="0" err="1">
                <a:solidFill>
                  <a:schemeClr val="tx1"/>
                </a:solidFill>
              </a:rPr>
              <a:t>Labor</a:t>
            </a:r>
            <a:r>
              <a:rPr lang="en-GB" altLang="en-US" sz="1400" dirty="0">
                <a:solidFill>
                  <a:schemeClr val="tx1"/>
                </a:solidFill>
              </a:rPr>
              <a:t> sizing still remains on usable capacity (with compression enabled, a lesser amount) </a:t>
            </a:r>
          </a:p>
          <a:p>
            <a:pPr lvl="2" eaLnBrk="1" hangingPunct="1">
              <a:lnSpc>
                <a:spcPct val="85000"/>
              </a:lnSpc>
              <a:spcBef>
                <a:spcPts val="300"/>
              </a:spcBef>
              <a:buClr>
                <a:schemeClr val="tx1"/>
              </a:buClr>
              <a:buFont typeface="Wingdings" panose="05000000000000000000" pitchFamily="2" charset="2"/>
              <a:buChar char="§"/>
            </a:pPr>
            <a:r>
              <a:rPr lang="en-GB" altLang="en-US" sz="1400" dirty="0" err="1">
                <a:solidFill>
                  <a:schemeClr val="tx1"/>
                </a:solidFill>
              </a:rPr>
              <a:t>Labor</a:t>
            </a:r>
            <a:r>
              <a:rPr lang="en-GB" altLang="en-US" sz="1400" dirty="0">
                <a:solidFill>
                  <a:schemeClr val="tx1"/>
                </a:solidFill>
              </a:rPr>
              <a:t> for backup and network needs to be based on uncompressed data size</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Migration to SVC and new solution needs to be sized and staffed per standard process and uncompressed size.</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Storage Senior Storage SME staffing included per FWB ratios.</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Performance/Capacity management staffing included per FWB ratios.</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Spectrum Control (TPC) 5.2 or higher required </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SVC CPU utilization reporting and SNMP alerting deployed</a:t>
            </a:r>
          </a:p>
          <a:p>
            <a:pPr lvl="2"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Pool utilization as well as compression is a form of thin (over-subscribing)</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Each deal should include $10K for delivery education (until further notice)</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Rapid hardware ordering process. Delays for new storage cannot occur. DPE/PE approves ahead of use.</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Use Redbook </a:t>
            </a:r>
            <a:r>
              <a:rPr lang="en-GB" altLang="en-US" sz="1400" dirty="0">
                <a:solidFill>
                  <a:schemeClr val="tx1"/>
                </a:solidFill>
                <a:sym typeface="Wingdings" panose="05000000000000000000" pitchFamily="2" charset="2"/>
              </a:rPr>
              <a:t> </a:t>
            </a:r>
            <a:r>
              <a:rPr lang="en-GB" altLang="en-US" sz="1400" dirty="0">
                <a:solidFill>
                  <a:schemeClr val="hlink"/>
                </a:solidFill>
                <a:latin typeface="Helv" charset="0"/>
                <a:hlinkClick r:id="rId3"/>
              </a:rPr>
              <a:t>http://www.redbooks.ibm.com/abstracts/redp4859.html?Open</a:t>
            </a:r>
            <a:endParaRPr lang="en-GB" altLang="en-US" sz="1400" dirty="0">
              <a:solidFill>
                <a:schemeClr val="hlink"/>
              </a:solidFill>
              <a:latin typeface="Helv" charset="0"/>
            </a:endParaRP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latin typeface="Helv" charset="0"/>
              </a:rPr>
              <a:t>Cookbook </a:t>
            </a:r>
            <a:r>
              <a:rPr lang="en-GB" altLang="en-US" sz="1400" dirty="0">
                <a:solidFill>
                  <a:schemeClr val="tx1"/>
                </a:solidFill>
                <a:sym typeface="Wingdings" panose="05000000000000000000" pitchFamily="2" charset="2"/>
              </a:rPr>
              <a:t></a:t>
            </a:r>
            <a:r>
              <a:rPr lang="en-GB" altLang="en-US" sz="1400" dirty="0">
                <a:solidFill>
                  <a:schemeClr val="tx1"/>
                </a:solidFill>
                <a:latin typeface="Helv" charset="0"/>
              </a:rPr>
              <a:t> </a:t>
            </a:r>
            <a:r>
              <a:rPr lang="en-GB" altLang="en-US" sz="1400" dirty="0">
                <a:solidFill>
                  <a:schemeClr val="hlink"/>
                </a:solidFill>
                <a:latin typeface="Helv" charset="0"/>
                <a:hlinkClick r:id="rId4"/>
              </a:rPr>
              <a:t>https://w3-03.ibm.com/tools/cm/iram/oslc/assets/BFCD523F-57B5-F729-9864-FD43CAA4E005/1.0</a:t>
            </a:r>
            <a:r>
              <a:rPr lang="en-GB" altLang="en-US" sz="1400" dirty="0">
                <a:solidFill>
                  <a:schemeClr val="hlink"/>
                </a:solidFill>
                <a:latin typeface="Helv" charset="0"/>
              </a:rPr>
              <a:t> </a:t>
            </a:r>
          </a:p>
          <a:p>
            <a:pPr lvl="1" eaLnBrk="1" hangingPunct="1">
              <a:lnSpc>
                <a:spcPct val="85000"/>
              </a:lnSpc>
              <a:spcBef>
                <a:spcPts val="300"/>
              </a:spcBef>
              <a:buClr>
                <a:schemeClr val="tx1"/>
              </a:buClr>
              <a:buFont typeface="Wingdings" panose="05000000000000000000" pitchFamily="2" charset="2"/>
              <a:buChar char="§"/>
            </a:pPr>
            <a:r>
              <a:rPr lang="en-GB" altLang="en-US" sz="1400" dirty="0">
                <a:solidFill>
                  <a:schemeClr val="tx1"/>
                </a:solidFill>
              </a:rPr>
              <a:t>Do not use for TIER0</a:t>
            </a:r>
          </a:p>
          <a:p>
            <a:pPr lvl="2" eaLnBrk="1" hangingPunct="1">
              <a:lnSpc>
                <a:spcPct val="85000"/>
              </a:lnSpc>
              <a:spcBef>
                <a:spcPts val="300"/>
              </a:spcBef>
              <a:buClr>
                <a:schemeClr val="tx1"/>
              </a:buClr>
              <a:buFont typeface="Wingdings" panose="05000000000000000000" pitchFamily="2" charset="2"/>
              <a:buChar char="§"/>
            </a:pPr>
            <a:endParaRPr lang="en-GB" altLang="en-US" sz="1400" dirty="0">
              <a:solidFill>
                <a:schemeClr val="tx1"/>
              </a:solidFill>
            </a:endParaRPr>
          </a:p>
        </p:txBody>
      </p:sp>
    </p:spTree>
    <p:extLst>
      <p:ext uri="{BB962C8B-B14F-4D97-AF65-F5344CB8AC3E}">
        <p14:creationId xmlns:p14="http://schemas.microsoft.com/office/powerpoint/2010/main" val="3467599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1"/>
          <p:cNvSpPr txBox="1">
            <a:spLocks noGrp="1"/>
          </p:cNvSpPr>
          <p:nvPr/>
        </p:nvSpPr>
        <p:spPr bwMode="black">
          <a:xfrm>
            <a:off x="2782888" y="5734050"/>
            <a:ext cx="7540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fld id="{3FCDEAD9-7A3A-4725-90F7-291FBF89EA85}" type="slidenum">
              <a:rPr lang="en-US" altLang="en-US" sz="700" b="1"/>
              <a:pPr eaLnBrk="1" hangingPunct="1">
                <a:spcBef>
                  <a:spcPct val="50000"/>
                </a:spcBef>
              </a:pPr>
              <a:t>93</a:t>
            </a:fld>
            <a:endParaRPr lang="en-US" altLang="en-US" sz="700" b="1"/>
          </a:p>
        </p:txBody>
      </p:sp>
      <p:sp>
        <p:nvSpPr>
          <p:cNvPr id="96258" name="Rectangle 10"/>
          <p:cNvSpPr>
            <a:spLocks noGrp="1" noChangeArrowheads="1"/>
          </p:cNvSpPr>
          <p:nvPr>
            <p:ph type="title"/>
          </p:nvPr>
        </p:nvSpPr>
        <p:spPr/>
        <p:txBody>
          <a:bodyPr vert="horz" wrap="square" lIns="68580" tIns="34290" rIns="68580" bIns="34290" numCol="1" anchor="t" anchorCtr="0" compatLnSpc="1">
            <a:prstTxWarp prst="textNoShape">
              <a:avLst/>
            </a:prstTxWarp>
          </a:bodyPr>
          <a:lstStyle/>
          <a:p>
            <a:pPr eaLnBrk="1" hangingPunct="1"/>
            <a:r>
              <a:rPr lang="en-US" altLang="en-US" sz="2400" b="1" dirty="0">
                <a:solidFill>
                  <a:schemeClr val="accent2"/>
                </a:solidFill>
              </a:rPr>
              <a:t>SVC Thin Provisioning use for new deals - requirements</a:t>
            </a:r>
            <a:endParaRPr lang="en-US" altLang="en-US" sz="1800" dirty="0">
              <a:solidFill>
                <a:srgbClr val="FF0000"/>
              </a:solidFill>
            </a:endParaRPr>
          </a:p>
        </p:txBody>
      </p:sp>
      <p:sp>
        <p:nvSpPr>
          <p:cNvPr id="96259" name="Text Box 11"/>
          <p:cNvSpPr txBox="1">
            <a:spLocks noChangeArrowheads="1"/>
          </p:cNvSpPr>
          <p:nvPr/>
        </p:nvSpPr>
        <p:spPr bwMode="auto">
          <a:xfrm>
            <a:off x="101600" y="879440"/>
            <a:ext cx="11938000" cy="597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defTabSz="823913">
              <a:defRPr>
                <a:solidFill>
                  <a:srgbClr val="FFFFFF"/>
                </a:solidFill>
                <a:latin typeface="Arial" panose="020B0604020202020204" pitchFamily="34" charset="0"/>
                <a:ea typeface="MS PGothic" panose="020B0600070205080204" pitchFamily="34" charset="-128"/>
              </a:defRPr>
            </a:lvl1pPr>
            <a:lvl2pPr marL="755650" indent="-342900" defTabSz="823913">
              <a:defRPr>
                <a:solidFill>
                  <a:srgbClr val="FFFFFF"/>
                </a:solidFill>
                <a:latin typeface="Arial" panose="020B0604020202020204" pitchFamily="34" charset="0"/>
                <a:ea typeface="MS PGothic" panose="020B0600070205080204" pitchFamily="34" charset="-128"/>
              </a:defRPr>
            </a:lvl2pPr>
            <a:lvl3pPr defTabSz="823913">
              <a:defRPr>
                <a:solidFill>
                  <a:srgbClr val="FFFFFF"/>
                </a:solidFill>
                <a:latin typeface="Arial" panose="020B0604020202020204" pitchFamily="34" charset="0"/>
                <a:ea typeface="MS PGothic" panose="020B0600070205080204" pitchFamily="34" charset="-128"/>
              </a:defRPr>
            </a:lvl3pPr>
            <a:lvl4pPr defTabSz="823913">
              <a:defRPr>
                <a:solidFill>
                  <a:srgbClr val="FFFFFF"/>
                </a:solidFill>
                <a:latin typeface="Arial" panose="020B0604020202020204" pitchFamily="34" charset="0"/>
                <a:ea typeface="MS PGothic" panose="020B0600070205080204" pitchFamily="34" charset="-128"/>
              </a:defRPr>
            </a:lvl4pPr>
            <a:lvl5pPr defTabSz="823913">
              <a:defRPr>
                <a:solidFill>
                  <a:srgbClr val="FFFFFF"/>
                </a:solidFill>
                <a:latin typeface="Arial" panose="020B0604020202020204" pitchFamily="34" charset="0"/>
                <a:ea typeface="MS PGothic" panose="020B0600070205080204" pitchFamily="34" charset="-128"/>
              </a:defRPr>
            </a:lvl5pPr>
            <a:lvl6pPr marL="25146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Must follow our defined best practices if you are to use. </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Must maintain a minimum of 10% available storage in environment at all times – </a:t>
            </a:r>
            <a:r>
              <a:rPr lang="en-GB" altLang="en-US" sz="1350" dirty="0" err="1">
                <a:solidFill>
                  <a:schemeClr val="tx1"/>
                </a:solidFill>
              </a:rPr>
              <a:t>Cognos</a:t>
            </a:r>
            <a:r>
              <a:rPr lang="en-GB" altLang="en-US" sz="1350" dirty="0">
                <a:solidFill>
                  <a:schemeClr val="tx1"/>
                </a:solidFill>
              </a:rPr>
              <a:t> report R001_Cap from Reporting </a:t>
            </a:r>
            <a:r>
              <a:rPr lang="en-GB" altLang="en-US" sz="1350" dirty="0" err="1">
                <a:solidFill>
                  <a:schemeClr val="tx1"/>
                </a:solidFill>
              </a:rPr>
              <a:t>Table.xlsx</a:t>
            </a:r>
            <a:r>
              <a:rPr lang="en-GB" altLang="en-US" sz="1350" dirty="0">
                <a:solidFill>
                  <a:schemeClr val="tx1"/>
                </a:solidFill>
              </a:rPr>
              <a:t>   @    </a:t>
            </a:r>
            <a:r>
              <a:rPr lang="en-US" altLang="en-US" sz="1350" dirty="0">
                <a:hlinkClick r:id="rId3"/>
              </a:rPr>
              <a:t>http://ibm.biz/BdRUR7</a:t>
            </a:r>
            <a:r>
              <a:rPr lang="en-US" altLang="en-US" sz="1350" dirty="0"/>
              <a:t>  </a:t>
            </a:r>
            <a:r>
              <a:rPr lang="en-GB" altLang="en-US" sz="1350" dirty="0">
                <a:solidFill>
                  <a:schemeClr val="tx1"/>
                </a:solidFill>
              </a:rPr>
              <a:t> Applicable to TPC 5.1 and TPC 5.2</a:t>
            </a: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Report description </a:t>
            </a:r>
            <a:r>
              <a:rPr lang="en-GB" altLang="en-US" sz="1350" dirty="0">
                <a:solidFill>
                  <a:schemeClr val="tx1"/>
                </a:solidFill>
                <a:hlinkClick r:id="rId4"/>
              </a:rPr>
              <a:t>https://www-01.ibm.com/support/knowledgecenter/SSNE44_5.2.6/com.ibm.tpc_V526.doc/fqz0_r_cr_storage_systems_space_rpt.html</a:t>
            </a:r>
            <a:endParaRPr lang="en-GB" altLang="en-US" sz="1350" dirty="0">
              <a:solidFill>
                <a:schemeClr val="tx1"/>
              </a:solidFill>
            </a:endParaRP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Must have SNMP threshold alerting to SYSOPs TPC 5.2 or higher supports alerting when available pool capacity is too low from within the TPC Web GUI</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Hardware ordering process starts when 20% available space threshold hit. Use R001_Cap TPC </a:t>
            </a:r>
            <a:r>
              <a:rPr lang="en-GB" altLang="en-US" sz="1350" dirty="0" err="1">
                <a:solidFill>
                  <a:schemeClr val="tx1"/>
                </a:solidFill>
              </a:rPr>
              <a:t>Cognos</a:t>
            </a:r>
            <a:r>
              <a:rPr lang="en-GB" altLang="en-US" sz="1350" dirty="0">
                <a:solidFill>
                  <a:schemeClr val="tx1"/>
                </a:solidFill>
              </a:rPr>
              <a:t> report to monitor available space</a:t>
            </a: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Rapid hardware ordering process required. Delays for new storage cannot occur. DPE/PE approves ahead of use.</a:t>
            </a:r>
          </a:p>
          <a:p>
            <a:pPr lvl="1" eaLnBrk="1" hangingPunct="1">
              <a:lnSpc>
                <a:spcPct val="80000"/>
              </a:lnSpc>
              <a:spcBef>
                <a:spcPct val="30000"/>
              </a:spcBef>
              <a:buClr>
                <a:schemeClr val="tx1"/>
              </a:buClr>
              <a:buFont typeface="Wingdings" panose="05000000000000000000" pitchFamily="2" charset="2"/>
              <a:buChar char="§"/>
            </a:pPr>
            <a:r>
              <a:rPr lang="en-GB" altLang="en-US" sz="1350" dirty="0" err="1">
                <a:solidFill>
                  <a:schemeClr val="tx1"/>
                </a:solidFill>
              </a:rPr>
              <a:t>Solutioning</a:t>
            </a:r>
            <a:r>
              <a:rPr lang="en-GB" altLang="en-US" sz="1350" dirty="0">
                <a:solidFill>
                  <a:schemeClr val="tx1"/>
                </a:solidFill>
              </a:rPr>
              <a:t> assumption:  20% thin across 70% of environment</a:t>
            </a: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See subsequent page for calculation on savings (combined with compression)</a:t>
            </a:r>
          </a:p>
          <a:p>
            <a:pPr lvl="1" eaLnBrk="1" hangingPunct="1">
              <a:lnSpc>
                <a:spcPct val="80000"/>
              </a:lnSpc>
              <a:spcBef>
                <a:spcPct val="30000"/>
              </a:spcBef>
              <a:buClr>
                <a:schemeClr val="tx1"/>
              </a:buClr>
              <a:buFont typeface="Wingdings" panose="05000000000000000000" pitchFamily="2" charset="2"/>
              <a:buChar char="§"/>
            </a:pPr>
            <a:r>
              <a:rPr lang="en-GB" altLang="en-US" sz="1350" dirty="0" err="1">
                <a:solidFill>
                  <a:schemeClr val="tx1"/>
                </a:solidFill>
              </a:rPr>
              <a:t>Labor</a:t>
            </a:r>
            <a:endParaRPr lang="en-GB" altLang="en-US" sz="1350" dirty="0">
              <a:solidFill>
                <a:schemeClr val="tx1"/>
              </a:solidFill>
            </a:endParaRP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5% uplift for year one for storage admin support (would cover both Thin and Compression if you did both)</a:t>
            </a: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.5 additional server admin for 6 months (for thin reclamation)</a:t>
            </a:r>
          </a:p>
          <a:p>
            <a:pPr lvl="2" eaLnBrk="1" hangingPunct="1">
              <a:lnSpc>
                <a:spcPct val="80000"/>
              </a:lnSpc>
              <a:spcBef>
                <a:spcPct val="30000"/>
              </a:spcBef>
              <a:buClr>
                <a:schemeClr val="tx1"/>
              </a:buClr>
              <a:buFont typeface="Wingdings" panose="05000000000000000000" pitchFamily="2" charset="2"/>
              <a:buChar char="§"/>
            </a:pPr>
            <a:r>
              <a:rPr lang="en-GB" altLang="en-US" sz="1350" dirty="0" err="1">
                <a:solidFill>
                  <a:schemeClr val="tx1"/>
                </a:solidFill>
              </a:rPr>
              <a:t>Labor</a:t>
            </a:r>
            <a:r>
              <a:rPr lang="en-GB" altLang="en-US" sz="1350" dirty="0">
                <a:solidFill>
                  <a:schemeClr val="tx1"/>
                </a:solidFill>
              </a:rPr>
              <a:t> sizing still remains on usable capacity (with thin enabled, a lesser amount) </a:t>
            </a:r>
          </a:p>
          <a:p>
            <a:pPr lvl="2" eaLnBrk="1" hangingPunct="1">
              <a:lnSpc>
                <a:spcPct val="80000"/>
              </a:lnSpc>
              <a:spcBef>
                <a:spcPct val="30000"/>
              </a:spcBef>
              <a:buClr>
                <a:schemeClr val="tx1"/>
              </a:buClr>
              <a:buFont typeface="Wingdings" panose="05000000000000000000" pitchFamily="2" charset="2"/>
              <a:buChar char="§"/>
            </a:pPr>
            <a:r>
              <a:rPr lang="en-GB" altLang="en-US" sz="1350" dirty="0" err="1">
                <a:solidFill>
                  <a:schemeClr val="tx1"/>
                </a:solidFill>
              </a:rPr>
              <a:t>Labor</a:t>
            </a:r>
            <a:r>
              <a:rPr lang="en-GB" altLang="en-US" sz="1350" dirty="0">
                <a:solidFill>
                  <a:schemeClr val="tx1"/>
                </a:solidFill>
              </a:rPr>
              <a:t> for backup and network needs to be based on actual data size</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Migration to SVC and new solution needs to be sized and staffed per standard process. SVC Thin is a go forward strategy (we do not support thick to thin migrations). </a:t>
            </a:r>
            <a:r>
              <a:rPr lang="en-GB" altLang="en-US" sz="1350" u="sng" dirty="0">
                <a:solidFill>
                  <a:schemeClr val="tx1"/>
                </a:solidFill>
              </a:rPr>
              <a:t>Only exception here is for IILM accounts where it can be automated.</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Storage Senior Storage SME staffing included per FWB ratios.</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Performance/Capacity management staffing included per FWB ratios.</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TPC SE 5.1 or higher required. Recommend TPC 5.2.x See following links</a:t>
            </a: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Link to GSAR best practices -&gt; </a:t>
            </a:r>
            <a:r>
              <a:rPr lang="en-US" altLang="en-US" sz="1350" b="1" dirty="0">
                <a:solidFill>
                  <a:schemeClr val="tx1"/>
                </a:solidFill>
                <a:hlinkClick r:id="rId5" action="ppaction://hlinkfile"/>
              </a:rPr>
              <a:t>Notes://D01DB034/85256FAC0019FBDC/F499A794F73637A885256FA50066975B/5CFA4874A408D270852577A10063B652</a:t>
            </a:r>
            <a:r>
              <a:rPr lang="en-US" altLang="en-US" sz="1350" b="1" dirty="0">
                <a:solidFill>
                  <a:schemeClr val="tx1"/>
                </a:solidFill>
              </a:rPr>
              <a:t> </a:t>
            </a:r>
            <a:endParaRPr lang="en-GB" altLang="en-US" sz="1350" b="1" dirty="0">
              <a:solidFill>
                <a:schemeClr val="tx1"/>
              </a:solidFill>
            </a:endParaRPr>
          </a:p>
          <a:p>
            <a:pPr lvl="2"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Cookbook -&gt; https://w3-03.ibm.com/tools/cm/</a:t>
            </a:r>
            <a:r>
              <a:rPr lang="en-GB" altLang="en-US" sz="1350" dirty="0" err="1">
                <a:solidFill>
                  <a:schemeClr val="tx1"/>
                </a:solidFill>
              </a:rPr>
              <a:t>iram</a:t>
            </a:r>
            <a:r>
              <a:rPr lang="en-GB" altLang="en-US" sz="1350" dirty="0">
                <a:solidFill>
                  <a:schemeClr val="tx1"/>
                </a:solidFill>
              </a:rPr>
              <a:t>/</a:t>
            </a:r>
            <a:r>
              <a:rPr lang="en-GB" altLang="en-US" sz="1350" dirty="0" err="1">
                <a:solidFill>
                  <a:schemeClr val="tx1"/>
                </a:solidFill>
              </a:rPr>
              <a:t>assetDetail</a:t>
            </a:r>
            <a:r>
              <a:rPr lang="en-GB" altLang="en-US" sz="1350" dirty="0">
                <a:solidFill>
                  <a:schemeClr val="tx1"/>
                </a:solidFill>
              </a:rPr>
              <a:t>/</a:t>
            </a:r>
            <a:r>
              <a:rPr lang="en-GB" altLang="en-US" sz="1350" dirty="0" err="1">
                <a:solidFill>
                  <a:schemeClr val="tx1"/>
                </a:solidFill>
              </a:rPr>
              <a:t>generalDetails.faces?v</a:t>
            </a:r>
            <a:r>
              <a:rPr lang="en-GB" altLang="en-US" sz="1350" dirty="0">
                <a:solidFill>
                  <a:schemeClr val="tx1"/>
                </a:solidFill>
              </a:rPr>
              <a:t>=2.0&amp;guid=8D2F9183-1615-CFD6-12BB-4AE3022A683D</a:t>
            </a:r>
          </a:p>
          <a:p>
            <a:pPr lvl="1" eaLnBrk="1" hangingPunct="1">
              <a:lnSpc>
                <a:spcPct val="80000"/>
              </a:lnSpc>
              <a:spcBef>
                <a:spcPct val="30000"/>
              </a:spcBef>
              <a:buClr>
                <a:schemeClr val="tx1"/>
              </a:buClr>
              <a:buFont typeface="Wingdings" panose="05000000000000000000" pitchFamily="2" charset="2"/>
              <a:buChar char="§"/>
            </a:pPr>
            <a:r>
              <a:rPr lang="en-GB" altLang="en-US" sz="1350" dirty="0">
                <a:solidFill>
                  <a:schemeClr val="tx1"/>
                </a:solidFill>
              </a:rPr>
              <a:t>Strategy is to do 100% thin.</a:t>
            </a:r>
          </a:p>
          <a:p>
            <a:pPr lvl="2" eaLnBrk="1" hangingPunct="1">
              <a:lnSpc>
                <a:spcPct val="75000"/>
              </a:lnSpc>
              <a:spcBef>
                <a:spcPct val="50000"/>
              </a:spcBef>
              <a:buClr>
                <a:schemeClr val="tx1"/>
              </a:buClr>
              <a:buFont typeface="Wingdings" panose="05000000000000000000" pitchFamily="2" charset="2"/>
              <a:buChar char="§"/>
            </a:pPr>
            <a:endParaRPr lang="en-GB" altLang="en-US" sz="1350" dirty="0">
              <a:solidFill>
                <a:srgbClr val="000000"/>
              </a:solidFill>
            </a:endParaRPr>
          </a:p>
        </p:txBody>
      </p:sp>
    </p:spTree>
    <p:extLst>
      <p:ext uri="{BB962C8B-B14F-4D97-AF65-F5344CB8AC3E}">
        <p14:creationId xmlns:p14="http://schemas.microsoft.com/office/powerpoint/2010/main" val="3968890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0"/>
          <p:cNvSpPr>
            <a:spLocks noGrp="1" noChangeArrowheads="1"/>
          </p:cNvSpPr>
          <p:nvPr>
            <p:ph type="title"/>
          </p:nvPr>
        </p:nvSpPr>
        <p:spPr/>
        <p:txBody>
          <a:bodyPr vert="horz" wrap="square" lIns="91440" tIns="45720" rIns="91440" bIns="45720" numCol="1" anchor="t" anchorCtr="0" compatLnSpc="1">
            <a:prstTxWarp prst="textNoShape">
              <a:avLst/>
            </a:prstTxWarp>
          </a:bodyPr>
          <a:lstStyle/>
          <a:p>
            <a:pPr eaLnBrk="1" hangingPunct="1"/>
            <a:r>
              <a:rPr lang="en-US" altLang="en-US" b="1" dirty="0">
                <a:solidFill>
                  <a:schemeClr val="accent2"/>
                </a:solidFill>
              </a:rPr>
              <a:t>Calculation for ‘</a:t>
            </a:r>
            <a:r>
              <a:rPr lang="en-US" altLang="en-US" b="1" dirty="0" err="1">
                <a:solidFill>
                  <a:schemeClr val="accent2"/>
                </a:solidFill>
              </a:rPr>
              <a:t>solutioning</a:t>
            </a:r>
            <a:r>
              <a:rPr lang="en-US" altLang="en-US" b="1" dirty="0">
                <a:solidFill>
                  <a:schemeClr val="accent2"/>
                </a:solidFill>
              </a:rPr>
              <a:t>’/savings with Compression and Thin</a:t>
            </a:r>
            <a:r>
              <a:rPr lang="en-US" altLang="en-US" dirty="0">
                <a:solidFill>
                  <a:srgbClr val="FF0000"/>
                </a:solidFill>
              </a:rPr>
              <a:t> </a:t>
            </a:r>
          </a:p>
        </p:txBody>
      </p:sp>
      <p:sp>
        <p:nvSpPr>
          <p:cNvPr id="98306" name="Text Box 11"/>
          <p:cNvSpPr txBox="1">
            <a:spLocks noChangeArrowheads="1"/>
          </p:cNvSpPr>
          <p:nvPr/>
        </p:nvSpPr>
        <p:spPr bwMode="auto">
          <a:xfrm>
            <a:off x="228600" y="863600"/>
            <a:ext cx="11811000"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marL="342900" indent="-342900" defTabSz="823913">
              <a:defRPr>
                <a:solidFill>
                  <a:srgbClr val="FFFFFF"/>
                </a:solidFill>
                <a:latin typeface="Arial" panose="020B0604020202020204" pitchFamily="34" charset="0"/>
                <a:ea typeface="MS PGothic" panose="020B0600070205080204" pitchFamily="34" charset="-128"/>
              </a:defRPr>
            </a:lvl1pPr>
            <a:lvl2pPr marL="755650" indent="-342900" defTabSz="823913">
              <a:defRPr>
                <a:solidFill>
                  <a:srgbClr val="FFFFFF"/>
                </a:solidFill>
                <a:latin typeface="Arial" panose="020B0604020202020204" pitchFamily="34" charset="0"/>
                <a:ea typeface="MS PGothic" panose="020B0600070205080204" pitchFamily="34" charset="-128"/>
              </a:defRPr>
            </a:lvl2pPr>
            <a:lvl3pPr defTabSz="823913">
              <a:defRPr>
                <a:solidFill>
                  <a:srgbClr val="FFFFFF"/>
                </a:solidFill>
                <a:latin typeface="Arial" panose="020B0604020202020204" pitchFamily="34" charset="0"/>
                <a:ea typeface="MS PGothic" panose="020B0600070205080204" pitchFamily="34" charset="-128"/>
              </a:defRPr>
            </a:lvl3pPr>
            <a:lvl4pPr defTabSz="823913">
              <a:defRPr>
                <a:solidFill>
                  <a:srgbClr val="FFFFFF"/>
                </a:solidFill>
                <a:latin typeface="Arial" panose="020B0604020202020204" pitchFamily="34" charset="0"/>
                <a:ea typeface="MS PGothic" panose="020B0600070205080204" pitchFamily="34" charset="-128"/>
              </a:defRPr>
            </a:lvl4pPr>
            <a:lvl5pPr defTabSz="823913">
              <a:defRPr>
                <a:solidFill>
                  <a:srgbClr val="FFFFFF"/>
                </a:solidFill>
                <a:latin typeface="Arial" panose="020B0604020202020204" pitchFamily="34" charset="0"/>
                <a:ea typeface="MS PGothic" panose="020B0600070205080204" pitchFamily="34" charset="-128"/>
              </a:defRPr>
            </a:lvl5pPr>
            <a:lvl6pPr marL="25146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6pPr>
            <a:lvl7pPr marL="29718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7pPr>
            <a:lvl8pPr marL="34290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8pPr>
            <a:lvl9pPr marL="3886200" indent="-228600" defTabSz="823913" eaLnBrk="0" fontAlgn="base" hangingPunct="0">
              <a:spcBef>
                <a:spcPct val="0"/>
              </a:spcBef>
              <a:spcAft>
                <a:spcPct val="0"/>
              </a:spcAft>
              <a:defRPr>
                <a:solidFill>
                  <a:srgbClr val="FFFFFF"/>
                </a:solidFill>
                <a:latin typeface="Arial" panose="020B0604020202020204" pitchFamily="34" charset="0"/>
                <a:ea typeface="MS PGothic" panose="020B0600070205080204" pitchFamily="34" charset="-128"/>
              </a:defRPr>
            </a:lvl9pPr>
          </a:lstStyle>
          <a:p>
            <a:pPr eaLnBrk="1" hangingPunct="1">
              <a:buClr>
                <a:schemeClr val="tx1"/>
              </a:buClr>
              <a:buFont typeface="Wingdings" panose="05000000000000000000" pitchFamily="2" charset="2"/>
              <a:buChar char="§"/>
            </a:pPr>
            <a:r>
              <a:rPr lang="en-GB" altLang="en-US" sz="1400" dirty="0">
                <a:solidFill>
                  <a:srgbClr val="000000"/>
                </a:solidFill>
                <a:latin typeface="Helv" charset="0"/>
              </a:rPr>
              <a:t>An example of Compression and Thin savings when applied to a 1PB solution</a:t>
            </a:r>
          </a:p>
          <a:p>
            <a:pPr eaLnBrk="1" hangingPunct="1">
              <a:buClr>
                <a:schemeClr val="tx1"/>
              </a:buClr>
              <a:buFont typeface="Wingdings" panose="05000000000000000000" pitchFamily="2" charset="2"/>
              <a:buChar char="§"/>
            </a:pPr>
            <a:endParaRPr lang="en-GB" altLang="en-US" sz="1400" dirty="0">
              <a:solidFill>
                <a:srgbClr val="000000"/>
              </a:solidFill>
              <a:latin typeface="Helv" charset="0"/>
            </a:endParaRPr>
          </a:p>
          <a:p>
            <a:pPr eaLnBrk="1" hangingPunct="1">
              <a:buClr>
                <a:schemeClr val="tx1"/>
              </a:buClr>
              <a:buFont typeface="Wingdings" panose="05000000000000000000" pitchFamily="2" charset="2"/>
              <a:buChar char="§"/>
            </a:pPr>
            <a:r>
              <a:rPr lang="en-GB" altLang="en-US" sz="1400" b="1" u="sng" dirty="0">
                <a:solidFill>
                  <a:srgbClr val="000000"/>
                </a:solidFill>
                <a:latin typeface="Helv" charset="0"/>
              </a:rPr>
              <a:t>General formula assumptions for Thin and Compression</a:t>
            </a:r>
          </a:p>
          <a:p>
            <a:pPr lvl="1" eaLnBrk="1" hangingPunct="1">
              <a:buClr>
                <a:schemeClr val="tx1"/>
              </a:buClr>
              <a:buFont typeface="Wingdings" panose="05000000000000000000" pitchFamily="2" charset="2"/>
              <a:buChar char="§"/>
            </a:pPr>
            <a:r>
              <a:rPr lang="en-GB" altLang="en-US" sz="1400" dirty="0">
                <a:solidFill>
                  <a:srgbClr val="000000"/>
                </a:solidFill>
                <a:latin typeface="Helv" charset="0"/>
              </a:rPr>
              <a:t>We can achieve 80% compression across 30% of environment</a:t>
            </a:r>
          </a:p>
          <a:p>
            <a:pPr lvl="1" eaLnBrk="1" hangingPunct="1">
              <a:buClr>
                <a:schemeClr val="tx1"/>
              </a:buClr>
              <a:buFont typeface="Wingdings" panose="05000000000000000000" pitchFamily="2" charset="2"/>
              <a:buChar char="§"/>
            </a:pPr>
            <a:r>
              <a:rPr lang="en-GB" altLang="en-US" sz="1400" dirty="0">
                <a:solidFill>
                  <a:srgbClr val="000000"/>
                </a:solidFill>
                <a:latin typeface="Helv" charset="0"/>
              </a:rPr>
              <a:t>We can achieve 20% thin over-subscription across 70% of environment </a:t>
            </a:r>
          </a:p>
          <a:p>
            <a:pPr eaLnBrk="1" hangingPunct="1">
              <a:buClr>
                <a:schemeClr val="tx1"/>
              </a:buClr>
              <a:buFont typeface="Wingdings" panose="05000000000000000000" pitchFamily="2" charset="2"/>
              <a:buChar char="§"/>
            </a:pPr>
            <a:endParaRPr lang="en-GB" altLang="en-US" sz="1400" dirty="0">
              <a:solidFill>
                <a:srgbClr val="000000"/>
              </a:solidFill>
              <a:latin typeface="Helv" charset="0"/>
            </a:endParaRPr>
          </a:p>
          <a:p>
            <a:pPr eaLnBrk="1" hangingPunct="1">
              <a:buClr>
                <a:schemeClr val="tx1"/>
              </a:buClr>
              <a:buFont typeface="Wingdings" panose="05000000000000000000" pitchFamily="2" charset="2"/>
              <a:buChar char="§"/>
            </a:pPr>
            <a:r>
              <a:rPr lang="en-GB" altLang="en-US" sz="1400" b="1" u="sng" dirty="0">
                <a:solidFill>
                  <a:srgbClr val="000000"/>
                </a:solidFill>
                <a:latin typeface="Helv" charset="0"/>
              </a:rPr>
              <a:t>Based on this, we expect to be able to run</a:t>
            </a:r>
            <a:r>
              <a:rPr lang="en-GB" altLang="en-US" sz="1400" dirty="0">
                <a:solidFill>
                  <a:srgbClr val="000000"/>
                </a:solidFill>
                <a:latin typeface="Helv" charset="0"/>
              </a:rPr>
              <a:t> </a:t>
            </a:r>
          </a:p>
          <a:p>
            <a:pPr lvl="1" eaLnBrk="1" hangingPunct="1">
              <a:buClr>
                <a:schemeClr val="tx1"/>
              </a:buClr>
              <a:buFont typeface="Wingdings" panose="05000000000000000000" pitchFamily="2" charset="2"/>
              <a:buChar char="§"/>
            </a:pPr>
            <a:r>
              <a:rPr lang="en-GB" altLang="en-US" sz="1400" dirty="0">
                <a:solidFill>
                  <a:srgbClr val="000000"/>
                </a:solidFill>
                <a:latin typeface="Helv" charset="0"/>
              </a:rPr>
              <a:t>30% of the environment as fully allocated</a:t>
            </a:r>
          </a:p>
          <a:p>
            <a:pPr lvl="1" eaLnBrk="1" hangingPunct="1">
              <a:buClr>
                <a:schemeClr val="tx1"/>
              </a:buClr>
              <a:buFont typeface="Wingdings" panose="05000000000000000000" pitchFamily="2" charset="2"/>
              <a:buChar char="§"/>
            </a:pPr>
            <a:r>
              <a:rPr lang="en-GB" altLang="en-US" sz="1400" dirty="0">
                <a:solidFill>
                  <a:srgbClr val="000000"/>
                </a:solidFill>
                <a:latin typeface="Helv" charset="0"/>
              </a:rPr>
              <a:t>40% of the environment as thin provisioned </a:t>
            </a:r>
          </a:p>
          <a:p>
            <a:pPr lvl="1" eaLnBrk="1" hangingPunct="1">
              <a:buClr>
                <a:schemeClr val="tx1"/>
              </a:buClr>
              <a:buFont typeface="Wingdings" panose="05000000000000000000" pitchFamily="2" charset="2"/>
              <a:buChar char="§"/>
            </a:pPr>
            <a:r>
              <a:rPr lang="en-GB" altLang="en-US" sz="1400" dirty="0">
                <a:solidFill>
                  <a:srgbClr val="000000"/>
                </a:solidFill>
                <a:latin typeface="Helv" charset="0"/>
              </a:rPr>
              <a:t>30% of the environment as thin and compressed</a:t>
            </a:r>
          </a:p>
          <a:p>
            <a:pPr eaLnBrk="1" hangingPunct="1">
              <a:buClr>
                <a:schemeClr val="tx1"/>
              </a:buClr>
              <a:buFont typeface="Wingdings" panose="05000000000000000000" pitchFamily="2" charset="2"/>
              <a:buChar char="§"/>
            </a:pPr>
            <a:endParaRPr lang="en-GB" altLang="en-US" sz="1400" dirty="0">
              <a:solidFill>
                <a:srgbClr val="000000"/>
              </a:solidFill>
              <a:latin typeface="Helv" charset="0"/>
            </a:endParaRPr>
          </a:p>
          <a:p>
            <a:pPr eaLnBrk="1" hangingPunct="1">
              <a:buClr>
                <a:schemeClr val="tx1"/>
              </a:buClr>
              <a:buFont typeface="Wingdings" panose="05000000000000000000" pitchFamily="2" charset="2"/>
              <a:buChar char="§"/>
            </a:pPr>
            <a:r>
              <a:rPr lang="en-GB" altLang="en-US" sz="1400" dirty="0">
                <a:solidFill>
                  <a:srgbClr val="000000"/>
                </a:solidFill>
                <a:latin typeface="Helv" charset="0"/>
              </a:rPr>
              <a:t>We anticipate that about 20% of the volumes which are compressed or thin provisioned will be zeros.  The capacity storing these zeros can be reclaimed by both the thin provisioned volumes and the compressed volumes </a:t>
            </a:r>
          </a:p>
          <a:p>
            <a:pPr eaLnBrk="1" hangingPunct="1">
              <a:buClr>
                <a:schemeClr val="tx1"/>
              </a:buClr>
              <a:buFont typeface="Wingdings" panose="05000000000000000000" pitchFamily="2" charset="2"/>
              <a:buChar char="§"/>
            </a:pPr>
            <a:endParaRPr lang="en-GB" altLang="en-US" sz="1400" dirty="0">
              <a:solidFill>
                <a:srgbClr val="000000"/>
              </a:solidFill>
              <a:latin typeface="Helv" charset="0"/>
            </a:endParaRPr>
          </a:p>
          <a:p>
            <a:pPr eaLnBrk="1" hangingPunct="1">
              <a:buClr>
                <a:schemeClr val="tx1"/>
              </a:buClr>
              <a:buFont typeface="Wingdings" panose="05000000000000000000" pitchFamily="2" charset="2"/>
              <a:buChar char="§"/>
            </a:pPr>
            <a:r>
              <a:rPr lang="en-GB" altLang="en-US" sz="1400" dirty="0">
                <a:solidFill>
                  <a:srgbClr val="000000"/>
                </a:solidFill>
                <a:latin typeface="Helv" charset="0"/>
              </a:rPr>
              <a:t>We anticipate that by carefully selecting the correct volumes to compress - we will be able to achieve 80% compression savings on the compressed volumes.</a:t>
            </a:r>
          </a:p>
          <a:p>
            <a:pPr eaLnBrk="1" hangingPunct="1">
              <a:buClr>
                <a:schemeClr val="tx1"/>
              </a:buClr>
              <a:buFont typeface="Wingdings" panose="05000000000000000000" pitchFamily="2" charset="2"/>
              <a:buChar char="§"/>
            </a:pPr>
            <a:endParaRPr lang="en-GB" altLang="en-US" sz="1400" dirty="0">
              <a:solidFill>
                <a:srgbClr val="000000"/>
              </a:solidFill>
              <a:latin typeface="Helv" charset="0"/>
            </a:endParaRPr>
          </a:p>
          <a:p>
            <a:pPr eaLnBrk="1" hangingPunct="1">
              <a:buClr>
                <a:schemeClr val="tx1"/>
              </a:buClr>
              <a:buFont typeface="Wingdings" panose="05000000000000000000" pitchFamily="2" charset="2"/>
              <a:buChar char="§"/>
            </a:pPr>
            <a:r>
              <a:rPr lang="en-GB" altLang="en-US" sz="1400" b="1" u="sng" dirty="0">
                <a:solidFill>
                  <a:srgbClr val="000000"/>
                </a:solidFill>
                <a:latin typeface="Helv" charset="0"/>
              </a:rPr>
              <a:t>Overall the savings with a 1 PB environment will look like this:</a:t>
            </a:r>
          </a:p>
          <a:p>
            <a:pPr eaLnBrk="1" hangingPunct="1">
              <a:buClr>
                <a:schemeClr val="tx1"/>
              </a:buClr>
              <a:buFont typeface="Wingdings" panose="05000000000000000000" pitchFamily="2" charset="2"/>
              <a:buChar char="§"/>
            </a:pPr>
            <a:r>
              <a:rPr lang="en-GB" altLang="en-US" sz="1400" dirty="0">
                <a:solidFill>
                  <a:srgbClr val="000000"/>
                </a:solidFill>
                <a:latin typeface="Helv" charset="0"/>
              </a:rPr>
              <a:t>300TB of fully allocated space on disk (no thin or compression)</a:t>
            </a:r>
          </a:p>
          <a:p>
            <a:pPr eaLnBrk="1" hangingPunct="1">
              <a:buClr>
                <a:schemeClr val="tx1"/>
              </a:buClr>
              <a:buFont typeface="Wingdings" panose="05000000000000000000" pitchFamily="2" charset="2"/>
              <a:buChar char="§"/>
            </a:pPr>
            <a:r>
              <a:rPr lang="en-GB" altLang="en-US" sz="1400" dirty="0">
                <a:solidFill>
                  <a:srgbClr val="000000"/>
                </a:solidFill>
                <a:latin typeface="Helv" charset="0"/>
              </a:rPr>
              <a:t>400TB * 80% = 320TB of Thin provisioned space on disk</a:t>
            </a:r>
          </a:p>
          <a:p>
            <a:pPr eaLnBrk="1" hangingPunct="1">
              <a:buClr>
                <a:schemeClr val="tx1"/>
              </a:buClr>
              <a:buFont typeface="Wingdings" panose="05000000000000000000" pitchFamily="2" charset="2"/>
              <a:buChar char="§"/>
            </a:pPr>
            <a:r>
              <a:rPr lang="en-GB" altLang="en-US" sz="1400" dirty="0">
                <a:solidFill>
                  <a:srgbClr val="000000"/>
                </a:solidFill>
                <a:latin typeface="Helv" charset="0"/>
              </a:rPr>
              <a:t>300TB * 80% * 20% = 48TB of Thin/Compressed space on disk</a:t>
            </a:r>
          </a:p>
          <a:p>
            <a:pPr lvl="1" eaLnBrk="1" hangingPunct="1">
              <a:buClr>
                <a:schemeClr val="tx1"/>
              </a:buClr>
              <a:buFont typeface="Wingdings" panose="05000000000000000000" pitchFamily="2" charset="2"/>
              <a:buChar char="§"/>
            </a:pPr>
            <a:r>
              <a:rPr lang="en-GB" altLang="en-US" sz="1400" b="1" dirty="0">
                <a:solidFill>
                  <a:schemeClr val="accent2"/>
                </a:solidFill>
                <a:latin typeface="Helv" charset="0"/>
              </a:rPr>
              <a:t>This gives a total disk capacity of 668TB. This is a savings of 33% when applying both Thin and Compression per our defined strategy.</a:t>
            </a:r>
            <a:r>
              <a:rPr lang="en-GB" altLang="en-US" sz="1400" b="1" dirty="0">
                <a:solidFill>
                  <a:schemeClr val="accent2"/>
                </a:solidFill>
              </a:rPr>
              <a:t> </a:t>
            </a:r>
          </a:p>
          <a:p>
            <a:pPr lvl="1" eaLnBrk="1" hangingPunct="1">
              <a:buClr>
                <a:schemeClr val="tx1"/>
              </a:buClr>
              <a:buFont typeface="Wingdings" panose="05000000000000000000" pitchFamily="2" charset="2"/>
              <a:buChar char="§"/>
            </a:pPr>
            <a:endParaRPr lang="en-GB" altLang="en-US" sz="1400" b="1" dirty="0">
              <a:solidFill>
                <a:schemeClr val="accent2"/>
              </a:solidFill>
            </a:endParaRPr>
          </a:p>
          <a:p>
            <a:pPr eaLnBrk="1" hangingPunct="1">
              <a:buClr>
                <a:schemeClr val="tx1"/>
              </a:buClr>
              <a:buFont typeface="Wingdings" panose="05000000000000000000" pitchFamily="2" charset="2"/>
              <a:buChar char="§"/>
            </a:pPr>
            <a:r>
              <a:rPr lang="en-GB" altLang="en-US" sz="1400" dirty="0">
                <a:solidFill>
                  <a:schemeClr val="tx1"/>
                </a:solidFill>
              </a:rPr>
              <a:t>If a client is already using one of these technologies, then savings need to be altered. For example, if a client is already doing thin w/over-subscription, then you need to do that and cannot claim savings due to its use.</a:t>
            </a:r>
          </a:p>
        </p:txBody>
      </p:sp>
    </p:spTree>
    <p:extLst>
      <p:ext uri="{BB962C8B-B14F-4D97-AF65-F5344CB8AC3E}">
        <p14:creationId xmlns:p14="http://schemas.microsoft.com/office/powerpoint/2010/main" val="1373198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Grp="1" noChangeArrowheads="1"/>
          </p:cNvSpPr>
          <p:nvPr>
            <p:ph type="title"/>
          </p:nvPr>
        </p:nvSpPr>
        <p:spPr/>
        <p:txBody>
          <a:bodyPr/>
          <a:lstStyle/>
          <a:p>
            <a:pPr marL="7938" indent="-7938"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b="1" dirty="0">
                <a:solidFill>
                  <a:schemeClr val="accent2"/>
                </a:solidFill>
              </a:rPr>
              <a:t>Requirements needed to achieve savings</a:t>
            </a:r>
            <a:r>
              <a:rPr lang="en-US" altLang="en-US" sz="2000" b="1" dirty="0">
                <a:solidFill>
                  <a:schemeClr val="accent2"/>
                </a:solidFill>
              </a:rPr>
              <a:t/>
            </a:r>
            <a:br>
              <a:rPr lang="en-US" altLang="en-US" sz="2000" b="1" dirty="0">
                <a:solidFill>
                  <a:schemeClr val="accent2"/>
                </a:solidFill>
              </a:rPr>
            </a:br>
            <a:r>
              <a:rPr lang="en-US" altLang="en-US" sz="2000" b="1" dirty="0">
                <a:solidFill>
                  <a:schemeClr val="accent2"/>
                </a:solidFill>
              </a:rPr>
              <a:t>For Compression and Thin</a:t>
            </a:r>
            <a:endParaRPr lang="en-US" altLang="en-US" b="1" dirty="0">
              <a:solidFill>
                <a:schemeClr val="accent2"/>
              </a:solidFill>
            </a:endParaRPr>
          </a:p>
        </p:txBody>
      </p:sp>
      <p:sp>
        <p:nvSpPr>
          <p:cNvPr id="100354" name="Rectangle 2"/>
          <p:cNvSpPr>
            <a:spLocks noGrp="1" noChangeArrowheads="1"/>
          </p:cNvSpPr>
          <p:nvPr>
            <p:ph idx="1"/>
          </p:nvPr>
        </p:nvSpPr>
        <p:spPr>
          <a:xfrm>
            <a:off x="152400" y="1219200"/>
            <a:ext cx="11734800" cy="5032375"/>
          </a:xfrm>
        </p:spPr>
        <p:txBody>
          <a:bodyPr/>
          <a:lstStyle/>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u="sng" dirty="0"/>
              <a:t>Compression</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Compression is only used for data virtualized behind SVC and stand alone v7000 gen2+ with compression cards. Later slides explain that compression can also be used on A9K/XIV (when the data is NOT presented to SVC)</a:t>
            </a:r>
            <a:endParaRPr lang="en-US" altLang="en-US" dirty="0">
              <a:latin typeface="Helv" charset="0"/>
            </a:endParaRP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Baselines are only adjusted as data is virtualized behind SVC</a:t>
            </a:r>
          </a:p>
          <a:p>
            <a:pPr lvl="1"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ea typeface="MS PGothic" panose="020B0600070205080204" pitchFamily="34" charset="-128"/>
              </a:rPr>
              <a:t>Labor is based on usable capacity. Day 1 you are not achieving any reduction</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Assumes no host or SAN based encryption</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Assumes any database compression programs stops immediately</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Assumes we are allowed to compress any data we deem compressible</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Assumes all pre-</a:t>
            </a:r>
            <a:r>
              <a:rPr lang="en-US" altLang="en-US" dirty="0" err="1"/>
              <a:t>reqs</a:t>
            </a:r>
            <a:r>
              <a:rPr lang="en-US" altLang="en-US" dirty="0"/>
              <a:t> for compression in strategy deck are met</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Assumes all pre-</a:t>
            </a:r>
            <a:r>
              <a:rPr lang="en-US" altLang="en-US" dirty="0" err="1"/>
              <a:t>reqs</a:t>
            </a:r>
            <a:r>
              <a:rPr lang="en-US" altLang="en-US" dirty="0"/>
              <a:t> for SVC in strategy deck are met (i.e. TB </a:t>
            </a:r>
            <a:r>
              <a:rPr lang="en-US" altLang="en-US" dirty="0" err="1"/>
              <a:t>Iogroup</a:t>
            </a:r>
            <a:r>
              <a:rPr lang="en-US" altLang="en-US" dirty="0"/>
              <a:t> limits).</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dirty="0"/>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u="sng" dirty="0"/>
              <a:t>Thin Provisioning</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The client is not already doing Thin Provisioning w/oversubscription </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Thin is only used for data virtualized behind SVC and v7000 gen2+</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Baselines are only adjusted as data is virtualized behind SVC</a:t>
            </a:r>
          </a:p>
          <a:p>
            <a:pPr lvl="1"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ea typeface="MS PGothic" panose="020B0600070205080204" pitchFamily="34" charset="-128"/>
              </a:rPr>
              <a:t>Labor is based on usable capacity. Day 1 you are not achieving any reduction</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Helv" charset="0"/>
              </a:rPr>
              <a:t>Assumes we are allowed to apply Thin w/oversubscription any data we deem worthy</a:t>
            </a:r>
          </a:p>
          <a:p>
            <a:pPr marL="266700" indent="-266700" eaLnBrk="1" hangingPunct="1">
              <a:spcBef>
                <a:spcPct val="0"/>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Assumes all pre-</a:t>
            </a:r>
            <a:r>
              <a:rPr lang="en-US" altLang="en-US" dirty="0" err="1"/>
              <a:t>reqs</a:t>
            </a:r>
            <a:r>
              <a:rPr lang="en-US" altLang="en-US" dirty="0"/>
              <a:t> for Thin Provisioning in strategy deck are met</a:t>
            </a:r>
            <a:endParaRPr lang="en-US" altLang="en-US" b="1" dirty="0"/>
          </a:p>
          <a:p>
            <a:pPr marL="9525" indent="-9525"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b="1" dirty="0"/>
              <a:t>We use automated compression and thin via Intelligent ILM. Client must approve ahead of deal signing.</a:t>
            </a:r>
            <a:endParaRPr lang="en-US" altLang="en-US" b="1" i="1" dirty="0"/>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dirty="0"/>
          </a:p>
        </p:txBody>
      </p:sp>
    </p:spTree>
    <p:extLst>
      <p:ext uri="{BB962C8B-B14F-4D97-AF65-F5344CB8AC3E}">
        <p14:creationId xmlns:p14="http://schemas.microsoft.com/office/powerpoint/2010/main" val="21244039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ChangeArrowheads="1"/>
          </p:cNvSpPr>
          <p:nvPr>
            <p:ph type="title"/>
          </p:nvPr>
        </p:nvSpPr>
        <p:spPr/>
        <p:txBody>
          <a:bodyPr/>
          <a:lstStyle/>
          <a:p>
            <a:pPr marL="49213"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b="1" dirty="0">
                <a:solidFill>
                  <a:srgbClr val="3333CC"/>
                </a:solidFill>
              </a:rPr>
              <a:t>Easy Tier Functionality</a:t>
            </a:r>
            <a:r>
              <a:rPr lang="en-US" altLang="en-US" sz="2000" b="1" dirty="0">
                <a:solidFill>
                  <a:srgbClr val="3333CC"/>
                </a:solidFill>
              </a:rPr>
              <a:t/>
            </a:r>
            <a:br>
              <a:rPr lang="en-US" altLang="en-US" sz="2000" b="1" dirty="0">
                <a:solidFill>
                  <a:srgbClr val="3333CC"/>
                </a:solidFill>
              </a:rPr>
            </a:br>
            <a:r>
              <a:rPr lang="en-US" altLang="en-US" sz="2000" b="1" dirty="0">
                <a:solidFill>
                  <a:srgbClr val="3333CC"/>
                </a:solidFill>
              </a:rPr>
              <a:t>Required for all DS8K deployments</a:t>
            </a:r>
          </a:p>
        </p:txBody>
      </p:sp>
      <p:sp>
        <p:nvSpPr>
          <p:cNvPr id="124930" name="Rectangle 2"/>
          <p:cNvSpPr>
            <a:spLocks noGrp="1" noChangeArrowheads="1"/>
          </p:cNvSpPr>
          <p:nvPr>
            <p:ph idx="1"/>
          </p:nvPr>
        </p:nvSpPr>
        <p:spPr>
          <a:xfrm>
            <a:off x="228600" y="1219200"/>
            <a:ext cx="11658600" cy="5032375"/>
          </a:xfrm>
        </p:spPr>
        <p:txBody>
          <a:bodyPr/>
          <a:lstStyle/>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Easy Tier is a DS8K, SVC, and Storwize (v5030/v7000) built-in dynamic relocation feature that allows a host transparent movement of data among the storage system resources.</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This feature significantly improves configuration flexibility, manageable performance tuning / planning, and improves storage efficiency, by better utilizing disk capacity.</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Effectively, this software will enable a tiered environment to match the cost of storage to the value of data.</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Since SVC and Storwize add additional cache, it can improve the performance of lower tiered disk, for significant cost savings</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Easy Tier is free with DS8884/DS8886 </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Easy Tier is free SVC or Storwize on R6.1 code or higher.</a:t>
            </a:r>
          </a:p>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DS8884/DS8886 Support three tier and automatic LUN rebalance (ability to remove hotspots).</a:t>
            </a: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b="1" dirty="0"/>
          </a:p>
        </p:txBody>
      </p:sp>
      <p:pic>
        <p:nvPicPr>
          <p:cNvPr id="124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267200"/>
            <a:ext cx="30003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C36B52C2-C0E8-C240-AA0E-7014A06D5F88}"/>
              </a:ext>
            </a:extLst>
          </p:cNvPr>
          <p:cNvSpPr/>
          <p:nvPr/>
        </p:nvSpPr>
        <p:spPr>
          <a:xfrm>
            <a:off x="1600200" y="4800600"/>
            <a:ext cx="5638800" cy="923330"/>
          </a:xfrm>
          <a:prstGeom prst="rect">
            <a:avLst/>
          </a:prstGeom>
        </p:spPr>
        <p:txBody>
          <a:bodyPr wrap="square">
            <a:spAutoFit/>
          </a:bodyPr>
          <a:lstStyle/>
          <a:p>
            <a:pPr marL="266700" indent="-266700" eaLnBrk="1" hangingPunct="1">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b="1" dirty="0">
                <a:solidFill>
                  <a:schemeClr val="tx1"/>
                </a:solidFill>
              </a:rPr>
              <a:t>It is currently recommended to use SVC Easy Tier due to Thin Provisioning and/or Compression requirements.</a:t>
            </a:r>
          </a:p>
        </p:txBody>
      </p:sp>
    </p:spTree>
    <p:extLst>
      <p:ext uri="{BB962C8B-B14F-4D97-AF65-F5344CB8AC3E}">
        <p14:creationId xmlns:p14="http://schemas.microsoft.com/office/powerpoint/2010/main" val="3124770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extLst>
              <p:ext uri="{D42A27DB-BD31-4B8C-83A1-F6EECF244321}">
                <p14:modId xmlns:p14="http://schemas.microsoft.com/office/powerpoint/2010/main" val="3513578500"/>
              </p:ext>
            </p:extLst>
          </p:nvPr>
        </p:nvGraphicFramePr>
        <p:xfrm>
          <a:off x="228600" y="922867"/>
          <a:ext cx="11658600" cy="5361102"/>
        </p:xfrm>
        <a:graphic>
          <a:graphicData uri="http://schemas.openxmlformats.org/drawingml/2006/table">
            <a:tbl>
              <a:tblPr/>
              <a:tblGrid>
                <a:gridCol w="2123036">
                  <a:extLst>
                    <a:ext uri="{9D8B030D-6E8A-4147-A177-3AD203B41FA5}">
                      <a16:colId xmlns:a16="http://schemas.microsoft.com/office/drawing/2014/main" xmlns="" val="20000"/>
                    </a:ext>
                  </a:extLst>
                </a:gridCol>
                <a:gridCol w="2274226">
                  <a:extLst>
                    <a:ext uri="{9D8B030D-6E8A-4147-A177-3AD203B41FA5}">
                      <a16:colId xmlns:a16="http://schemas.microsoft.com/office/drawing/2014/main" xmlns="" val="20001"/>
                    </a:ext>
                  </a:extLst>
                </a:gridCol>
                <a:gridCol w="4239685">
                  <a:extLst>
                    <a:ext uri="{9D8B030D-6E8A-4147-A177-3AD203B41FA5}">
                      <a16:colId xmlns:a16="http://schemas.microsoft.com/office/drawing/2014/main" xmlns="" val="20002"/>
                    </a:ext>
                  </a:extLst>
                </a:gridCol>
                <a:gridCol w="3021653">
                  <a:extLst>
                    <a:ext uri="{9D8B030D-6E8A-4147-A177-3AD203B41FA5}">
                      <a16:colId xmlns:a16="http://schemas.microsoft.com/office/drawing/2014/main" xmlns="" val="20003"/>
                    </a:ext>
                  </a:extLst>
                </a:gridCol>
              </a:tblGrid>
              <a:tr h="155682">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5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200" b="1"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Source Storage unit</a:t>
                      </a:r>
                    </a:p>
                  </a:txBody>
                  <a:tcPr marL="90000" marR="90000" marT="55584"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5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200" b="1"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Available Storage</a:t>
                      </a:r>
                    </a:p>
                  </a:txBody>
                  <a:tcPr marL="90000" marR="90000" marT="55584"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5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200" b="1"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Considerations</a:t>
                      </a:r>
                    </a:p>
                  </a:txBody>
                  <a:tcPr marL="90000" marR="90000" marT="55584"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5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200" b="1"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Recommendations</a:t>
                      </a:r>
                    </a:p>
                  </a:txBody>
                  <a:tcPr marL="90000" marR="90000" marT="55584"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2736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6341">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Any unit with SSD</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 with HPFE for Z. Distributed A9000 </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total storage needed. If under 50TBs useable, a DS8884. If above 50TBs useable, a DS8886.</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59058">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DS8100/DS8300</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DS8884/DS8886 (Z only) Distributed A9000</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total storage needed. If under 50TBs useable, a DS8884. If above 50TBs useable, a DS8886.</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22332">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SHARK</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Any TIER1 block. A9000 is a suitable replacement. See other considerations and recommendations.</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SHARKs to be consolidated. You can consolidate more onto DS8s than you can onto XIVs</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 </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22332">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EMC DMX1000, DMX2000, DMX3000 using FC drives</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Any TIER1 block. A9000 is a suitable replacement. See other considerations and recommendations.</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units to be consolidated. </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 </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42987">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EMC DMX3, DMX4, VMAX using RAID10 and FC</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DS8886 (Z Only). FS/DH8/SVC/A9000</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If SSD and FAST in use, ensure DS8 has SSD and plans for Easy Tier</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32660">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Clariion with FC drives</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A9000 can be used. TIER2 V5030 or v7000 gen2+ might be a more suitable choice.</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 </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22332">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Any unit with SATA</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Preferably v5k w/NL-SAS</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and combination of storage. If you have between 200TB and 600TBs of useable strg in total, a DS8 with both TIER1/2/3 storage in it might be a more suitable route. Another option is a V5030 with SATA.</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06341">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Hitachi AMS 200 family with FC drives</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A9000 can be used. TIER3 V5030 might be a more suitable choice.</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 </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259058">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Hitachi VSP with FC drives</a:t>
                      </a: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DS8886 (Z Only). FS/DH8/SVC/A9000</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total storage needed. If under 200TBs useable, a DS8700. If above 200TBs useable, a DS8870.</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67609">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ct val="0"/>
                        </a:spcBef>
                        <a:spcAft>
                          <a:spcPts val="10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Hitachi USP V / USP VM with FC drives</a:t>
                      </a:r>
                    </a:p>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0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endParaRPr>
                    </a:p>
                  </a:txBody>
                  <a:tcPr marL="90000" marR="90000" marT="53821" marB="46769" horzOverflow="overflow">
                    <a:lnL w="273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273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DS8886 (Z Only). FS/DH8/SVC/A9000</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273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The amount of units to be consolidated. </a:t>
                      </a:r>
                    </a:p>
                  </a:txBody>
                  <a:tcPr marL="90000" marR="90000" marT="53821" marB="46769"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273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SimSun" panose="02010600030101010101" pitchFamily="2" charset="-122"/>
                        </a:defRPr>
                      </a:lvl1pPr>
                      <a:lvl2pPr marL="4572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3399"/>
                          </a:solidFill>
                          <a:latin typeface="Arial" panose="020B0604020202020204" pitchFamily="34" charset="0"/>
                          <a:ea typeface="SimSun" panose="02010600030101010101" pitchFamily="2" charset="-122"/>
                        </a:defRPr>
                      </a:lvl2pPr>
                      <a:lvl3pPr marL="9144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3pPr>
                      <a:lvl4pPr marL="1371600">
                        <a:spcBef>
                          <a:spcPts val="5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panose="020B0604020202020204" pitchFamily="34" charset="0"/>
                          <a:ea typeface="SimSun" panose="02010600030101010101" pitchFamily="2" charset="-122"/>
                        </a:defRPr>
                      </a:lvl4pPr>
                      <a:lvl5pPr marL="1828800">
                        <a:spcBef>
                          <a:spcPts val="5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5pPr>
                      <a:lvl6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6pPr>
                      <a:lvl7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7pPr>
                      <a:lvl8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8pPr>
                      <a:lvl9pPr indent="-228600" defTabSz="457200" eaLnBrk="0" fontAlgn="base" hangingPunct="0">
                        <a:spcBef>
                          <a:spcPts val="563"/>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300">
                          <a:solidFill>
                            <a:srgbClr val="000000"/>
                          </a:solidFill>
                          <a:latin typeface="Arial" panose="020B0604020202020204" pitchFamily="34" charset="0"/>
                          <a:ea typeface="SimSun" panose="02010600030101010101" pitchFamily="2" charset="-122"/>
                        </a:defRPr>
                      </a:lvl9pPr>
                    </a:lstStyle>
                    <a:p>
                      <a:pPr marL="0" marR="0" lvl="0" indent="0" algn="l" defTabSz="457200" rtl="0" eaLnBrk="1" fontAlgn="base" latinLnBrk="0" hangingPunct="1">
                        <a:lnSpc>
                          <a:spcPct val="93000"/>
                        </a:lnSpc>
                        <a:spcBef>
                          <a:spcPts val="2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0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Arial" panose="020B0604020202020204" pitchFamily="34" charset="0"/>
                        </a:rPr>
                        <a:t>Use DISK Magic for mass consolidations</a:t>
                      </a:r>
                    </a:p>
                  </a:txBody>
                  <a:tcPr marL="90000" marR="90000" marT="53821" marB="46769" horzOverflow="overflow">
                    <a:lnL w="11520" cap="flat" cmpd="sng" algn="ctr">
                      <a:solidFill>
                        <a:srgbClr val="000000"/>
                      </a:solidFill>
                      <a:prstDash val="solid"/>
                      <a:round/>
                      <a:headEnd type="none" w="med" len="med"/>
                      <a:tailEnd type="none" w="med" len="med"/>
                    </a:lnL>
                    <a:lnR w="273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273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p:sp>
        <p:nvSpPr>
          <p:cNvPr id="3" name="Title 2">
            <a:extLst>
              <a:ext uri="{FF2B5EF4-FFF2-40B4-BE49-F238E27FC236}">
                <a16:creationId xmlns:a16="http://schemas.microsoft.com/office/drawing/2014/main" xmlns="" id="{C0E89D62-6D63-0C4D-8F77-47BDF98B0558}"/>
              </a:ext>
            </a:extLst>
          </p:cNvPr>
          <p:cNvSpPr>
            <a:spLocks noGrp="1"/>
          </p:cNvSpPr>
          <p:nvPr>
            <p:ph type="title"/>
          </p:nvPr>
        </p:nvSpPr>
        <p:spPr>
          <a:xfrm>
            <a:off x="101600" y="447674"/>
            <a:ext cx="10642599" cy="466726"/>
          </a:xfrm>
        </p:spPr>
        <p:txBody>
          <a:bodyPr/>
          <a:lstStyle/>
          <a:p>
            <a:r>
              <a:rPr lang="en-US" altLang="en-US" dirty="0">
                <a:solidFill>
                  <a:srgbClr val="3333CC"/>
                </a:solidFill>
                <a:ea typeface="SimSun" panose="02010600030101010101" pitchFamily="2" charset="-122"/>
              </a:rPr>
              <a:t>Tiered Storage Mapping </a:t>
            </a:r>
            <a:r>
              <a:rPr lang="en-US" altLang="en-US" sz="1800" dirty="0">
                <a:solidFill>
                  <a:srgbClr val="3333CC"/>
                </a:solidFill>
                <a:ea typeface="SimSun" panose="02010600030101010101" pitchFamily="2" charset="-122"/>
              </a:rPr>
              <a:t>(one tech to another)</a:t>
            </a:r>
            <a:endParaRPr lang="en-US" dirty="0"/>
          </a:p>
        </p:txBody>
      </p:sp>
    </p:spTree>
    <p:extLst>
      <p:ext uri="{BB962C8B-B14F-4D97-AF65-F5344CB8AC3E}">
        <p14:creationId xmlns:p14="http://schemas.microsoft.com/office/powerpoint/2010/main" val="34395718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ChangeArrowheads="1"/>
          </p:cNvSpPr>
          <p:nvPr>
            <p:ph type="title"/>
          </p:nvPr>
        </p:nvSpPr>
        <p:spPr/>
        <p:txBody>
          <a:bodyPr/>
          <a:lstStyle/>
          <a:p>
            <a:pPr marL="1079500" indent="-1071563" eaLnBrk="1" hangingPunct="1">
              <a:buClrTx/>
              <a:buSzPct val="45000"/>
              <a:tabLst>
                <a:tab pos="1079500"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b="1" dirty="0">
                <a:solidFill>
                  <a:srgbClr val="3333CC"/>
                </a:solidFill>
              </a:rPr>
              <a:t>Easy Tier Guidance</a:t>
            </a:r>
          </a:p>
        </p:txBody>
      </p:sp>
      <p:sp>
        <p:nvSpPr>
          <p:cNvPr id="126978" name="Rectangle 2"/>
          <p:cNvSpPr>
            <a:spLocks noGrp="1" noChangeArrowheads="1"/>
          </p:cNvSpPr>
          <p:nvPr>
            <p:ph idx="1"/>
          </p:nvPr>
        </p:nvSpPr>
        <p:spPr/>
        <p:txBody>
          <a:bodyPr/>
          <a:lstStyle/>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Our strategy is to use Easy Tier at SVC layer. If DS8 or Storwize are enabled, you should convert to SVC ET.</a:t>
            </a:r>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If DS8 ET is in use behind a SVC, be sure you disable before moving to SVC code version 7.3.x (or higher). With this version SVC ET is automatically enabled (rebalance).</a:t>
            </a:r>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If no SVC in mix, it is recommended to use native Easy Tier functionality.</a:t>
            </a:r>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We encourage use of SVC ET w/</a:t>
            </a:r>
            <a:r>
              <a:rPr lang="en-US" altLang="en-US" sz="1400" dirty="0" err="1"/>
              <a:t>Flashsystem</a:t>
            </a: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Even when just one type of disk in given SVC MDISKGRP our best practices are to use (once at 7.3.x or higher). </a:t>
            </a:r>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The minimum SVC extent size is 256 MB with 512 MB preferred</a:t>
            </a:r>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1400" dirty="0"/>
          </a:p>
          <a:p>
            <a:pPr marL="266700" indent="-266700" eaLnBrk="1" hangingPunct="1">
              <a:lnSpc>
                <a:spcPct val="80000"/>
              </a:lnSpc>
              <a:spcBef>
                <a:spcPts val="525"/>
              </a:spcBef>
              <a:buClr>
                <a:schemeClr val="tx1"/>
              </a:buClr>
              <a:buSzPct val="120000"/>
              <a:buFont typeface="Wingdings" panose="05000000000000000000"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t>Best practices guidance…</a:t>
            </a:r>
          </a:p>
          <a:p>
            <a:pPr marL="266700" indent="-266700" eaLnBrk="1" hangingPunct="1">
              <a:lnSpc>
                <a:spcPct val="80000"/>
              </a:lnSpc>
              <a:spcBef>
                <a:spcPts val="525"/>
              </a:spcBef>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latin typeface="Helv" charset="0"/>
                <a:hlinkClick r:id="rId3"/>
              </a:rPr>
              <a:t>http://w3-03.ibm.com/support/techdocs/atsmastr.nsf/WebIndex/WP102295</a:t>
            </a:r>
            <a:endParaRPr lang="en-US" altLang="en-US" sz="1400" dirty="0">
              <a:latin typeface="Helv" charset="0"/>
            </a:endParaRP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solidFill>
                  <a:srgbClr val="0066FF"/>
                </a:solidFill>
                <a:hlinkClick r:id="rId4"/>
              </a:rPr>
              <a:t>http://www-03.ibm.com/support/techdocs/atsmastr.nsf/WebIndex/WP101844</a:t>
            </a: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solidFill>
                  <a:srgbClr val="0066FF"/>
                </a:solidFill>
                <a:hlinkClick r:id="rId5"/>
              </a:rPr>
              <a:t>http://www-03.ibm.com/systems/storage/software/virtualization/svc/</a:t>
            </a: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solidFill>
                  <a:srgbClr val="0066FF"/>
                </a:solidFill>
                <a:hlinkClick r:id="rId6"/>
              </a:rPr>
              <a:t>http://www.redbooks.ibm.com/abstracts/sg248886.html</a:t>
            </a: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solidFill>
                  <a:srgbClr val="0066FF"/>
                </a:solidFill>
                <a:hlinkClick r:id="rId7"/>
              </a:rPr>
              <a:t>http://w3.itso.ibm.com/abstracts/sg247933.html?Open</a:t>
            </a:r>
          </a:p>
          <a:p>
            <a:pPr marL="266700" indent="-266700" eaLnBrk="1" hangingPunct="1">
              <a:buClr>
                <a:schemeClr val="tx1"/>
              </a:buClr>
              <a:buSzPct val="1200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solidFill>
                  <a:srgbClr val="0066FF"/>
                </a:solidFill>
                <a:hlinkClick r:id="rId8"/>
              </a:rPr>
              <a:t>http://w3-03.ibm.com/support/techdocs/atsmastr.nsf/WebIndex/PRS4703?Open</a:t>
            </a:r>
            <a:endParaRPr lang="en-US" altLang="en-US" sz="1400" dirty="0"/>
          </a:p>
          <a:p>
            <a:pPr marL="266700" indent="-266700">
              <a:buClr>
                <a:schemeClr val="tx1"/>
              </a:buClr>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1400" dirty="0">
                <a:hlinkClick r:id="rId9"/>
              </a:rPr>
              <a:t>http://w3.itso.ibm.com/abstracts/redp4667.html?Open</a:t>
            </a:r>
            <a:r>
              <a:rPr lang="en-US" altLang="en-US" sz="1400" dirty="0"/>
              <a:t> 	</a:t>
            </a:r>
            <a:endParaRPr lang="en-US" altLang="en-US" sz="1400" dirty="0">
              <a:solidFill>
                <a:srgbClr val="0066FF"/>
              </a:solidFill>
              <a:hlinkClick r:id="rId8"/>
            </a:endParaRPr>
          </a:p>
        </p:txBody>
      </p:sp>
    </p:spTree>
    <p:extLst>
      <p:ext uri="{BB962C8B-B14F-4D97-AF65-F5344CB8AC3E}">
        <p14:creationId xmlns:p14="http://schemas.microsoft.com/office/powerpoint/2010/main" val="42818875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ChangeArrowheads="1"/>
          </p:cNvSpPr>
          <p:nvPr>
            <p:ph type="title"/>
          </p:nvPr>
        </p:nvSpPr>
        <p:spPr/>
        <p:txBody>
          <a:bodyPr/>
          <a:lstStyle/>
          <a:p>
            <a:pPr marL="852488" indent="-803275" eaLnBrk="1" hangingPunct="1">
              <a:buClrTx/>
              <a:buSzPct val="45000"/>
              <a:tabLst>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 pos="10056813" algn="l"/>
              </a:tabLst>
            </a:pPr>
            <a:r>
              <a:rPr lang="en-US" altLang="en-US" b="1" dirty="0">
                <a:solidFill>
                  <a:srgbClr val="3333CC"/>
                </a:solidFill>
              </a:rPr>
              <a:t>DRAID, RAID6, RAID5</a:t>
            </a:r>
          </a:p>
        </p:txBody>
      </p:sp>
      <p:sp>
        <p:nvSpPr>
          <p:cNvPr id="129026" name="Rectangle 2"/>
          <p:cNvSpPr>
            <a:spLocks noGrp="1" noChangeArrowheads="1"/>
          </p:cNvSpPr>
          <p:nvPr>
            <p:ph idx="1"/>
          </p:nvPr>
        </p:nvSpPr>
        <p:spPr/>
        <p:txBody>
          <a:bodyPr/>
          <a:lstStyle/>
          <a:p>
            <a:pPr marL="0" indent="0">
              <a:buNone/>
            </a:pPr>
            <a:r>
              <a:rPr lang="en-US" altLang="en-US" b="1" dirty="0"/>
              <a:t>What is DRAID</a:t>
            </a:r>
          </a:p>
          <a:p>
            <a:pPr marL="0" indent="0">
              <a:buNone/>
            </a:pPr>
            <a:r>
              <a:rPr lang="en-US" altLang="en-US" dirty="0"/>
              <a:t>Distributed RAID was launched in 7.6.0 and allows a RAID5 or RAID6 array to be distributed over a larger set of drives. Previously if you created a RADI5 array over 8 drives, the data was striped across them with each stripe having a data strip on 7 of the drives and a parity strip on the 8th. In distributed RAID5 you specify the stripe width and the number of drives separately so you can still have 7 data strips protected by a parity strip but those 8 drives are selected from 64. On top of that we added distributed sparing, this is the idea that instead of having a spare sat on the side that isn't being used, each drive in the array gives up some of its capacity to make a spare.</a:t>
            </a:r>
          </a:p>
          <a:p>
            <a:pPr marL="0" indent="0">
              <a:buNone/>
            </a:pPr>
            <a:r>
              <a:rPr lang="en-US" altLang="en-US" b="1" dirty="0"/>
              <a:t>Rebuild Performance</a:t>
            </a:r>
          </a:p>
          <a:p>
            <a:pPr marL="0" indent="0">
              <a:buNone/>
            </a:pPr>
            <a:r>
              <a:rPr lang="en-US" altLang="en-US" dirty="0"/>
              <a:t>The main reason for distributed RAID is to improve rebuild performance. When a drive fails, the data from that drive has to be rebuilt from the surviving drives and written to a spare. By having a larger set of drives in the array those rebuild reads are coming from more drives and distributed sparing means the writes are going to a larger set of drives. Reading from a small set of drives and writing to a single drive is what causes rebuilds to take a long time in traditional RAID, especially if the drive you are writing to is a 4TB </a:t>
            </a:r>
            <a:r>
              <a:rPr lang="en-US" altLang="en-US" dirty="0" err="1"/>
              <a:t>nearline</a:t>
            </a:r>
            <a:r>
              <a:rPr lang="en-US" altLang="en-US" dirty="0"/>
              <a:t> drive. When I say a long time, I mean over 24 hours. With RAID5 a second drive failure during a rebuild means the array goes offline and if the drive can't be resuscitated the entire array needs to be restored from backup, RAID6 copes with a second concurrent failure but a third is going to be terminal. Some products offer RAID7 to cope with 3 failures, but it is all just delaying the inevitable as the drives get bigger and rebuilds take longer.</a:t>
            </a:r>
          </a:p>
          <a:p>
            <a:pPr marL="0" indent="0" eaLnBrk="1" hangingPunct="1">
              <a:lnSpc>
                <a:spcPct val="80000"/>
              </a:lnSpc>
              <a:spcBef>
                <a:spcPts val="525"/>
              </a:spcBef>
              <a:buClr>
                <a:srgbClr val="4040D0"/>
              </a:buClr>
              <a:buSzPct val="120000"/>
              <a:buNone/>
            </a:pPr>
            <a:endParaRPr lang="en-US" altLang="en-US" dirty="0"/>
          </a:p>
        </p:txBody>
      </p:sp>
    </p:spTree>
    <p:extLst>
      <p:ext uri="{BB962C8B-B14F-4D97-AF65-F5344CB8AC3E}">
        <p14:creationId xmlns:p14="http://schemas.microsoft.com/office/powerpoint/2010/main" val="33580829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FFFFFF"/>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FFFFFF"/>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FFFFFF"/>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FFFFFF"/>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388068</TotalTime>
  <Words>18200</Words>
  <Application>Microsoft Macintosh PowerPoint</Application>
  <PresentationFormat>Widescreen</PresentationFormat>
  <Paragraphs>2438</Paragraphs>
  <Slides>106</Slides>
  <Notes>80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106</vt:i4>
      </vt:variant>
    </vt:vector>
  </HeadingPairs>
  <TitlesOfParts>
    <vt:vector size="124" baseType="lpstr">
      <vt:lpstr>Aharoni</vt:lpstr>
      <vt:lpstr>Arial Black</vt:lpstr>
      <vt:lpstr>Arial Narrow</vt:lpstr>
      <vt:lpstr>Helv</vt:lpstr>
      <vt:lpstr>Helvetica</vt:lpstr>
      <vt:lpstr>HelvNeue for IBM Light</vt:lpstr>
      <vt:lpstr>HelvNeue Light for IBM</vt:lpstr>
      <vt:lpstr>IBM Plex Sans</vt:lpstr>
      <vt:lpstr>ＭＳ Ｐゴシック</vt:lpstr>
      <vt:lpstr>sans-serif</vt:lpstr>
      <vt:lpstr>SimSun</vt:lpstr>
      <vt:lpstr>Arial</vt:lpstr>
      <vt:lpstr>Calibri</vt:lpstr>
      <vt:lpstr>MS PGothic</vt:lpstr>
      <vt:lpstr>Times New Roman</vt:lpstr>
      <vt:lpstr>Wingdings</vt:lpstr>
      <vt:lpstr>2_Default Design</vt:lpstr>
      <vt:lpstr>3_Default Design</vt:lpstr>
      <vt:lpstr>  GTS TI&amp;A Storage Strategy Solution Guidance   2Q 2018 Globally Approved  IBM Internal Use Only     </vt:lpstr>
      <vt:lpstr>PowerPoint Presentation</vt:lpstr>
      <vt:lpstr>2018 Update</vt:lpstr>
      <vt:lpstr>Decision Trees</vt:lpstr>
      <vt:lpstr>On Premise vs IBM Cloud Decision Tree</vt:lpstr>
      <vt:lpstr>On Premise – ‘Block’ Storage Decision Tree</vt:lpstr>
      <vt:lpstr>On Premise – ‘File’ Storage Decision Tree</vt:lpstr>
      <vt:lpstr>On Premise – ‘Storage Fabric’ Decision Tree</vt:lpstr>
      <vt:lpstr>IBM Cloud – ‘Block’ Storage Decision Tree</vt:lpstr>
      <vt:lpstr>IBM Cloud – ‘Block’ Decision Tree – VMware vSAN</vt:lpstr>
      <vt:lpstr>IBM Cloud – ‘Block’ Decision Tree – Mixed Storage Requirements</vt:lpstr>
      <vt:lpstr>IBM Cloud – ‘File’ Storage Decision Tree</vt:lpstr>
      <vt:lpstr>IBM Cloud – ‘Object’ Storage Decision Tree</vt:lpstr>
      <vt:lpstr>Technology index</vt:lpstr>
      <vt:lpstr>Tiered classification</vt:lpstr>
      <vt:lpstr>Guidance</vt:lpstr>
      <vt:lpstr>PowerPoint Presentation</vt:lpstr>
      <vt:lpstr>PowerPoint Presentation</vt:lpstr>
      <vt:lpstr>PowerPoint Presentation</vt:lpstr>
      <vt:lpstr>PowerPoint Presentation</vt:lpstr>
      <vt:lpstr>On-Premise BLOCK &amp; FILE</vt:lpstr>
      <vt:lpstr>Offering introduction: IBM Cloud Private Storage</vt:lpstr>
      <vt:lpstr>IBM Cloud Private Storage (R2) Multiple Data Tiers with “no surprise” pricing</vt:lpstr>
      <vt:lpstr>Minimum capacity for Cloud Private Storage</vt:lpstr>
      <vt:lpstr>IBM Cloud Private Storage – is this the right offering for me? </vt:lpstr>
      <vt:lpstr>IBM Cloud Private Storage – what data tiers?</vt:lpstr>
      <vt:lpstr>IBM Cloud Private Storage - Gotcha’s and details</vt:lpstr>
      <vt:lpstr>IPHyperStor – On-Premise Enterprise Storage Fabric (iSCSI)</vt:lpstr>
      <vt:lpstr>IBM FlashSystem A9000 Pod</vt:lpstr>
      <vt:lpstr>IPHyperStor – why replace XIV?</vt:lpstr>
      <vt:lpstr>All Flash Building Blocks FC &amp; iSCSI (no AIX w/iSCSI) Preferred design </vt:lpstr>
      <vt:lpstr>Spectrum Virtualize vs All Flash A9000</vt:lpstr>
      <vt:lpstr>PowerPoint Presentation</vt:lpstr>
      <vt:lpstr>Storage Virtualization Building Blocks</vt:lpstr>
      <vt:lpstr>NetApp Appliance</vt:lpstr>
      <vt:lpstr>PowerPoint Presentation</vt:lpstr>
      <vt:lpstr>Off-Premise (IBM CLOUD)</vt:lpstr>
      <vt:lpstr>PowerPoint Presentation</vt:lpstr>
      <vt:lpstr>Considerations for Software Defined Storage</vt:lpstr>
      <vt:lpstr>Making Good Choices with Software Defined Storage</vt:lpstr>
      <vt:lpstr>VMware vSAN</vt:lpstr>
      <vt:lpstr>Spectrum Accelerate</vt:lpstr>
      <vt:lpstr>NetApp OnTap Select</vt:lpstr>
      <vt:lpstr>IBM Cloud Block and File Storage Offering</vt:lpstr>
      <vt:lpstr>Both ON-Premise and Off-Premise (IBM CLOUD)</vt:lpstr>
      <vt:lpstr>Compuverde</vt:lpstr>
      <vt:lpstr>IBM Cloud Object Storage</vt:lpstr>
      <vt:lpstr>Comparison index</vt:lpstr>
      <vt:lpstr>Block Technology Strength/Weakness Comparison</vt:lpstr>
      <vt:lpstr>File Technology Strength/Weakness Comparison</vt:lpstr>
      <vt:lpstr>Costs (not price)</vt:lpstr>
      <vt:lpstr>Costs (not prices)</vt:lpstr>
      <vt:lpstr>Mandated Tooling</vt:lpstr>
      <vt:lpstr>Required Tools and Monitoring</vt:lpstr>
      <vt:lpstr>Required Tools and Monitoring</vt:lpstr>
      <vt:lpstr>High availability</vt:lpstr>
      <vt:lpstr>Storage High Availability – Failure Domain Requirements</vt:lpstr>
      <vt:lpstr>Resiliency guidance</vt:lpstr>
      <vt:lpstr>GTS Spectrum Protect Backup Storage Strategy</vt:lpstr>
      <vt:lpstr>Disaster Recovery – Site to Site DR replication Recommended for all client solutions</vt:lpstr>
      <vt:lpstr>Storage network</vt:lpstr>
      <vt:lpstr>Storage Area Networks (Fiber Channel and iSCSI)</vt:lpstr>
      <vt:lpstr>Change Log</vt:lpstr>
      <vt:lpstr>Detailed Technical Guidance  Building Blocks</vt:lpstr>
      <vt:lpstr>Building Blocks</vt:lpstr>
      <vt:lpstr>Offering introduction: IBM Cloud Private Storage Model</vt:lpstr>
      <vt:lpstr>Distributed Storage:  Strategic Standard Building Blocks For IBM Cloud Storage On Premise </vt:lpstr>
      <vt:lpstr>Distributed Storage: Strategic Standard Building Blocks For IBM Cloud Storage Off Premise</vt:lpstr>
      <vt:lpstr>Distributed Storage:  Strategic Standard Building Block For FC environments under 50 TB with NO SVC Appliance  </vt:lpstr>
      <vt:lpstr>Distributed Storage:  Strategic Standard Building Block For 50-100 TB FC environments with NO SVC Appliance </vt:lpstr>
      <vt:lpstr>Distributed Storage:  Strategic Standard Building Blocks For IBM Storage Virtualization (SVC) – Storage Optimization </vt:lpstr>
      <vt:lpstr>Distributed Storage:  Strategic Standard Building Blocks For IBM Storage Virtualization (SVC) </vt:lpstr>
      <vt:lpstr>Distributed Storage:  Strategic Standard Building Blocks For IBM Storage Virtualization (SVC) </vt:lpstr>
      <vt:lpstr>IBM File Strategy and Building Blocks</vt:lpstr>
      <vt:lpstr>NetApp</vt:lpstr>
      <vt:lpstr>File Strategy – Reviewed and Updated 1Q18</vt:lpstr>
      <vt:lpstr>NetApp MetroCluster Strategy</vt:lpstr>
      <vt:lpstr>NetApp Standard Software in IBM Bundle </vt:lpstr>
      <vt:lpstr>Strategic Standard Building Blocks </vt:lpstr>
      <vt:lpstr>IBM MainFrame Building Blocks</vt:lpstr>
      <vt:lpstr>Mainframe Storage </vt:lpstr>
      <vt:lpstr>Mainframe Storage – DS8886 w/Easy Tier, Hyper-PAV and zHPF (High Performance FICON)</vt:lpstr>
      <vt:lpstr>IBM Strategic Storage IBM All Flash</vt:lpstr>
      <vt:lpstr>IBM FlashSystems Guidance  Designed to provide very low latency high-quantity IOPs </vt:lpstr>
      <vt:lpstr>PowerPoint Presentation</vt:lpstr>
      <vt:lpstr>PowerPoint Presentation</vt:lpstr>
      <vt:lpstr>PowerPoint Presentation</vt:lpstr>
      <vt:lpstr>IBM Strategic Storage SVC Detail</vt:lpstr>
      <vt:lpstr>Storwize Virtualization (SVC) – SV1 model</vt:lpstr>
      <vt:lpstr>Storwize Virtualization (SVC) – Spare Node Requirement</vt:lpstr>
      <vt:lpstr>Spectrum Virtualize – High Availability capabilities IBM HyperSwap &amp; IBM Stretch Cluster</vt:lpstr>
      <vt:lpstr>SVC Compression (RTC) use for new deals - requirements </vt:lpstr>
      <vt:lpstr>SVC Thin Provisioning use for new deals - requirements</vt:lpstr>
      <vt:lpstr>Calculation for ‘solutioning’/savings with Compression and Thin </vt:lpstr>
      <vt:lpstr>Requirements needed to achieve savings For Compression and Thin</vt:lpstr>
      <vt:lpstr>Easy Tier Functionality Required for all DS8K deployments</vt:lpstr>
      <vt:lpstr>Tiered Storage Mapping (one tech to another)</vt:lpstr>
      <vt:lpstr>Easy Tier Guidance</vt:lpstr>
      <vt:lpstr>DRAID, RAID6, RAID5</vt:lpstr>
      <vt:lpstr>Deduplication Strategy and Best Practices</vt:lpstr>
      <vt:lpstr>Deduplication Strategy and Best Practices</vt:lpstr>
      <vt:lpstr>Integrated Systems and Storage (PureSystems)</vt:lpstr>
      <vt:lpstr>GTS Hardware Snapshots and Data Re-use Strategy</vt:lpstr>
      <vt:lpstr>Tiered Data Protection and Recovery Classification</vt:lpstr>
      <vt:lpstr>Other Data Protection and Recovery Areas</vt:lpstr>
      <vt:lpstr>Global Delivery Architecture (GDA+) &amp; GTS Solution Module (GSM)</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Tiered Storage Strategy</dc:title>
  <dc:creator>Jim Olson</dc:creator>
  <cp:lastModifiedBy>Microsoft Office User</cp:lastModifiedBy>
  <cp:revision>1992</cp:revision>
  <cp:lastPrinted>1601-01-01T00:00:00Z</cp:lastPrinted>
  <dcterms:created xsi:type="dcterms:W3CDTF">2006-03-30T15:00:59Z</dcterms:created>
  <dcterms:modified xsi:type="dcterms:W3CDTF">2018-06-06T20:57:10Z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m.ibm.ram.artifactUrl" pid="2">
    <vt:lpwstr>https://w3-01.ibm.com/services/pram.ws/oslc/assets/74F116A8-5D0F-3066-B4A4-2B90C32F05D2/2018.2Qc/artifactContents/Storage Strategy and Solution Guidance GTS TI&amp;A 2018-2Q May Final V3.pptx</vt:lpwstr>
  </property>
</Properties>
</file>